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66" r:id="rId2"/>
    <p:sldId id="404" r:id="rId3"/>
    <p:sldId id="424" r:id="rId4"/>
    <p:sldId id="478" r:id="rId5"/>
    <p:sldId id="479" r:id="rId6"/>
    <p:sldId id="480" r:id="rId7"/>
    <p:sldId id="481" r:id="rId8"/>
    <p:sldId id="482" r:id="rId9"/>
    <p:sldId id="483" r:id="rId10"/>
    <p:sldId id="484" r:id="rId11"/>
    <p:sldId id="485" r:id="rId12"/>
    <p:sldId id="486" r:id="rId13"/>
    <p:sldId id="492" r:id="rId14"/>
    <p:sldId id="493" r:id="rId15"/>
    <p:sldId id="494" r:id="rId16"/>
    <p:sldId id="495" r:id="rId17"/>
    <p:sldId id="497" r:id="rId18"/>
    <p:sldId id="498" r:id="rId19"/>
    <p:sldId id="499" r:id="rId20"/>
    <p:sldId id="488" r:id="rId21"/>
    <p:sldId id="500" r:id="rId22"/>
    <p:sldId id="407" r:id="rId23"/>
    <p:sldId id="409" r:id="rId24"/>
    <p:sldId id="408" r:id="rId25"/>
    <p:sldId id="426" r:id="rId26"/>
    <p:sldId id="427" r:id="rId27"/>
    <p:sldId id="428" r:id="rId28"/>
    <p:sldId id="429" r:id="rId29"/>
    <p:sldId id="501" r:id="rId30"/>
    <p:sldId id="477" r:id="rId31"/>
    <p:sldId id="414" r:id="rId32"/>
    <p:sldId id="415" r:id="rId33"/>
    <p:sldId id="416" r:id="rId34"/>
    <p:sldId id="431" r:id="rId35"/>
    <p:sldId id="432" r:id="rId36"/>
    <p:sldId id="417" r:id="rId37"/>
    <p:sldId id="433" r:id="rId38"/>
    <p:sldId id="434" r:id="rId39"/>
    <p:sldId id="435" r:id="rId40"/>
    <p:sldId id="436" r:id="rId41"/>
    <p:sldId id="437" r:id="rId42"/>
    <p:sldId id="502" r:id="rId43"/>
    <p:sldId id="453" r:id="rId44"/>
    <p:sldId id="454" r:id="rId45"/>
    <p:sldId id="455" r:id="rId46"/>
    <p:sldId id="456" r:id="rId47"/>
    <p:sldId id="457" r:id="rId48"/>
    <p:sldId id="458" r:id="rId49"/>
    <p:sldId id="459" r:id="rId50"/>
    <p:sldId id="460" r:id="rId51"/>
    <p:sldId id="461" r:id="rId52"/>
    <p:sldId id="462" r:id="rId53"/>
    <p:sldId id="463" r:id="rId54"/>
    <p:sldId id="464" r:id="rId55"/>
    <p:sldId id="465" r:id="rId56"/>
    <p:sldId id="466" r:id="rId57"/>
    <p:sldId id="467" r:id="rId58"/>
    <p:sldId id="468" r:id="rId59"/>
    <p:sldId id="469" r:id="rId60"/>
    <p:sldId id="470" r:id="rId61"/>
    <p:sldId id="472" r:id="rId62"/>
    <p:sldId id="473" r:id="rId63"/>
    <p:sldId id="474" r:id="rId64"/>
    <p:sldId id="475" r:id="rId65"/>
    <p:sldId id="476" r:id="rId66"/>
    <p:sldId id="364" r:id="rId67"/>
    <p:sldId id="268"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4C56D-F37B-8A93-8258-4BF24177998C}" v="17" dt="2020-04-21T01:07:19.938"/>
    <p1510:client id="{911AC38F-A83B-4353-B036-3C5696465EEF}" v="1" dt="2020-12-02T05:18:45.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2" autoAdjust="0"/>
    <p:restoredTop sz="94660"/>
  </p:normalViewPr>
  <p:slideViewPr>
    <p:cSldViewPr snapToGrid="0">
      <p:cViewPr varScale="1">
        <p:scale>
          <a:sx n="72" d="100"/>
          <a:sy n="72" d="100"/>
        </p:scale>
        <p:origin x="134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36BF9B-DA91-2D40-809A-E93B1FB55180}" type="datetimeFigureOut">
              <a:rPr lang="en-VN" smtClean="0"/>
              <a:t>01/11/2021</a:t>
            </a:fld>
            <a:endParaRPr lang="en-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B2618-B6CD-1649-A4CA-60EDB33201DC}" type="slidenum">
              <a:rPr lang="en-VN" smtClean="0"/>
              <a:t>‹#›</a:t>
            </a:fld>
            <a:endParaRPr lang="en-VN"/>
          </a:p>
        </p:txBody>
      </p:sp>
    </p:spTree>
    <p:extLst>
      <p:ext uri="{BB962C8B-B14F-4D97-AF65-F5344CB8AC3E}">
        <p14:creationId xmlns:p14="http://schemas.microsoft.com/office/powerpoint/2010/main" val="400612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8A16679C-8072-274A-AF79-C2A484AFDF6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18434" name="Rectangle 15">
            <a:extLst>
              <a:ext uri="{FF2B5EF4-FFF2-40B4-BE49-F238E27FC236}">
                <a16:creationId xmlns:a16="http://schemas.microsoft.com/office/drawing/2014/main" id="{1E37EAB4-4B7D-5644-9FBF-5824DD8478D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18435" name="Rectangle 2">
            <a:extLst>
              <a:ext uri="{FF2B5EF4-FFF2-40B4-BE49-F238E27FC236}">
                <a16:creationId xmlns:a16="http://schemas.microsoft.com/office/drawing/2014/main" id="{48621E93-051C-EA4E-AFC9-0BB130AAAE43}"/>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BAEACEC9-996E-9D4D-A0BE-7F11D4C456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b="1">
                <a:latin typeface="ZapfHumnst BT" pitchFamily="34" charset="0"/>
              </a:rPr>
              <a:t>Database Design</a:t>
            </a:r>
            <a:r>
              <a:rPr lang="en-US" altLang="en-US" sz="1000">
                <a:latin typeface="ZapfHumnst BT" pitchFamily="34" charset="0"/>
              </a:rPr>
              <a:t> is performed for each persistent design class.</a:t>
            </a:r>
          </a:p>
          <a:p>
            <a:r>
              <a:rPr lang="en-US" altLang="en-US" sz="1000" b="1">
                <a:latin typeface="ZapfHumnst BT" pitchFamily="34" charset="0"/>
              </a:rPr>
              <a:t>Purpose:</a:t>
            </a:r>
          </a:p>
          <a:p>
            <a:pPr marL="228600" lvl="1" indent="-114300" fontAlgn="t">
              <a:buFontTx/>
              <a:buChar char="•"/>
            </a:pPr>
            <a:r>
              <a:rPr lang="en-US" altLang="en-US" sz="1000">
                <a:latin typeface="ZapfHumnst BT" pitchFamily="34" charset="0"/>
              </a:rPr>
              <a:t>To ensure that persistent data is stored consistently and efficiently. </a:t>
            </a:r>
          </a:p>
          <a:p>
            <a:pPr marL="228600" lvl="1" indent="-114300" fontAlgn="t">
              <a:buFontTx/>
              <a:buChar char="•"/>
            </a:pPr>
            <a:r>
              <a:rPr lang="en-US" altLang="en-US" sz="1000">
                <a:latin typeface="ZapfHumnst BT" pitchFamily="34" charset="0"/>
              </a:rPr>
              <a:t>To define behavior that must be implemented in the database.</a:t>
            </a:r>
            <a:r>
              <a:rPr lang="en-US" altLang="en-US" sz="1000" b="1">
                <a:latin typeface="ZapfHumnst BT" pitchFamily="34" charset="0"/>
              </a:rPr>
              <a:t> </a:t>
            </a:r>
          </a:p>
          <a:p>
            <a:r>
              <a:rPr lang="en-US" altLang="en-US" sz="1000" b="1">
                <a:latin typeface="ZapfHumnst BT" pitchFamily="34" charset="0"/>
              </a:rPr>
              <a:t>Input Artifacts:</a:t>
            </a:r>
          </a:p>
          <a:p>
            <a:pPr marL="228600" lvl="1" indent="-114300">
              <a:buFontTx/>
              <a:buChar char="•"/>
            </a:pPr>
            <a:r>
              <a:rPr lang="en-US" altLang="en-US" sz="1000">
                <a:latin typeface="ZapfHumnst BT" pitchFamily="34" charset="0"/>
              </a:rPr>
              <a:t>Supplementary Specifications</a:t>
            </a:r>
          </a:p>
          <a:p>
            <a:pPr marL="228600" lvl="1" indent="-114300">
              <a:buFontTx/>
              <a:buChar char="•"/>
            </a:pPr>
            <a:r>
              <a:rPr lang="en-US" altLang="en-US" sz="1000">
                <a:latin typeface="ZapfHumnst BT" pitchFamily="34" charset="0"/>
              </a:rPr>
              <a:t>Use-Case Realization</a:t>
            </a:r>
          </a:p>
          <a:p>
            <a:pPr marL="228600" lvl="1" indent="-114300">
              <a:buFontTx/>
              <a:buChar char="•"/>
            </a:pPr>
            <a:r>
              <a:rPr lang="en-US" altLang="en-US" sz="1000">
                <a:latin typeface="ZapfHumnst BT" pitchFamily="34" charset="0"/>
              </a:rPr>
              <a:t>Project Specific Guidelines</a:t>
            </a:r>
          </a:p>
          <a:p>
            <a:pPr marL="228600" lvl="1" indent="-114300">
              <a:buFontTx/>
              <a:buChar char="•"/>
            </a:pPr>
            <a:r>
              <a:rPr lang="en-US" altLang="en-US" sz="1000">
                <a:latin typeface="ZapfHumnst BT" pitchFamily="34" charset="0"/>
              </a:rPr>
              <a:t>Data Model</a:t>
            </a:r>
          </a:p>
          <a:p>
            <a:pPr marL="228600" lvl="1" indent="-114300">
              <a:buFontTx/>
              <a:buChar char="•"/>
            </a:pPr>
            <a:r>
              <a:rPr lang="en-US" altLang="en-US" sz="1000">
                <a:latin typeface="ZapfHumnst BT" pitchFamily="34" charset="0"/>
              </a:rPr>
              <a:t>Analysis Class</a:t>
            </a:r>
          </a:p>
          <a:p>
            <a:pPr marL="228600" lvl="1" indent="-114300">
              <a:buFontTx/>
              <a:buChar char="•"/>
            </a:pPr>
            <a:r>
              <a:rPr lang="en-US" altLang="en-US" sz="1000">
                <a:latin typeface="ZapfHumnst BT" pitchFamily="34" charset="0"/>
              </a:rPr>
              <a:t>Design Class</a:t>
            </a:r>
          </a:p>
          <a:p>
            <a:pPr marL="228600" lvl="1" indent="-114300">
              <a:buFontTx/>
              <a:buChar char="•"/>
            </a:pPr>
            <a:r>
              <a:rPr lang="en-US" altLang="en-US" sz="1000">
                <a:latin typeface="ZapfHumnst BT" pitchFamily="34" charset="0"/>
              </a:rPr>
              <a:t>Design Model</a:t>
            </a:r>
          </a:p>
          <a:p>
            <a:r>
              <a:rPr lang="en-US" altLang="en-US" sz="1000" b="1">
                <a:latin typeface="ZapfHumnst BT" pitchFamily="34" charset="0"/>
              </a:rPr>
              <a:t>Resulting Artifacts:</a:t>
            </a:r>
            <a:endParaRPr lang="en-US" altLang="en-US" sz="1000">
              <a:latin typeface="ZapfHumnst BT" pitchFamily="34" charset="0"/>
            </a:endParaRPr>
          </a:p>
          <a:p>
            <a:pPr marL="228600" lvl="1" indent="-114300">
              <a:buFontTx/>
              <a:buChar char="•"/>
            </a:pPr>
            <a:r>
              <a:rPr lang="en-US" altLang="en-US" sz="1000">
                <a:latin typeface="ZapfHumnst BT" pitchFamily="34" charset="0"/>
              </a:rPr>
              <a:t>Data Model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A80D8043-5D5A-1245-92EC-FF0BD3618D2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59394" name="Rectangle 15">
            <a:extLst>
              <a:ext uri="{FF2B5EF4-FFF2-40B4-BE49-F238E27FC236}">
                <a16:creationId xmlns:a16="http://schemas.microsoft.com/office/drawing/2014/main" id="{11ED037C-3ADF-D84E-85A7-D44C2FC7924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59395" name="Rectangle 2">
            <a:extLst>
              <a:ext uri="{FF2B5EF4-FFF2-40B4-BE49-F238E27FC236}">
                <a16:creationId xmlns:a16="http://schemas.microsoft.com/office/drawing/2014/main" id="{1C985E40-4CEE-2749-A20F-BD0A41215ED1}"/>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94E06DBA-7521-514D-8E55-C633D6D53D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Aggregation is also modeled using foreign key relationships.  </a:t>
            </a:r>
          </a:p>
          <a:p>
            <a:pPr fontAlgn="t"/>
            <a:r>
              <a:rPr lang="en-US" altLang="en-US" sz="1000">
                <a:latin typeface="ZapfHumnst BT" pitchFamily="34" charset="0"/>
              </a:rPr>
              <a:t>Assume we have the above aggregation between Student and Schedule. (Note: This is modeled as a composition, but remember that composition is a nonshared aggregation).</a:t>
            </a:r>
          </a:p>
          <a:p>
            <a:pPr fontAlgn="t"/>
            <a:r>
              <a:rPr lang="en-US" altLang="en-US" sz="1000">
                <a:latin typeface="ZapfHumnst BT" pitchFamily="34" charset="0"/>
              </a:rPr>
              <a:t>When we map this into relational tables, we get a Student table and a Schedule table. The Schedule table has columns for attributes listed, plus an additional column for Student_ID that contains foreign-key references to associated rows in the Student table. For a given Schedule, the Student_ID column contains the Student_ID of the Student that the Schedule is associated with. Foreign keys allow the RDBMS to </a:t>
            </a:r>
            <a:r>
              <a:rPr lang="en-US" altLang="en-US" sz="1000" b="1">
                <a:latin typeface="ZapfHumnst BT" pitchFamily="34" charset="0"/>
              </a:rPr>
              <a:t>join</a:t>
            </a:r>
            <a:r>
              <a:rPr lang="en-US" altLang="en-US" sz="1000">
                <a:latin typeface="ZapfHumnst BT" pitchFamily="34" charset="0"/>
              </a:rPr>
              <a:t> related information together.</a:t>
            </a:r>
          </a:p>
          <a:p>
            <a:pPr fontAlgn="t"/>
            <a:r>
              <a:rPr lang="en-US" altLang="en-US" sz="1000">
                <a:latin typeface="ZapfHumnst BT" pitchFamily="34" charset="0"/>
              </a:rPr>
              <a:t>In addition, to provide referential integrity in the Data Model, we would also want to implement a </a:t>
            </a:r>
            <a:r>
              <a:rPr lang="en-US" altLang="en-US" sz="1000" b="1">
                <a:latin typeface="ZapfHumnst BT" pitchFamily="34" charset="0"/>
              </a:rPr>
              <a:t>cascading delete </a:t>
            </a:r>
            <a:r>
              <a:rPr lang="en-US" altLang="en-US" sz="1000">
                <a:latin typeface="ZapfHumnst BT" pitchFamily="34" charset="0"/>
              </a:rPr>
              <a:t>constraint, so that whenever the Student is deleted, all of its Schedules are deleted as well.</a:t>
            </a:r>
          </a:p>
          <a:p>
            <a:pPr fontAlgn="t"/>
            <a:endParaRPr lang="en-US" altLang="en-US" sz="1000">
              <a:latin typeface="ZapfHumnst BT" pitchFamily="34" charset="0"/>
            </a:endParaRPr>
          </a:p>
        </p:txBody>
      </p:sp>
      <p:sp>
        <p:nvSpPr>
          <p:cNvPr id="59397" name="Text Box 4">
            <a:extLst>
              <a:ext uri="{FF2B5EF4-FFF2-40B4-BE49-F238E27FC236}">
                <a16:creationId xmlns:a16="http://schemas.microsoft.com/office/drawing/2014/main" id="{9B9240A4-77CE-D142-8A30-C310F0D4C81F}"/>
              </a:ext>
            </a:extLst>
          </p:cNvPr>
          <p:cNvSpPr txBox="1">
            <a:spLocks noChangeArrowheads="1"/>
          </p:cNvSpPr>
          <p:nvPr/>
        </p:nvSpPr>
        <p:spPr bwMode="auto">
          <a:xfrm>
            <a:off x="825500" y="896938"/>
            <a:ext cx="268922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The only difference between aggregation and association in the Data Model is the cascading delete constraint.</a:t>
            </a:r>
          </a:p>
          <a:p>
            <a:pPr eaLnBrk="1" hangingPunct="1">
              <a:spcBef>
                <a:spcPct val="0"/>
              </a:spcBef>
            </a:pPr>
            <a:r>
              <a:rPr lang="en-US" altLang="en-US" sz="2000">
                <a:latin typeface="ZapfHumnst BT" pitchFamily="34" charset="0"/>
                <a:ea typeface="ＭＳ Ｐゴシック" panose="020B0600070205080204" pitchFamily="34" charset="-128"/>
              </a:rPr>
              <a:t>The blue table (the color does not show up in the student books) on the right is supposed to represent an RDBMS table.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67341663-0BD2-0849-94C3-0906ED0F7A6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63490" name="Rectangle 15">
            <a:extLst>
              <a:ext uri="{FF2B5EF4-FFF2-40B4-BE49-F238E27FC236}">
                <a16:creationId xmlns:a16="http://schemas.microsoft.com/office/drawing/2014/main" id="{35A62E60-D27D-8F4C-936D-3C23F68EB39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63491" name="Rectangle 2">
            <a:extLst>
              <a:ext uri="{FF2B5EF4-FFF2-40B4-BE49-F238E27FC236}">
                <a16:creationId xmlns:a16="http://schemas.microsoft.com/office/drawing/2014/main" id="{9D6794B0-84A4-5941-AB71-37C2A921E08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3887911E-B883-1944-8FB4-A8976A8CF5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The standard relational Data Model does not support modeling inheritance associations in a </a:t>
            </a:r>
            <a:r>
              <a:rPr lang="en-US" altLang="en-US" sz="1000" b="1">
                <a:latin typeface="ZapfHumnst BT" pitchFamily="34" charset="0"/>
              </a:rPr>
              <a:t>direct</a:t>
            </a:r>
            <a:r>
              <a:rPr lang="en-US" altLang="en-US" sz="1000">
                <a:latin typeface="ZapfHumnst BT" pitchFamily="34" charset="0"/>
              </a:rPr>
              <a:t> way. A number of strategies can be used to model inheritance: </a:t>
            </a:r>
          </a:p>
          <a:p>
            <a:pPr marL="228600" lvl="1" indent="-114300" fontAlgn="t">
              <a:buFontTx/>
              <a:buChar char="•"/>
            </a:pPr>
            <a:r>
              <a:rPr lang="en-US" altLang="en-US" sz="1000">
                <a:latin typeface="ZapfHumnst BT" pitchFamily="34" charset="0"/>
              </a:rPr>
              <a:t>Use separate tables to represent the super-class and subclass. Have, in the subclass table, a foreign key reference to the super-class table. In order to </a:t>
            </a:r>
            <a:r>
              <a:rPr lang="ja-JP" altLang="en-US" sz="1000">
                <a:latin typeface="ZapfHumnst BT" pitchFamily="34" charset="0"/>
              </a:rPr>
              <a:t>“</a:t>
            </a:r>
            <a:r>
              <a:rPr lang="en-US" altLang="ja-JP" sz="1000">
                <a:latin typeface="ZapfHumnst BT" pitchFamily="34" charset="0"/>
              </a:rPr>
              <a:t>instantiate</a:t>
            </a:r>
            <a:r>
              <a:rPr lang="ja-JP" altLang="en-US" sz="1000">
                <a:latin typeface="ZapfHumnst BT" pitchFamily="34" charset="0"/>
              </a:rPr>
              <a:t>”</a:t>
            </a:r>
            <a:r>
              <a:rPr lang="en-US" altLang="ja-JP" sz="1000">
                <a:latin typeface="ZapfHumnst BT" pitchFamily="34" charset="0"/>
              </a:rPr>
              <a:t> a subclass object, the two tables would have to be joined together. This approach is conceptually easier and makes changes to the model easier, but it often performs poorly due to the extra work. </a:t>
            </a:r>
          </a:p>
          <a:p>
            <a:pPr marL="228600" lvl="1" indent="-114300" fontAlgn="t">
              <a:buFontTx/>
              <a:buChar char="•"/>
            </a:pPr>
            <a:r>
              <a:rPr lang="en-US" altLang="en-US" sz="1000">
                <a:latin typeface="ZapfHumnst BT" pitchFamily="34" charset="0"/>
              </a:rPr>
              <a:t>Duplicate all inherited attributes and associations as separate columns in the subclass table. This is similar to </a:t>
            </a:r>
            <a:r>
              <a:rPr lang="en-US" altLang="en-US" sz="1000" b="1">
                <a:latin typeface="ZapfHumnst BT" pitchFamily="34" charset="0"/>
              </a:rPr>
              <a:t>de-normalization </a:t>
            </a:r>
            <a:r>
              <a:rPr lang="en-US" altLang="en-US" sz="1000">
                <a:latin typeface="ZapfHumnst BT" pitchFamily="34" charset="0"/>
              </a:rPr>
              <a:t>in the standard relational Data Model. </a:t>
            </a:r>
          </a:p>
          <a:p>
            <a:pPr marL="228600" lvl="1" indent="-114300"/>
            <a:endParaRPr lang="en-US" altLang="en-US" sz="1000">
              <a:latin typeface="ZapfHumnst BT" pitchFamily="34" charset="0"/>
            </a:endParaRPr>
          </a:p>
        </p:txBody>
      </p:sp>
      <p:sp>
        <p:nvSpPr>
          <p:cNvPr id="63493" name="Text Box 4">
            <a:extLst>
              <a:ext uri="{FF2B5EF4-FFF2-40B4-BE49-F238E27FC236}">
                <a16:creationId xmlns:a16="http://schemas.microsoft.com/office/drawing/2014/main" id="{2624D7B6-373F-4945-A708-15A48D00998D}"/>
              </a:ext>
            </a:extLst>
          </p:cNvPr>
          <p:cNvSpPr txBox="1">
            <a:spLocks noChangeArrowheads="1"/>
          </p:cNvSpPr>
          <p:nvPr/>
        </p:nvSpPr>
        <p:spPr bwMode="auto">
          <a:xfrm>
            <a:off x="825500" y="896938"/>
            <a:ext cx="251142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endParaRPr lang="en-GB" altLang="en-US" sz="2000">
              <a:latin typeface="ZapfHumnst BT" pitchFamily="34"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ED7E2EC-7CCD-8F42-8FA1-E425482600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2B73B9DE-DB02-F441-980F-4C7D8EBE95D5}" type="slidenum">
              <a:rPr lang="en-US" altLang="en-US" smtClean="0">
                <a:ea typeface="ＭＳ Ｐゴシック" panose="020B0600070205080204" pitchFamily="34" charset="-128"/>
              </a:rPr>
              <a:pPr>
                <a:spcBef>
                  <a:spcPct val="0"/>
                </a:spcBef>
              </a:pPr>
              <a:t>42</a:t>
            </a:fld>
            <a:endParaRPr lang="en-US" altLang="en-US">
              <a:ea typeface="ＭＳ Ｐゴシック" panose="020B0600070205080204" pitchFamily="34" charset="-128"/>
            </a:endParaRPr>
          </a:p>
        </p:txBody>
      </p:sp>
      <p:sp>
        <p:nvSpPr>
          <p:cNvPr id="20482" name="Rectangle 7">
            <a:extLst>
              <a:ext uri="{FF2B5EF4-FFF2-40B4-BE49-F238E27FC236}">
                <a16:creationId xmlns:a16="http://schemas.microsoft.com/office/drawing/2014/main" id="{5BBFDD96-27E5-024A-A7A5-E0EE37421FFB}"/>
              </a:ext>
            </a:extLst>
          </p:cNvPr>
          <p:cNvSpPr txBox="1">
            <a:spLocks noGrp="1" noChangeArrowheads="1"/>
          </p:cNvSpPr>
          <p:nvPr/>
        </p:nvSpPr>
        <p:spPr bwMode="auto">
          <a:xfrm>
            <a:off x="5630863" y="6465888"/>
            <a:ext cx="4308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lgn="r" eaLnBrk="1" hangingPunct="1">
              <a:spcBef>
                <a:spcPct val="0"/>
              </a:spcBef>
            </a:pPr>
            <a:fld id="{2B71878E-3C7A-C543-8735-CA2C07B6A478}" type="slidenum">
              <a:rPr lang="en-US" altLang="en-US" sz="1300">
                <a:latin typeface="Tahoma" panose="020B0604030504040204" pitchFamily="34" charset="0"/>
                <a:ea typeface="ＭＳ Ｐゴシック" panose="020B0600070205080204" pitchFamily="34" charset="-128"/>
              </a:rPr>
              <a:pPr algn="r" eaLnBrk="1" hangingPunct="1">
                <a:spcBef>
                  <a:spcPct val="0"/>
                </a:spcBef>
              </a:pPr>
              <a:t>42</a:t>
            </a:fld>
            <a:endParaRPr lang="en-US" altLang="en-US" sz="1300">
              <a:latin typeface="Tahoma" panose="020B0604030504040204" pitchFamily="34" charset="0"/>
              <a:ea typeface="ＭＳ Ｐゴシック" panose="020B0600070205080204" pitchFamily="34" charset="-128"/>
            </a:endParaRPr>
          </a:p>
        </p:txBody>
      </p:sp>
      <p:sp>
        <p:nvSpPr>
          <p:cNvPr id="20483" name="Rectangle 2">
            <a:extLst>
              <a:ext uri="{FF2B5EF4-FFF2-40B4-BE49-F238E27FC236}">
                <a16:creationId xmlns:a16="http://schemas.microsoft.com/office/drawing/2014/main" id="{F59AEC4E-D2E1-D14C-829D-F61442F39816}"/>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C036FCED-5C22-144F-82CB-7D8D14F427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p>
        </p:txBody>
      </p:sp>
    </p:spTree>
    <p:extLst>
      <p:ext uri="{BB962C8B-B14F-4D97-AF65-F5344CB8AC3E}">
        <p14:creationId xmlns:p14="http://schemas.microsoft.com/office/powerpoint/2010/main" val="2662584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214D5AB3-0BC0-F742-802B-03482F1A13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FCC5E989-8F55-1E4C-9CCB-8F70E1EB1261}" type="slidenum">
              <a:rPr lang="en-US" altLang="en-US" smtClean="0">
                <a:ea typeface="ＭＳ Ｐゴシック" panose="020B0600070205080204" pitchFamily="34" charset="-128"/>
              </a:rPr>
              <a:pPr>
                <a:spcBef>
                  <a:spcPct val="0"/>
                </a:spcBef>
              </a:pPr>
              <a:t>43</a:t>
            </a:fld>
            <a:endParaRPr lang="en-US" altLang="en-US">
              <a:ea typeface="ＭＳ Ｐゴシック" panose="020B0600070205080204" pitchFamily="34" charset="-128"/>
            </a:endParaRPr>
          </a:p>
        </p:txBody>
      </p:sp>
      <p:sp>
        <p:nvSpPr>
          <p:cNvPr id="72706" name="Rectangle 2">
            <a:extLst>
              <a:ext uri="{FF2B5EF4-FFF2-40B4-BE49-F238E27FC236}">
                <a16:creationId xmlns:a16="http://schemas.microsoft.com/office/drawing/2014/main" id="{77C4D076-1449-B147-836C-C07B59E52891}"/>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FCB3D874-6E86-544C-90D4-756085417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Lydian" pitchFamily="34" charset="0"/>
              </a:rPr>
              <a:t>[Comments on first bullet]</a:t>
            </a:r>
          </a:p>
          <a:p>
            <a:r>
              <a:rPr lang="en-US" altLang="en-US">
                <a:latin typeface="Lydian" pitchFamily="34" charset="0"/>
              </a:rPr>
              <a:t>Data normalization is part of the database design process.  Once the entities, their relationships, the primary keys, and foreign keys are identified, the next step is to define all the non-key elements or properties for a given entity.  Once the columns are defined, it is time to consider normalizing your tables.  There are five different levels of normalization and the first three are almost always done – that is why we won</a:t>
            </a:r>
            <a:r>
              <a:rPr lang="ja-JP" altLang="en-US">
                <a:latin typeface="Lydian" pitchFamily="34" charset="0"/>
              </a:rPr>
              <a:t>’</a:t>
            </a:r>
            <a:r>
              <a:rPr lang="en-US" altLang="ja-JP">
                <a:latin typeface="Lydian" pitchFamily="34" charset="0"/>
              </a:rPr>
              <a:t>t go into detail about the last 2.  Always normalize to the Third Normal Form first and then go back and do any denormalizing based on user needs – this is good practice.</a:t>
            </a:r>
          </a:p>
          <a:p>
            <a:r>
              <a:rPr lang="en-US" altLang="en-US">
                <a:latin typeface="Lydian" pitchFamily="34" charset="0"/>
              </a:rPr>
              <a:t>Analyze the table</a:t>
            </a:r>
            <a:r>
              <a:rPr lang="ja-JP" altLang="en-US">
                <a:latin typeface="Lydian" pitchFamily="34" charset="0"/>
              </a:rPr>
              <a:t>’</a:t>
            </a:r>
            <a:r>
              <a:rPr lang="en-US" altLang="ja-JP">
                <a:latin typeface="Lydian" pitchFamily="34" charset="0"/>
              </a:rPr>
              <a:t>s use to evaluate the benefits of denormalizing.</a:t>
            </a:r>
          </a:p>
          <a:p>
            <a:endParaRPr lang="en-US" altLang="en-US">
              <a:latin typeface="Lydian" pitchFamily="34" charset="0"/>
            </a:endParaRPr>
          </a:p>
          <a:p>
            <a:r>
              <a:rPr lang="en-US" altLang="en-US">
                <a:latin typeface="Lydian" pitchFamily="34" charset="0"/>
              </a:rPr>
              <a:t>Normalization solves many problems and keeps your data model flexible.  A drawback is that it may impact performance based on user requirements.  </a:t>
            </a:r>
          </a:p>
          <a:p>
            <a:r>
              <a:rPr lang="en-US" altLang="en-US">
                <a:latin typeface="Lydian" pitchFamily="34" charset="0"/>
              </a:rPr>
              <a:t>Denormalize </a:t>
            </a:r>
            <a:r>
              <a:rPr lang="en-US" altLang="en-US" u="sng">
                <a:latin typeface="Lydian" pitchFamily="34" charset="0"/>
              </a:rPr>
              <a:t>only</a:t>
            </a:r>
            <a:r>
              <a:rPr lang="en-US" altLang="en-US">
                <a:latin typeface="Lydian" pitchFamily="34" charset="0"/>
              </a:rPr>
              <a:t> when you can justify that it will improve performance at the risk of losing flexibility.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E1EE6136-C52A-C94F-B688-91D8CF5F27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4354D80B-A178-D84F-AB97-16311158092B}" type="slidenum">
              <a:rPr lang="en-GB" altLang="en-US" smtClean="0">
                <a:ea typeface="ＭＳ Ｐゴシック" panose="020B0600070205080204" pitchFamily="34" charset="-128"/>
              </a:rPr>
              <a:pPr>
                <a:spcBef>
                  <a:spcPct val="0"/>
                </a:spcBef>
              </a:pPr>
              <a:t>47</a:t>
            </a:fld>
            <a:endParaRPr lang="en-GB" altLang="en-US">
              <a:ea typeface="ＭＳ Ｐゴシック" panose="020B0600070205080204" pitchFamily="34" charset="-128"/>
            </a:endParaRPr>
          </a:p>
        </p:txBody>
      </p:sp>
      <p:sp>
        <p:nvSpPr>
          <p:cNvPr id="77826" name="Rectangle 2">
            <a:extLst>
              <a:ext uri="{FF2B5EF4-FFF2-40B4-BE49-F238E27FC236}">
                <a16:creationId xmlns:a16="http://schemas.microsoft.com/office/drawing/2014/main" id="{2723716E-8B69-6343-A088-DD3DC57029EA}"/>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39C8686F-1C8A-6041-B2DF-44E2A8484C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1889FA0B-92A6-F743-AE6D-6F462EEC99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6F90B2E4-D5CB-274E-AFF3-7777C93977D4}" type="slidenum">
              <a:rPr lang="en-GB" altLang="en-US" smtClean="0">
                <a:ea typeface="ＭＳ Ｐゴシック" panose="020B0600070205080204" pitchFamily="34" charset="-128"/>
              </a:rPr>
              <a:pPr>
                <a:spcBef>
                  <a:spcPct val="0"/>
                </a:spcBef>
              </a:pPr>
              <a:t>48</a:t>
            </a:fld>
            <a:endParaRPr lang="en-GB" altLang="en-US">
              <a:ea typeface="ＭＳ Ｐゴシック" panose="020B0600070205080204" pitchFamily="34" charset="-128"/>
            </a:endParaRPr>
          </a:p>
        </p:txBody>
      </p:sp>
      <p:sp>
        <p:nvSpPr>
          <p:cNvPr id="79874" name="Rectangle 2">
            <a:extLst>
              <a:ext uri="{FF2B5EF4-FFF2-40B4-BE49-F238E27FC236}">
                <a16:creationId xmlns:a16="http://schemas.microsoft.com/office/drawing/2014/main" id="{D7B1A9D9-082B-B442-B86D-5FA0BA179618}"/>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D159D20C-44FC-1B4D-9C12-771A4A5A7B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7E0AFD80-AA1F-534B-BAD9-C56F7CD778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7A12B452-B54E-214B-9B96-41EAD98EABFC}" type="slidenum">
              <a:rPr lang="en-GB" altLang="en-US" smtClean="0">
                <a:ea typeface="ＭＳ Ｐゴシック" panose="020B0600070205080204" pitchFamily="34" charset="-128"/>
              </a:rPr>
              <a:pPr>
                <a:spcBef>
                  <a:spcPct val="0"/>
                </a:spcBef>
              </a:pPr>
              <a:t>49</a:t>
            </a:fld>
            <a:endParaRPr lang="en-GB" altLang="en-US">
              <a:ea typeface="ＭＳ Ｐゴシック" panose="020B0600070205080204" pitchFamily="34" charset="-128"/>
            </a:endParaRPr>
          </a:p>
        </p:txBody>
      </p:sp>
      <p:sp>
        <p:nvSpPr>
          <p:cNvPr id="81922" name="Rectangle 2">
            <a:extLst>
              <a:ext uri="{FF2B5EF4-FFF2-40B4-BE49-F238E27FC236}">
                <a16:creationId xmlns:a16="http://schemas.microsoft.com/office/drawing/2014/main" id="{6E2F930E-63C3-AD4C-AE9A-9BC2F6818A1C}"/>
              </a:ext>
            </a:extLst>
          </p:cNvPr>
          <p:cNvSpPr>
            <a:spLocks noGrp="1" noRot="1" noChangeAspect="1" noChangeArrowheads="1" noTextEdit="1"/>
          </p:cNvSpPr>
          <p:nvPr>
            <p:ph type="sldImg"/>
          </p:nvPr>
        </p:nvSpPr>
        <p:spPr>
          <a:xfrm>
            <a:off x="3270250" y="511175"/>
            <a:ext cx="3400425" cy="2551113"/>
          </a:xfrm>
          <a:solidFill>
            <a:srgbClr val="FFFFFF"/>
          </a:solidFill>
          <a:ln/>
        </p:spPr>
      </p:sp>
      <p:sp>
        <p:nvSpPr>
          <p:cNvPr id="81923" name="Rectangle 3">
            <a:extLst>
              <a:ext uri="{FF2B5EF4-FFF2-40B4-BE49-F238E27FC236}">
                <a16:creationId xmlns:a16="http://schemas.microsoft.com/office/drawing/2014/main" id="{F3A64BC4-291A-324A-970F-EFDD07A1A613}"/>
              </a:ext>
            </a:extLst>
          </p:cNvPr>
          <p:cNvSpPr>
            <a:spLocks noGrp="1" noChangeArrowheads="1"/>
          </p:cNvSpPr>
          <p:nvPr>
            <p:ph type="body" idx="1"/>
          </p:nvPr>
        </p:nvSpPr>
        <p:spPr>
          <a:xfrm>
            <a:off x="993775" y="3232150"/>
            <a:ext cx="7951788" cy="3062288"/>
          </a:xfrm>
          <a:solidFill>
            <a:srgbClr val="FFFFFF"/>
          </a:solidFill>
          <a:ln>
            <a:solidFill>
              <a:srgbClr val="000000"/>
            </a:solidFill>
          </a:ln>
        </p:spPr>
        <p:txBody>
          <a:bodyPr/>
          <a:lstStyle/>
          <a:p>
            <a:endParaRPr lang="en-GB"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3BF000FB-7FBD-2240-B09A-D6513B9E3D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92D02D7B-B608-3641-B517-783F10E8EE70}" type="slidenum">
              <a:rPr lang="en-GB" altLang="en-US" smtClean="0">
                <a:ea typeface="ＭＳ Ｐゴシック" panose="020B0600070205080204" pitchFamily="34" charset="-128"/>
              </a:rPr>
              <a:pPr>
                <a:spcBef>
                  <a:spcPct val="0"/>
                </a:spcBef>
              </a:pPr>
              <a:t>50</a:t>
            </a:fld>
            <a:endParaRPr lang="en-GB" altLang="en-US">
              <a:ea typeface="ＭＳ Ｐゴシック" panose="020B0600070205080204" pitchFamily="34" charset="-128"/>
            </a:endParaRPr>
          </a:p>
        </p:txBody>
      </p:sp>
      <p:sp>
        <p:nvSpPr>
          <p:cNvPr id="83970" name="Rectangle 2">
            <a:extLst>
              <a:ext uri="{FF2B5EF4-FFF2-40B4-BE49-F238E27FC236}">
                <a16:creationId xmlns:a16="http://schemas.microsoft.com/office/drawing/2014/main" id="{F03CB2FE-5C8B-EE4A-A342-31D9DBCB53B1}"/>
              </a:ext>
            </a:extLst>
          </p:cNvPr>
          <p:cNvSpPr>
            <a:spLocks noGrp="1" noRot="1" noChangeAspect="1" noChangeArrowheads="1" noTextEdit="1"/>
          </p:cNvSpPr>
          <p:nvPr>
            <p:ph type="sldImg"/>
          </p:nvPr>
        </p:nvSpPr>
        <p:spPr>
          <a:xfrm>
            <a:off x="3270250" y="511175"/>
            <a:ext cx="3400425" cy="2551113"/>
          </a:xfrm>
          <a:solidFill>
            <a:srgbClr val="FFFFFF"/>
          </a:solidFill>
          <a:ln/>
        </p:spPr>
      </p:sp>
      <p:sp>
        <p:nvSpPr>
          <p:cNvPr id="83971" name="Rectangle 3">
            <a:extLst>
              <a:ext uri="{FF2B5EF4-FFF2-40B4-BE49-F238E27FC236}">
                <a16:creationId xmlns:a16="http://schemas.microsoft.com/office/drawing/2014/main" id="{29F58C5E-CF63-4A4F-86CA-91C5A3FBDED2}"/>
              </a:ext>
            </a:extLst>
          </p:cNvPr>
          <p:cNvSpPr>
            <a:spLocks noGrp="1" noChangeArrowheads="1"/>
          </p:cNvSpPr>
          <p:nvPr>
            <p:ph type="body" idx="1"/>
          </p:nvPr>
        </p:nvSpPr>
        <p:spPr>
          <a:xfrm>
            <a:off x="993775" y="3232150"/>
            <a:ext cx="7951788" cy="3062288"/>
          </a:xfrm>
          <a:solidFill>
            <a:srgbClr val="FFFFFF"/>
          </a:solidFill>
          <a:ln>
            <a:solidFill>
              <a:srgbClr val="000000"/>
            </a:solidFill>
          </a:ln>
        </p:spPr>
        <p:txBody>
          <a:bodyPr/>
          <a:lstStyle/>
          <a:p>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AD831F52-9389-EF43-B830-D482C3E456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98496B60-01DD-1D47-BA5E-D2198537CFFD}" type="slidenum">
              <a:rPr lang="en-GB" altLang="en-US" smtClean="0">
                <a:ea typeface="ＭＳ Ｐゴシック" panose="020B0600070205080204" pitchFamily="34" charset="-128"/>
              </a:rPr>
              <a:pPr>
                <a:spcBef>
                  <a:spcPct val="0"/>
                </a:spcBef>
              </a:pPr>
              <a:t>51</a:t>
            </a:fld>
            <a:endParaRPr lang="en-GB" altLang="en-US">
              <a:ea typeface="ＭＳ Ｐゴシック" panose="020B0600070205080204" pitchFamily="34" charset="-128"/>
            </a:endParaRPr>
          </a:p>
        </p:txBody>
      </p:sp>
      <p:sp>
        <p:nvSpPr>
          <p:cNvPr id="86018" name="Rectangle 2">
            <a:extLst>
              <a:ext uri="{FF2B5EF4-FFF2-40B4-BE49-F238E27FC236}">
                <a16:creationId xmlns:a16="http://schemas.microsoft.com/office/drawing/2014/main" id="{B40AA75C-D3E8-4841-ACC7-A9DFCD39ED23}"/>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EE6EA0B1-261E-A44F-9008-C67FCBB25F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05895EE8-6161-574D-92AE-28FC9C951B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8FFF70A4-305F-5B45-BE2F-530FFAD6C273}" type="slidenum">
              <a:rPr lang="en-GB" altLang="en-US" smtClean="0">
                <a:ea typeface="ＭＳ Ｐゴシック" panose="020B0600070205080204" pitchFamily="34" charset="-128"/>
              </a:rPr>
              <a:pPr>
                <a:spcBef>
                  <a:spcPct val="0"/>
                </a:spcBef>
              </a:pPr>
              <a:t>52</a:t>
            </a:fld>
            <a:endParaRPr lang="en-GB" altLang="en-US">
              <a:ea typeface="ＭＳ Ｐゴシック" panose="020B0600070205080204" pitchFamily="34" charset="-128"/>
            </a:endParaRPr>
          </a:p>
        </p:txBody>
      </p:sp>
      <p:sp>
        <p:nvSpPr>
          <p:cNvPr id="88066" name="Rectangle 2">
            <a:extLst>
              <a:ext uri="{FF2B5EF4-FFF2-40B4-BE49-F238E27FC236}">
                <a16:creationId xmlns:a16="http://schemas.microsoft.com/office/drawing/2014/main" id="{8BEBB6EA-2BA3-5D42-BF15-B7B786973BC2}"/>
              </a:ext>
            </a:extLst>
          </p:cNvPr>
          <p:cNvSpPr>
            <a:spLocks noGrp="1" noRot="1" noChangeAspect="1" noChangeArrowheads="1" noTextEdit="1"/>
          </p:cNvSpPr>
          <p:nvPr>
            <p:ph type="sldImg"/>
          </p:nvPr>
        </p:nvSpPr>
        <p:spPr>
          <a:xfrm>
            <a:off x="3270250" y="511175"/>
            <a:ext cx="3400425" cy="2551113"/>
          </a:xfrm>
          <a:solidFill>
            <a:srgbClr val="FFFFFF"/>
          </a:solidFill>
          <a:ln/>
        </p:spPr>
      </p:sp>
      <p:sp>
        <p:nvSpPr>
          <p:cNvPr id="88067" name="Rectangle 3">
            <a:extLst>
              <a:ext uri="{FF2B5EF4-FFF2-40B4-BE49-F238E27FC236}">
                <a16:creationId xmlns:a16="http://schemas.microsoft.com/office/drawing/2014/main" id="{D021C270-CF54-FB4F-9039-5F0272D4788B}"/>
              </a:ext>
            </a:extLst>
          </p:cNvPr>
          <p:cNvSpPr>
            <a:spLocks noGrp="1" noChangeArrowheads="1"/>
          </p:cNvSpPr>
          <p:nvPr>
            <p:ph type="body" idx="1"/>
          </p:nvPr>
        </p:nvSpPr>
        <p:spPr>
          <a:xfrm>
            <a:off x="993775" y="3232150"/>
            <a:ext cx="7951788" cy="3062288"/>
          </a:xfrm>
          <a:solidFill>
            <a:srgbClr val="FFFFFF"/>
          </a:solidFill>
          <a:ln>
            <a:solidFill>
              <a:srgbClr val="000000"/>
            </a:solidFill>
          </a:ln>
        </p:spPr>
        <p:txBody>
          <a:bodyPr/>
          <a:lstStyle/>
          <a:p>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ED7E2EC-7CCD-8F42-8FA1-E425482600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2B73B9DE-DB02-F441-980F-4C7D8EBE95D5}" type="slidenum">
              <a:rPr lang="en-US" altLang="en-US" smtClean="0">
                <a:ea typeface="ＭＳ Ｐゴシック" panose="020B0600070205080204" pitchFamily="34" charset="-128"/>
              </a:rPr>
              <a:pPr>
                <a:spcBef>
                  <a:spcPct val="0"/>
                </a:spcBef>
              </a:pPr>
              <a:t>3</a:t>
            </a:fld>
            <a:endParaRPr lang="en-US" altLang="en-US">
              <a:ea typeface="ＭＳ Ｐゴシック" panose="020B0600070205080204" pitchFamily="34" charset="-128"/>
            </a:endParaRPr>
          </a:p>
        </p:txBody>
      </p:sp>
      <p:sp>
        <p:nvSpPr>
          <p:cNvPr id="20482" name="Rectangle 7">
            <a:extLst>
              <a:ext uri="{FF2B5EF4-FFF2-40B4-BE49-F238E27FC236}">
                <a16:creationId xmlns:a16="http://schemas.microsoft.com/office/drawing/2014/main" id="{5BBFDD96-27E5-024A-A7A5-E0EE37421FFB}"/>
              </a:ext>
            </a:extLst>
          </p:cNvPr>
          <p:cNvSpPr txBox="1">
            <a:spLocks noGrp="1" noChangeArrowheads="1"/>
          </p:cNvSpPr>
          <p:nvPr/>
        </p:nvSpPr>
        <p:spPr bwMode="auto">
          <a:xfrm>
            <a:off x="5630863" y="6465888"/>
            <a:ext cx="4308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lgn="r" eaLnBrk="1" hangingPunct="1">
              <a:spcBef>
                <a:spcPct val="0"/>
              </a:spcBef>
            </a:pPr>
            <a:fld id="{2B71878E-3C7A-C543-8735-CA2C07B6A478}" type="slidenum">
              <a:rPr lang="en-US" altLang="en-US" sz="1300">
                <a:latin typeface="Tahoma" panose="020B0604030504040204" pitchFamily="34" charset="0"/>
                <a:ea typeface="ＭＳ Ｐゴシック" panose="020B0600070205080204" pitchFamily="34" charset="-128"/>
              </a:rPr>
              <a:pPr algn="r" eaLnBrk="1" hangingPunct="1">
                <a:spcBef>
                  <a:spcPct val="0"/>
                </a:spcBef>
              </a:pPr>
              <a:t>3</a:t>
            </a:fld>
            <a:endParaRPr lang="en-US" altLang="en-US" sz="1300">
              <a:latin typeface="Tahoma" panose="020B0604030504040204" pitchFamily="34" charset="0"/>
              <a:ea typeface="ＭＳ Ｐゴシック" panose="020B0600070205080204" pitchFamily="34" charset="-128"/>
            </a:endParaRPr>
          </a:p>
        </p:txBody>
      </p:sp>
      <p:sp>
        <p:nvSpPr>
          <p:cNvPr id="20483" name="Rectangle 2">
            <a:extLst>
              <a:ext uri="{FF2B5EF4-FFF2-40B4-BE49-F238E27FC236}">
                <a16:creationId xmlns:a16="http://schemas.microsoft.com/office/drawing/2014/main" id="{F59AEC4E-D2E1-D14C-829D-F61442F39816}"/>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C036FCED-5C22-144F-82CB-7D8D14F427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F823FAD2-C4C6-834B-AC5A-C80AEBD2ED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137ACA0C-DFBF-6544-A189-9E967A9D7BD1}" type="slidenum">
              <a:rPr lang="en-GB" altLang="en-US" smtClean="0">
                <a:ea typeface="ＭＳ Ｐゴシック" panose="020B0600070205080204" pitchFamily="34" charset="-128"/>
              </a:rPr>
              <a:pPr>
                <a:spcBef>
                  <a:spcPct val="0"/>
                </a:spcBef>
              </a:pPr>
              <a:t>53</a:t>
            </a:fld>
            <a:endParaRPr lang="en-GB" altLang="en-US">
              <a:ea typeface="ＭＳ Ｐゴシック" panose="020B0600070205080204" pitchFamily="34" charset="-128"/>
            </a:endParaRPr>
          </a:p>
        </p:txBody>
      </p:sp>
      <p:sp>
        <p:nvSpPr>
          <p:cNvPr id="90114" name="Rectangle 2">
            <a:extLst>
              <a:ext uri="{FF2B5EF4-FFF2-40B4-BE49-F238E27FC236}">
                <a16:creationId xmlns:a16="http://schemas.microsoft.com/office/drawing/2014/main" id="{572F497F-DDA0-4442-A441-CA20958EBBDF}"/>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D7D5C9DB-1FF9-A545-BDFE-A6F6D68422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2560BDB6-19E3-F54B-8CB5-80FAB52B29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BEC5F176-5D6D-ED44-B551-CCA09EFA88D7}" type="slidenum">
              <a:rPr lang="en-GB" altLang="en-US" smtClean="0">
                <a:ea typeface="ＭＳ Ｐゴシック" panose="020B0600070205080204" pitchFamily="34" charset="-128"/>
              </a:rPr>
              <a:pPr>
                <a:spcBef>
                  <a:spcPct val="0"/>
                </a:spcBef>
              </a:pPr>
              <a:t>54</a:t>
            </a:fld>
            <a:endParaRPr lang="en-GB" altLang="en-US">
              <a:ea typeface="ＭＳ Ｐゴシック" panose="020B0600070205080204" pitchFamily="34" charset="-128"/>
            </a:endParaRPr>
          </a:p>
        </p:txBody>
      </p:sp>
      <p:sp>
        <p:nvSpPr>
          <p:cNvPr id="92162" name="Rectangle 2">
            <a:extLst>
              <a:ext uri="{FF2B5EF4-FFF2-40B4-BE49-F238E27FC236}">
                <a16:creationId xmlns:a16="http://schemas.microsoft.com/office/drawing/2014/main" id="{4BC910C2-E9EA-1C48-A95B-F1B66AD1EB0F}"/>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42E29999-046C-D34A-A26C-6DD8BEAFE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49A6CE30-5546-C44B-B32C-36812BAFB3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CC241863-ADCA-6D45-B87E-EAA5F52FEFEF}" type="slidenum">
              <a:rPr lang="en-GB" altLang="en-US" smtClean="0">
                <a:ea typeface="ＭＳ Ｐゴシック" panose="020B0600070205080204" pitchFamily="34" charset="-128"/>
              </a:rPr>
              <a:pPr>
                <a:spcBef>
                  <a:spcPct val="0"/>
                </a:spcBef>
              </a:pPr>
              <a:t>55</a:t>
            </a:fld>
            <a:endParaRPr lang="en-GB" altLang="en-US">
              <a:ea typeface="ＭＳ Ｐゴシック" panose="020B0600070205080204" pitchFamily="34" charset="-128"/>
            </a:endParaRPr>
          </a:p>
        </p:txBody>
      </p:sp>
      <p:sp>
        <p:nvSpPr>
          <p:cNvPr id="94210" name="Rectangle 2">
            <a:extLst>
              <a:ext uri="{FF2B5EF4-FFF2-40B4-BE49-F238E27FC236}">
                <a16:creationId xmlns:a16="http://schemas.microsoft.com/office/drawing/2014/main" id="{A2049109-F104-9E4D-928A-F56E1ECA35D1}"/>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727DFD32-4EE0-FF42-87E8-9542C5043A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2A986986-C310-8944-ACCF-D58FA90D0A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3941994D-4CC2-424F-83D4-E50382411127}" type="slidenum">
              <a:rPr lang="en-GB" altLang="en-US" smtClean="0">
                <a:ea typeface="ＭＳ Ｐゴシック" panose="020B0600070205080204" pitchFamily="34" charset="-128"/>
              </a:rPr>
              <a:pPr>
                <a:spcBef>
                  <a:spcPct val="0"/>
                </a:spcBef>
              </a:pPr>
              <a:t>56</a:t>
            </a:fld>
            <a:endParaRPr lang="en-GB" altLang="en-US">
              <a:ea typeface="ＭＳ Ｐゴシック" panose="020B0600070205080204" pitchFamily="34" charset="-128"/>
            </a:endParaRPr>
          </a:p>
        </p:txBody>
      </p:sp>
      <p:sp>
        <p:nvSpPr>
          <p:cNvPr id="96258" name="Rectangle 2">
            <a:extLst>
              <a:ext uri="{FF2B5EF4-FFF2-40B4-BE49-F238E27FC236}">
                <a16:creationId xmlns:a16="http://schemas.microsoft.com/office/drawing/2014/main" id="{F3BD1570-96D0-0E48-B7CD-B140C112D908}"/>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411B9E31-3CE1-064F-BD13-9C8349E890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60C4B9B7-41E1-0E44-826F-C6A531DC29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B6C614D5-489F-8140-AC6B-06E81426902E}" type="slidenum">
              <a:rPr lang="en-GB" altLang="en-US" smtClean="0">
                <a:ea typeface="ＭＳ Ｐゴシック" panose="020B0600070205080204" pitchFamily="34" charset="-128"/>
              </a:rPr>
              <a:pPr>
                <a:spcBef>
                  <a:spcPct val="0"/>
                </a:spcBef>
              </a:pPr>
              <a:t>57</a:t>
            </a:fld>
            <a:endParaRPr lang="en-GB" altLang="en-US">
              <a:ea typeface="ＭＳ Ｐゴシック" panose="020B0600070205080204" pitchFamily="34" charset="-128"/>
            </a:endParaRPr>
          </a:p>
        </p:txBody>
      </p:sp>
      <p:sp>
        <p:nvSpPr>
          <p:cNvPr id="98306" name="Rectangle 2">
            <a:extLst>
              <a:ext uri="{FF2B5EF4-FFF2-40B4-BE49-F238E27FC236}">
                <a16:creationId xmlns:a16="http://schemas.microsoft.com/office/drawing/2014/main" id="{7149839D-89BA-7947-B3BC-9D9BF0AF7FCD}"/>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3B118EE2-613F-244C-AB57-2321544F85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5D01ECDB-0B65-834B-86CD-877961F02A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92987C5F-E8AC-A74F-9E58-903D8C18B157}" type="slidenum">
              <a:rPr lang="en-GB" altLang="en-US" smtClean="0">
                <a:ea typeface="ＭＳ Ｐゴシック" panose="020B0600070205080204" pitchFamily="34" charset="-128"/>
              </a:rPr>
              <a:pPr>
                <a:spcBef>
                  <a:spcPct val="0"/>
                </a:spcBef>
              </a:pPr>
              <a:t>58</a:t>
            </a:fld>
            <a:endParaRPr lang="en-GB" altLang="en-US">
              <a:ea typeface="ＭＳ Ｐゴシック" panose="020B0600070205080204" pitchFamily="34" charset="-128"/>
            </a:endParaRPr>
          </a:p>
        </p:txBody>
      </p:sp>
      <p:sp>
        <p:nvSpPr>
          <p:cNvPr id="100354" name="Rectangle 2">
            <a:extLst>
              <a:ext uri="{FF2B5EF4-FFF2-40B4-BE49-F238E27FC236}">
                <a16:creationId xmlns:a16="http://schemas.microsoft.com/office/drawing/2014/main" id="{84C72552-BFF7-D645-A86D-D1AA74C9686E}"/>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918CD73F-B2B1-284E-A2A1-052557B77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a:extLst>
              <a:ext uri="{FF2B5EF4-FFF2-40B4-BE49-F238E27FC236}">
                <a16:creationId xmlns:a16="http://schemas.microsoft.com/office/drawing/2014/main" id="{4F078C9C-B030-7A45-B5D8-A9B564E290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109C4A0A-FD48-8F4F-B3B0-18C4885B8DBD}" type="slidenum">
              <a:rPr lang="en-GB" altLang="en-US" smtClean="0">
                <a:ea typeface="ＭＳ Ｐゴシック" panose="020B0600070205080204" pitchFamily="34" charset="-128"/>
              </a:rPr>
              <a:pPr>
                <a:spcBef>
                  <a:spcPct val="0"/>
                </a:spcBef>
              </a:pPr>
              <a:t>59</a:t>
            </a:fld>
            <a:endParaRPr lang="en-GB" altLang="en-US">
              <a:ea typeface="ＭＳ Ｐゴシック" panose="020B0600070205080204" pitchFamily="34" charset="-128"/>
            </a:endParaRPr>
          </a:p>
        </p:txBody>
      </p:sp>
      <p:sp>
        <p:nvSpPr>
          <p:cNvPr id="102402" name="Rectangle 2">
            <a:extLst>
              <a:ext uri="{FF2B5EF4-FFF2-40B4-BE49-F238E27FC236}">
                <a16:creationId xmlns:a16="http://schemas.microsoft.com/office/drawing/2014/main" id="{090DD143-766D-F141-A18B-5F9EF00717A7}"/>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5D50241D-4FA9-3C41-82D7-FD9286013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a:extLst>
              <a:ext uri="{FF2B5EF4-FFF2-40B4-BE49-F238E27FC236}">
                <a16:creationId xmlns:a16="http://schemas.microsoft.com/office/drawing/2014/main" id="{659DDFD4-1588-6347-B585-6A2AAFC533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7EAF3EEF-347E-0E48-8CD9-86FE6A0AC922}" type="slidenum">
              <a:rPr lang="en-GB" altLang="en-US" smtClean="0">
                <a:ea typeface="ＭＳ Ｐゴシック" panose="020B0600070205080204" pitchFamily="34" charset="-128"/>
              </a:rPr>
              <a:pPr>
                <a:spcBef>
                  <a:spcPct val="0"/>
                </a:spcBef>
              </a:pPr>
              <a:t>60</a:t>
            </a:fld>
            <a:endParaRPr lang="en-GB" altLang="en-US">
              <a:ea typeface="ＭＳ Ｐゴシック" panose="020B0600070205080204" pitchFamily="34" charset="-128"/>
            </a:endParaRPr>
          </a:p>
        </p:txBody>
      </p:sp>
      <p:sp>
        <p:nvSpPr>
          <p:cNvPr id="104450" name="Rectangle 2">
            <a:extLst>
              <a:ext uri="{FF2B5EF4-FFF2-40B4-BE49-F238E27FC236}">
                <a16:creationId xmlns:a16="http://schemas.microsoft.com/office/drawing/2014/main" id="{AE282270-E05A-BA47-869A-1DB850DF0778}"/>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49F0F46B-08EA-9945-AB40-D213FE7299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43CF912B-D323-9D4B-A736-A8518339FCB0}"/>
              </a:ext>
            </a:extLst>
          </p:cNvPr>
          <p:cNvSpPr>
            <a:spLocks noGrp="1" noRot="1" noChangeAspect="1" noChangeArrowheads="1" noTextEdit="1"/>
          </p:cNvSpPr>
          <p:nvPr>
            <p:ph type="sldImg"/>
          </p:nvPr>
        </p:nvSpPr>
        <p:spPr>
          <a:ln/>
        </p:spPr>
      </p:sp>
      <p:sp>
        <p:nvSpPr>
          <p:cNvPr id="109570" name="Notes Placeholder 2">
            <a:extLst>
              <a:ext uri="{FF2B5EF4-FFF2-40B4-BE49-F238E27FC236}">
                <a16:creationId xmlns:a16="http://schemas.microsoft.com/office/drawing/2014/main" id="{EFCFE60B-907B-6944-8F41-82A924F8B4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
        <p:nvSpPr>
          <p:cNvPr id="109571" name="Slide Number Placeholder 3">
            <a:extLst>
              <a:ext uri="{FF2B5EF4-FFF2-40B4-BE49-F238E27FC236}">
                <a16:creationId xmlns:a16="http://schemas.microsoft.com/office/drawing/2014/main" id="{EB63180E-C706-4A4D-AF39-84A5AD5188C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EC0FF231-7AF5-EB4C-BC28-E98E1749008A}" type="slidenum">
              <a:rPr lang="en-US" altLang="ja-JP" smtClean="0">
                <a:ea typeface="ＭＳ Ｐゴシック" panose="020B0600070205080204" pitchFamily="34" charset="-128"/>
              </a:rPr>
              <a:pPr>
                <a:spcBef>
                  <a:spcPct val="0"/>
                </a:spcBef>
              </a:pPr>
              <a:t>64</a:t>
            </a:fld>
            <a:endParaRPr lang="en-US" altLang="ja-JP">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AEB43CBB-05CE-B142-B0BA-CCF57C90016C}"/>
              </a:ext>
            </a:extLst>
          </p:cNvPr>
          <p:cNvSpPr>
            <a:spLocks noGrp="1" noRot="1" noChangeAspect="1" noChangeArrowheads="1" noTextEdit="1"/>
          </p:cNvSpPr>
          <p:nvPr>
            <p:ph type="sldImg"/>
          </p:nvPr>
        </p:nvSpPr>
        <p:spPr>
          <a:ln/>
        </p:spPr>
      </p:sp>
      <p:sp>
        <p:nvSpPr>
          <p:cNvPr id="111618" name="Notes Placeholder 2">
            <a:extLst>
              <a:ext uri="{FF2B5EF4-FFF2-40B4-BE49-F238E27FC236}">
                <a16:creationId xmlns:a16="http://schemas.microsoft.com/office/drawing/2014/main" id="{00339439-4E55-9140-A403-214689821A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
        <p:nvSpPr>
          <p:cNvPr id="111619" name="Slide Number Placeholder 3">
            <a:extLst>
              <a:ext uri="{FF2B5EF4-FFF2-40B4-BE49-F238E27FC236}">
                <a16:creationId xmlns:a16="http://schemas.microsoft.com/office/drawing/2014/main" id="{7CC909F6-413F-354D-B523-6FEBC27A93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7251A183-4507-8A40-873F-43FBFBB51F48}" type="slidenum">
              <a:rPr lang="en-US" altLang="ja-JP" smtClean="0">
                <a:ea typeface="ＭＳ Ｐゴシック" panose="020B0600070205080204" pitchFamily="34" charset="-128"/>
              </a:rPr>
              <a:pPr>
                <a:spcBef>
                  <a:spcPct val="0"/>
                </a:spcBef>
              </a:pPr>
              <a:t>65</a:t>
            </a:fld>
            <a:endParaRPr lang="en-US" altLang="ja-JP">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ED7E2EC-7CCD-8F42-8FA1-E425482600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2B73B9DE-DB02-F441-980F-4C7D8EBE95D5}" type="slidenum">
              <a:rPr lang="en-US" altLang="en-US" smtClean="0">
                <a:ea typeface="ＭＳ Ｐゴシック" panose="020B0600070205080204" pitchFamily="34" charset="-128"/>
              </a:rPr>
              <a:pPr>
                <a:spcBef>
                  <a:spcPct val="0"/>
                </a:spcBef>
              </a:pPr>
              <a:t>21</a:t>
            </a:fld>
            <a:endParaRPr lang="en-US" altLang="en-US">
              <a:ea typeface="ＭＳ Ｐゴシック" panose="020B0600070205080204" pitchFamily="34" charset="-128"/>
            </a:endParaRPr>
          </a:p>
        </p:txBody>
      </p:sp>
      <p:sp>
        <p:nvSpPr>
          <p:cNvPr id="20482" name="Rectangle 7">
            <a:extLst>
              <a:ext uri="{FF2B5EF4-FFF2-40B4-BE49-F238E27FC236}">
                <a16:creationId xmlns:a16="http://schemas.microsoft.com/office/drawing/2014/main" id="{5BBFDD96-27E5-024A-A7A5-E0EE37421FFB}"/>
              </a:ext>
            </a:extLst>
          </p:cNvPr>
          <p:cNvSpPr txBox="1">
            <a:spLocks noGrp="1" noChangeArrowheads="1"/>
          </p:cNvSpPr>
          <p:nvPr/>
        </p:nvSpPr>
        <p:spPr bwMode="auto">
          <a:xfrm>
            <a:off x="5630863" y="6465888"/>
            <a:ext cx="4308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lgn="r" eaLnBrk="1" hangingPunct="1">
              <a:spcBef>
                <a:spcPct val="0"/>
              </a:spcBef>
            </a:pPr>
            <a:fld id="{2B71878E-3C7A-C543-8735-CA2C07B6A478}" type="slidenum">
              <a:rPr lang="en-US" altLang="en-US" sz="1300">
                <a:latin typeface="Tahoma" panose="020B0604030504040204" pitchFamily="34" charset="0"/>
                <a:ea typeface="ＭＳ Ｐゴシック" panose="020B0600070205080204" pitchFamily="34" charset="-128"/>
              </a:rPr>
              <a:pPr algn="r" eaLnBrk="1" hangingPunct="1">
                <a:spcBef>
                  <a:spcPct val="0"/>
                </a:spcBef>
              </a:pPr>
              <a:t>21</a:t>
            </a:fld>
            <a:endParaRPr lang="en-US" altLang="en-US" sz="1300">
              <a:latin typeface="Tahoma" panose="020B0604030504040204" pitchFamily="34" charset="0"/>
              <a:ea typeface="ＭＳ Ｐゴシック" panose="020B0600070205080204" pitchFamily="34" charset="-128"/>
            </a:endParaRPr>
          </a:p>
        </p:txBody>
      </p:sp>
      <p:sp>
        <p:nvSpPr>
          <p:cNvPr id="20483" name="Rectangle 2">
            <a:extLst>
              <a:ext uri="{FF2B5EF4-FFF2-40B4-BE49-F238E27FC236}">
                <a16:creationId xmlns:a16="http://schemas.microsoft.com/office/drawing/2014/main" id="{F59AEC4E-D2E1-D14C-829D-F61442F39816}"/>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C036FCED-5C22-144F-82CB-7D8D14F427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p>
        </p:txBody>
      </p:sp>
    </p:spTree>
    <p:extLst>
      <p:ext uri="{BB962C8B-B14F-4D97-AF65-F5344CB8AC3E}">
        <p14:creationId xmlns:p14="http://schemas.microsoft.com/office/powerpoint/2010/main" val="657785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8D766297-C7DA-B343-B352-E6E4A2F7BD2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41986" name="Rectangle 15">
            <a:extLst>
              <a:ext uri="{FF2B5EF4-FFF2-40B4-BE49-F238E27FC236}">
                <a16:creationId xmlns:a16="http://schemas.microsoft.com/office/drawing/2014/main" id="{9A854F84-79A9-7F49-BC91-2A5B160659A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41987" name="Rectangle 2">
            <a:extLst>
              <a:ext uri="{FF2B5EF4-FFF2-40B4-BE49-F238E27FC236}">
                <a16:creationId xmlns:a16="http://schemas.microsoft.com/office/drawing/2014/main" id="{483E75D3-078F-8549-9A66-DEA5CFA11B0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5A8746F2-EA21-8646-917A-C38D78960E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Relational databases and object orientation are not entirely compatible. They represent two different views of the world: In an RDBMS, all you see is data; in an object-oriented system, all you see is behavior. It is not that one perspective is better than the other, but they are different. The object-oriented model tends to work well for systems with complex behavior and state-specific behavior in which data is secondary, or systems in which data is accessed navigationally in a natural hierarchy (for example, bills of materials). The RDBMS model is well suited to reporting applications and systems in which the relationships are dynamic or ad hoc.</a:t>
            </a:r>
          </a:p>
          <a:p>
            <a:pPr fontAlgn="t"/>
            <a:r>
              <a:rPr lang="en-US" altLang="en-US" sz="1000">
                <a:latin typeface="ZapfHumnst BT" pitchFamily="34" charset="0"/>
              </a:rPr>
              <a:t>The real fact of the matter is that a lot of information is stored in relational databases, and if object-oriented applications want access to that data, they need to be able to read and write to an RDBMS. In addition, object-oriented systems often need to share data with non-object-oriented systems. It is natural, therefore, to use an RDBMS as the sharing mechanism.</a:t>
            </a:r>
          </a:p>
          <a:p>
            <a:pPr fontAlgn="t"/>
            <a:r>
              <a:rPr lang="en-US" altLang="en-US" sz="1000">
                <a:latin typeface="ZapfHumnst BT" pitchFamily="34" charset="0"/>
              </a:rPr>
              <a:t>While object-oriented and relational design share some common characteristics (an object</a:t>
            </a:r>
            <a:r>
              <a:rPr lang="ja-JP" altLang="en-US" sz="1000">
                <a:latin typeface="ZapfHumnst BT" pitchFamily="34" charset="0"/>
              </a:rPr>
              <a:t>’</a:t>
            </a:r>
            <a:r>
              <a:rPr lang="en-US" altLang="ja-JP" sz="1000">
                <a:latin typeface="ZapfHumnst BT" pitchFamily="34" charset="0"/>
              </a:rPr>
              <a:t>s attributes are conceptually similar to an entity</a:t>
            </a:r>
            <a:r>
              <a:rPr lang="ja-JP" altLang="en-US" sz="1000">
                <a:latin typeface="ZapfHumnst BT" pitchFamily="34" charset="0"/>
              </a:rPr>
              <a:t>’</a:t>
            </a:r>
            <a:r>
              <a:rPr lang="en-US" altLang="ja-JP" sz="1000">
                <a:latin typeface="ZapfHumnst BT" pitchFamily="34" charset="0"/>
              </a:rPr>
              <a:t>s columns), fundamental differences make seamless integration a challenge. The fundamental difference is that data models expose data (through column values) while object models hide data (encapsulating it behind its public interfaces).</a:t>
            </a:r>
            <a:endParaRPr lang="en-US" altLang="en-US" sz="1000">
              <a:latin typeface="ZapfHumnst BT" pitchFamily="34" charset="0"/>
            </a:endParaRPr>
          </a:p>
        </p:txBody>
      </p:sp>
      <p:sp>
        <p:nvSpPr>
          <p:cNvPr id="41989" name="Text Box 4">
            <a:extLst>
              <a:ext uri="{FF2B5EF4-FFF2-40B4-BE49-F238E27FC236}">
                <a16:creationId xmlns:a16="http://schemas.microsoft.com/office/drawing/2014/main" id="{A5016617-105A-A04F-9225-997174AE83D6}"/>
              </a:ext>
            </a:extLst>
          </p:cNvPr>
          <p:cNvSpPr txBox="1">
            <a:spLocks noChangeArrowheads="1"/>
          </p:cNvSpPr>
          <p:nvPr/>
        </p:nvSpPr>
        <p:spPr bwMode="auto">
          <a:xfrm>
            <a:off x="825500" y="893763"/>
            <a:ext cx="2689225" cy="508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This slide really focuses on the problems that OO designers and DBAs have when trying to communicate with each other. The simple fact is that the two concepts are not the same, yet we need to find a way to allow them to work together.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785C7422-42A7-1048-AA7A-507357A1976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44034" name="Rectangle 15">
            <a:extLst>
              <a:ext uri="{FF2B5EF4-FFF2-40B4-BE49-F238E27FC236}">
                <a16:creationId xmlns:a16="http://schemas.microsoft.com/office/drawing/2014/main" id="{576FE69D-6F46-0E42-9B5C-2A3D15FC990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44035" name="Rectangle 2">
            <a:extLst>
              <a:ext uri="{FF2B5EF4-FFF2-40B4-BE49-F238E27FC236}">
                <a16:creationId xmlns:a16="http://schemas.microsoft.com/office/drawing/2014/main" id="{A03F8094-7387-5F45-897B-DB958506967F}"/>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4A5CE4F0-27C8-A642-A866-D2135A4021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An Object Model contains, among other things, classes. Classes define the structure and behavior of a set of objects, sometimes called object instances. The structure is represented as attributes (data values) and associations (relationships between classes). The figure in the slide illustrates a simple class diagram, showing only attributes (data) of the classes.</a:t>
            </a:r>
          </a:p>
          <a:p>
            <a:pPr fontAlgn="t"/>
            <a:r>
              <a:rPr lang="en-US" altLang="en-US" sz="1000">
                <a:latin typeface="ZapfHumnst BT" pitchFamily="34" charset="0"/>
              </a:rPr>
              <a:t>An Order has a number (the Order Number), and an association to one or more (1..*) LineItems. Each LineItem has a quantity (the quantity ordered).</a:t>
            </a:r>
          </a:p>
          <a:p>
            <a:pPr fontAlgn="t"/>
            <a:r>
              <a:rPr lang="en-US" altLang="en-US" sz="1000">
                <a:latin typeface="ZapfHumnst BT" pitchFamily="34" charset="0"/>
              </a:rPr>
              <a:t>The Object Model supports inheritance. A class can inherit data and behavior from another class (for example, SoftwareProduct and HardwareProduct inherit attributes and methods from Product class).</a:t>
            </a:r>
          </a:p>
          <a:p>
            <a:endParaRPr lang="en-US" altLang="en-US" sz="1000">
              <a:latin typeface="ZapfHumnst BT" pitchFamily="34" charset="0"/>
            </a:endParaRPr>
          </a:p>
        </p:txBody>
      </p:sp>
      <p:sp>
        <p:nvSpPr>
          <p:cNvPr id="44037" name="Text Box 4">
            <a:extLst>
              <a:ext uri="{FF2B5EF4-FFF2-40B4-BE49-F238E27FC236}">
                <a16:creationId xmlns:a16="http://schemas.microsoft.com/office/drawing/2014/main" id="{4A21C01F-B75F-8A4A-ADF1-7BAD0D144CB7}"/>
              </a:ext>
            </a:extLst>
          </p:cNvPr>
          <p:cNvSpPr txBox="1">
            <a:spLocks noChangeArrowheads="1"/>
          </p:cNvSpPr>
          <p:nvPr/>
        </p:nvSpPr>
        <p:spPr bwMode="auto">
          <a:xfrm>
            <a:off x="825500" y="896938"/>
            <a:ext cx="27955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Compare this diagram with the one on the previous page.  They document the same information.</a:t>
            </a:r>
          </a:p>
          <a:p>
            <a:pPr eaLnBrk="1" hangingPunct="1">
              <a:spcBef>
                <a:spcPct val="0"/>
              </a:spcBef>
            </a:pPr>
            <a:r>
              <a:rPr lang="en-US" altLang="en-US" sz="2000">
                <a:latin typeface="ZapfHumnst BT" pitchFamily="34" charset="0"/>
                <a:ea typeface="ＭＳ Ｐゴシック" panose="020B0600070205080204" pitchFamily="34" charset="-128"/>
              </a:rPr>
              <a:t>An object model contains, among other things, classes. Classes define the structure and behavior of a set of objects, sometimes called object instances. The structure is represented as attributes (data values) and associations (relationships between classes). The figure in the slide illustrates a simple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4B474866-356E-FD49-BF6B-BBAEF613242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46082" name="Rectangle 15">
            <a:extLst>
              <a:ext uri="{FF2B5EF4-FFF2-40B4-BE49-F238E27FC236}">
                <a16:creationId xmlns:a16="http://schemas.microsoft.com/office/drawing/2014/main" id="{656A42AF-D18F-0549-B761-6124B903361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46083" name="Rectangle 2">
            <a:extLst>
              <a:ext uri="{FF2B5EF4-FFF2-40B4-BE49-F238E27FC236}">
                <a16:creationId xmlns:a16="http://schemas.microsoft.com/office/drawing/2014/main" id="{EF5D72B9-AD84-4D4D-B5FA-6A37557769D7}"/>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67A531B-F374-784A-ABB5-1585822751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The relational model is composed of entities and relations. An entity may be a physical table or a logical projection of several tables, also known as a view. The figure above illustrates LINEITEM and PRODUCT tables and the various relationships between them.</a:t>
            </a:r>
          </a:p>
          <a:p>
            <a:pPr fontAlgn="t"/>
            <a:r>
              <a:rPr lang="en-US" altLang="en-US" sz="1000">
                <a:latin typeface="ZapfHumnst BT" pitchFamily="34" charset="0"/>
              </a:rPr>
              <a:t>An entity has columns. Each column is identified by a name and a type. In the figure above, the LINEITEM entity has the columns LineItem_Id (the primary key), Description, Price, Quantity, Product_Id and Order_Id (the latter two are foreign keys that link the LINEITEM entity to the ORDER and PRODUCT entities).</a:t>
            </a:r>
          </a:p>
          <a:p>
            <a:pPr fontAlgn="t"/>
            <a:r>
              <a:rPr lang="en-US" altLang="en-US" sz="1000">
                <a:latin typeface="ZapfHumnst BT" pitchFamily="34" charset="0"/>
              </a:rPr>
              <a:t>An entity has records or rows. Each row represents a unique set of information that typically represents an object's persistent data.</a:t>
            </a:r>
          </a:p>
          <a:p>
            <a:pPr fontAlgn="t"/>
            <a:r>
              <a:rPr lang="en-US" altLang="en-US" sz="1000">
                <a:latin typeface="ZapfHumnst BT" pitchFamily="34" charset="0"/>
              </a:rPr>
              <a:t>Each entity has one or more primary keys. The primary keys uniquely identifiy each record (for example, Id is the primary key for LINEITEM table).</a:t>
            </a:r>
          </a:p>
          <a:p>
            <a:pPr fontAlgn="t"/>
            <a:r>
              <a:rPr lang="en-US" altLang="en-US" sz="1000">
                <a:latin typeface="ZapfHumnst BT" pitchFamily="34" charset="0"/>
              </a:rPr>
              <a:t>Support for relations is vendor-specific. The example illustrates the logical model and the relation between the PRODUCT and LINEITEM tables. In the physical model relations are typically implemented using foreign key and primary key references. If one entity relates to another, it will contain columns that are foreign keys. Foreign key columns contain data that can relate specific records in one entity to another.</a:t>
            </a:r>
          </a:p>
          <a:p>
            <a:pPr fontAlgn="t"/>
            <a:r>
              <a:rPr lang="en-US" altLang="en-US" sz="1000">
                <a:latin typeface="ZapfHumnst BT" pitchFamily="34" charset="0"/>
              </a:rPr>
              <a:t>Relations have multiplicity (also known as cardinality). Common cardinalities are one to one (1:1), one to many (1:m), many to one (m:1), and many to many (m:n). In the example, LINEITEM has a 1:1 relationship with PRODUCT, while PRODUCT has a 0:m relationship with LINEITEM.</a:t>
            </a:r>
          </a:p>
          <a:p>
            <a:endParaRPr lang="en-US" altLang="en-US" sz="1000">
              <a:latin typeface="ZapfHumnst BT" pitchFamily="34" charset="0"/>
            </a:endParaRPr>
          </a:p>
        </p:txBody>
      </p:sp>
      <p:sp>
        <p:nvSpPr>
          <p:cNvPr id="46085" name="Text Box 4">
            <a:extLst>
              <a:ext uri="{FF2B5EF4-FFF2-40B4-BE49-F238E27FC236}">
                <a16:creationId xmlns:a16="http://schemas.microsoft.com/office/drawing/2014/main" id="{D193E337-02FA-9646-A1BA-1EA0797EACDB}"/>
              </a:ext>
            </a:extLst>
          </p:cNvPr>
          <p:cNvSpPr txBox="1">
            <a:spLocks noChangeArrowheads="1"/>
          </p:cNvSpPr>
          <p:nvPr/>
        </p:nvSpPr>
        <p:spPr bwMode="auto">
          <a:xfrm>
            <a:off x="825500" y="896938"/>
            <a:ext cx="268922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Compare this slide with the following slide (class diagram). The two diagrams model the same data, but you can see the difference when you focus on behavior or on data.</a:t>
            </a:r>
          </a:p>
          <a:p>
            <a:pPr eaLnBrk="1" hangingPunct="1">
              <a:spcBef>
                <a:spcPct val="0"/>
              </a:spcBef>
            </a:pPr>
            <a:r>
              <a:rPr lang="en-US" altLang="en-US" sz="2000">
                <a:latin typeface="ZapfHumnst BT" pitchFamily="34" charset="0"/>
                <a:ea typeface="ＭＳ Ｐゴシック" panose="020B0600070205080204" pitchFamily="34" charset="-128"/>
              </a:rPr>
              <a:t>This diagram is </a:t>
            </a:r>
            <a:r>
              <a:rPr lang="en-US" altLang="en-US" sz="2000" i="1">
                <a:latin typeface="ZapfHumnst BT" pitchFamily="34" charset="0"/>
                <a:ea typeface="ＭＳ Ｐゴシック" panose="020B0600070205080204" pitchFamily="34" charset="-128"/>
              </a:rPr>
              <a:t>not</a:t>
            </a:r>
            <a:r>
              <a:rPr lang="en-US" altLang="en-US" sz="2000">
                <a:latin typeface="ZapfHumnst BT" pitchFamily="34" charset="0"/>
                <a:ea typeface="ＭＳ Ｐゴシック" panose="020B0600070205080204" pitchFamily="34" charset="-128"/>
              </a:rPr>
              <a:t> UML, but is an example of an ERD (Entity Relationship Diagram).  This is the type of thing that a DBA would use to model a database.</a:t>
            </a:r>
          </a:p>
          <a:p>
            <a:pPr eaLnBrk="1" hangingPunct="1">
              <a:spcBef>
                <a:spcPct val="0"/>
              </a:spcBef>
            </a:pPr>
            <a:r>
              <a:rPr lang="en-US" altLang="en-US" sz="2000">
                <a:latin typeface="ZapfHumnst BT" pitchFamily="34" charset="0"/>
                <a:ea typeface="ＭＳ Ｐゴシック" panose="020B0600070205080204" pitchFamily="34" charset="-128"/>
              </a:rPr>
              <a:t>The relational model is composed of entities and relations. An entity may be a physical table or a logical projection of several tables also known as a view.</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ED7E2EC-7CCD-8F42-8FA1-E425482600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fld id="{2B73B9DE-DB02-F441-980F-4C7D8EBE95D5}" type="slidenum">
              <a:rPr lang="en-US" altLang="en-US" smtClean="0">
                <a:ea typeface="ＭＳ Ｐゴシック" panose="020B0600070205080204" pitchFamily="34" charset="-128"/>
              </a:rPr>
              <a:pPr>
                <a:spcBef>
                  <a:spcPct val="0"/>
                </a:spcBef>
              </a:pPr>
              <a:t>29</a:t>
            </a:fld>
            <a:endParaRPr lang="en-US" altLang="en-US">
              <a:ea typeface="ＭＳ Ｐゴシック" panose="020B0600070205080204" pitchFamily="34" charset="-128"/>
            </a:endParaRPr>
          </a:p>
        </p:txBody>
      </p:sp>
      <p:sp>
        <p:nvSpPr>
          <p:cNvPr id="20482" name="Rectangle 7">
            <a:extLst>
              <a:ext uri="{FF2B5EF4-FFF2-40B4-BE49-F238E27FC236}">
                <a16:creationId xmlns:a16="http://schemas.microsoft.com/office/drawing/2014/main" id="{5BBFDD96-27E5-024A-A7A5-E0EE37421FFB}"/>
              </a:ext>
            </a:extLst>
          </p:cNvPr>
          <p:cNvSpPr txBox="1">
            <a:spLocks noGrp="1" noChangeArrowheads="1"/>
          </p:cNvSpPr>
          <p:nvPr/>
        </p:nvSpPr>
        <p:spPr bwMode="auto">
          <a:xfrm>
            <a:off x="5630863" y="6465888"/>
            <a:ext cx="4308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667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667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lgn="r" eaLnBrk="1" hangingPunct="1">
              <a:spcBef>
                <a:spcPct val="0"/>
              </a:spcBef>
            </a:pPr>
            <a:fld id="{2B71878E-3C7A-C543-8735-CA2C07B6A478}" type="slidenum">
              <a:rPr lang="en-US" altLang="en-US" sz="1300">
                <a:latin typeface="Tahoma" panose="020B0604030504040204" pitchFamily="34" charset="0"/>
                <a:ea typeface="ＭＳ Ｐゴシック" panose="020B0600070205080204" pitchFamily="34" charset="-128"/>
              </a:rPr>
              <a:pPr algn="r" eaLnBrk="1" hangingPunct="1">
                <a:spcBef>
                  <a:spcPct val="0"/>
                </a:spcBef>
              </a:pPr>
              <a:t>29</a:t>
            </a:fld>
            <a:endParaRPr lang="en-US" altLang="en-US" sz="1300">
              <a:latin typeface="Tahoma" panose="020B0604030504040204" pitchFamily="34" charset="0"/>
              <a:ea typeface="ＭＳ Ｐゴシック" panose="020B0600070205080204" pitchFamily="34" charset="-128"/>
            </a:endParaRPr>
          </a:p>
        </p:txBody>
      </p:sp>
      <p:sp>
        <p:nvSpPr>
          <p:cNvPr id="20483" name="Rectangle 2">
            <a:extLst>
              <a:ext uri="{FF2B5EF4-FFF2-40B4-BE49-F238E27FC236}">
                <a16:creationId xmlns:a16="http://schemas.microsoft.com/office/drawing/2014/main" id="{F59AEC4E-D2E1-D14C-829D-F61442F39816}"/>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C036FCED-5C22-144F-82CB-7D8D14F427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p>
        </p:txBody>
      </p:sp>
    </p:spTree>
    <p:extLst>
      <p:ext uri="{BB962C8B-B14F-4D97-AF65-F5344CB8AC3E}">
        <p14:creationId xmlns:p14="http://schemas.microsoft.com/office/powerpoint/2010/main" val="352591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C62B80AD-30A6-0A47-A3EB-9A08E5C074F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55298" name="Rectangle 15">
            <a:extLst>
              <a:ext uri="{FF2B5EF4-FFF2-40B4-BE49-F238E27FC236}">
                <a16:creationId xmlns:a16="http://schemas.microsoft.com/office/drawing/2014/main" id="{FA309F12-4F12-6143-83DD-F08813470AE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55299" name="Rectangle 2">
            <a:extLst>
              <a:ext uri="{FF2B5EF4-FFF2-40B4-BE49-F238E27FC236}">
                <a16:creationId xmlns:a16="http://schemas.microsoft.com/office/drawing/2014/main" id="{3DC5F872-EBC7-8E4A-880A-49BE78F48D5F}"/>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3A4314A7-4EB9-8B46-A9B2-ABFE8A85E3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The persistent classes in the Design Model represent the information the system must store. Conceptually, these classes might resemble a relational design (for example, the classes in the Design Model might be reflected in some fashion as entities in the relational schema). As we move from elaboration into construction, however, the goals of the Design Model and the Relational Data Model diverge. The objective of relational database development is to normalize data, whereas the goal of the Design Model is to encapsulate increasingly complex behavior. The divergence of these two perspectives — data and behavior — leads to the need for mapping between related elements in the two models.</a:t>
            </a:r>
          </a:p>
          <a:p>
            <a:pPr fontAlgn="t"/>
            <a:r>
              <a:rPr lang="en-US" altLang="en-US" sz="1000">
                <a:latin typeface="ZapfHumnst BT" pitchFamily="34" charset="0"/>
              </a:rPr>
              <a:t>In a relational database written in third normal form, every row in the tables — every "tuple" — is regarded as an object. A column in a table is equivalent to a persistent attribute of a class (keep in mind that a persistent class may have transient attributes). So, in the simple case where we have no associations to other classes, the mapping between the two worlds is simple. The data type of the attribute corresponds to one of the allowable data types for columns.</a:t>
            </a:r>
          </a:p>
          <a:p>
            <a:pPr fontAlgn="t"/>
            <a:r>
              <a:rPr lang="en-US" altLang="en-US" sz="1000">
                <a:latin typeface="ZapfHumnst BT" pitchFamily="34" charset="0"/>
              </a:rPr>
              <a:t>In the example in this slide, the class Student when modeled in the RDBMS would translate to a table called Student, with the columns Name, Address, and Student_ID.</a:t>
            </a:r>
          </a:p>
          <a:p>
            <a:pPr fontAlgn="t"/>
            <a:endParaRPr lang="en-US" altLang="en-US" sz="1000">
              <a:latin typeface="ZapfHumnst BT" pitchFamily="34" charset="0"/>
            </a:endParaRPr>
          </a:p>
        </p:txBody>
      </p:sp>
      <p:sp>
        <p:nvSpPr>
          <p:cNvPr id="55301" name="Text Box 4">
            <a:extLst>
              <a:ext uri="{FF2B5EF4-FFF2-40B4-BE49-F238E27FC236}">
                <a16:creationId xmlns:a16="http://schemas.microsoft.com/office/drawing/2014/main" id="{5C204B19-6EC6-A746-8D3C-35D04C1BFB25}"/>
              </a:ext>
            </a:extLst>
          </p:cNvPr>
          <p:cNvSpPr txBox="1">
            <a:spLocks noChangeArrowheads="1"/>
          </p:cNvSpPr>
          <p:nvPr/>
        </p:nvSpPr>
        <p:spPr bwMode="auto">
          <a:xfrm>
            <a:off x="825500" y="896938"/>
            <a:ext cx="268922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The blue table (the color doesn</a:t>
            </a:r>
            <a:r>
              <a:rPr lang="ja-JP" altLang="en-US" sz="2000">
                <a:latin typeface="ZapfHumnst BT" pitchFamily="34" charset="0"/>
                <a:ea typeface="ＭＳ Ｐゴシック" panose="020B0600070205080204" pitchFamily="34" charset="-128"/>
              </a:rPr>
              <a:t>’</a:t>
            </a:r>
            <a:r>
              <a:rPr lang="en-US" altLang="ja-JP" sz="2000">
                <a:latin typeface="ZapfHumnst BT" pitchFamily="34" charset="0"/>
                <a:ea typeface="ＭＳ Ｐゴシック" panose="020B0600070205080204" pitchFamily="34" charset="-128"/>
              </a:rPr>
              <a:t>t show up in the student books) on the right is supposed to represent a RDBMS table.</a:t>
            </a:r>
            <a:endParaRPr lang="en-US" altLang="en-US" sz="2000">
              <a:latin typeface="ZapfHumnst BT"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ED2B4F6B-CEAA-5D4F-9D6E-4E4B9B49F5D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Mastering OOAD w/ UML 2.0 – Instructor Notes</a:t>
            </a:r>
          </a:p>
        </p:txBody>
      </p:sp>
      <p:sp>
        <p:nvSpPr>
          <p:cNvPr id="57346" name="Rectangle 15">
            <a:extLst>
              <a:ext uri="{FF2B5EF4-FFF2-40B4-BE49-F238E27FC236}">
                <a16:creationId xmlns:a16="http://schemas.microsoft.com/office/drawing/2014/main" id="{26A28546-7FBB-E34C-A5D4-F7BA473EBA2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defTabSz="915988">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defTabSz="915988"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a:spcBef>
                <a:spcPct val="0"/>
              </a:spcBef>
            </a:pPr>
            <a:r>
              <a:rPr lang="en-US" altLang="en-US">
                <a:ea typeface="ＭＳ Ｐゴシック" panose="020B0600070205080204" pitchFamily="34" charset="-128"/>
              </a:rPr>
              <a:t>Module 14 - Database Design</a:t>
            </a:r>
            <a:endParaRPr lang="en-US" altLang="en-US">
              <a:latin typeface="ZapfHumnst BT" pitchFamily="34" charset="0"/>
              <a:ea typeface="ＭＳ Ｐゴシック" panose="020B0600070205080204" pitchFamily="34" charset="-128"/>
            </a:endParaRPr>
          </a:p>
        </p:txBody>
      </p:sp>
      <p:sp>
        <p:nvSpPr>
          <p:cNvPr id="57347" name="Rectangle 2">
            <a:extLst>
              <a:ext uri="{FF2B5EF4-FFF2-40B4-BE49-F238E27FC236}">
                <a16:creationId xmlns:a16="http://schemas.microsoft.com/office/drawing/2014/main" id="{EC036BF9-D376-0C42-A84D-56F31953DA1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03F0275E-4FF9-834E-8C12-66E6F22830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t"/>
            <a:r>
              <a:rPr lang="en-US" altLang="en-US" sz="1000">
                <a:latin typeface="ZapfHumnst BT" pitchFamily="34" charset="0"/>
              </a:rPr>
              <a:t>Associations between two persistent objects are realized as </a:t>
            </a:r>
            <a:r>
              <a:rPr lang="en-US" altLang="en-US" sz="1000" b="1">
                <a:latin typeface="ZapfHumnst BT" pitchFamily="34" charset="0"/>
              </a:rPr>
              <a:t>foreign</a:t>
            </a:r>
            <a:r>
              <a:rPr lang="en-US" altLang="en-US" sz="1000">
                <a:latin typeface="ZapfHumnst BT" pitchFamily="34" charset="0"/>
              </a:rPr>
              <a:t> keys to the associated objects. A </a:t>
            </a:r>
            <a:r>
              <a:rPr lang="en-US" altLang="en-US" sz="1000" b="1">
                <a:latin typeface="ZapfHumnst BT" pitchFamily="34" charset="0"/>
              </a:rPr>
              <a:t>foreign key</a:t>
            </a:r>
            <a:r>
              <a:rPr lang="en-US" altLang="en-US" sz="1000">
                <a:latin typeface="ZapfHumnst BT" pitchFamily="34" charset="0"/>
              </a:rPr>
              <a:t> is a column in one table that contains the </a:t>
            </a:r>
            <a:r>
              <a:rPr lang="en-US" altLang="en-US" sz="1000" b="1">
                <a:latin typeface="ZapfHumnst BT" pitchFamily="34" charset="0"/>
              </a:rPr>
              <a:t>primary key</a:t>
            </a:r>
            <a:r>
              <a:rPr lang="en-US" altLang="en-US" sz="1000">
                <a:latin typeface="ZapfHumnst BT" pitchFamily="34" charset="0"/>
              </a:rPr>
              <a:t> value of the associated object.</a:t>
            </a:r>
          </a:p>
          <a:p>
            <a:r>
              <a:rPr lang="en-US" altLang="en-US" sz="1000">
                <a:latin typeface="ZapfHumnst BT" pitchFamily="34" charset="0"/>
              </a:rPr>
              <a:t>Assume we have the above association between Course and CourseOffering. When we map this into relational tables, we get a Course table and a Course Offering table. The Course Offering table has columns for attributes listed, plus an additional Course_ID column that contains foreign-key references to the primary key of associated rows in the Course table. For a given Course Offering, the Course_ID column contains the identifier of the Course with which the Course Offering is associated. Foreign keys allow the RDBMS to </a:t>
            </a:r>
            <a:r>
              <a:rPr lang="en-US" altLang="en-US" sz="1000" b="1">
                <a:latin typeface="ZapfHumnst BT" pitchFamily="34" charset="0"/>
              </a:rPr>
              <a:t>join</a:t>
            </a:r>
            <a:r>
              <a:rPr lang="en-US" altLang="en-US" sz="1000">
                <a:latin typeface="ZapfHumnst BT" pitchFamily="34" charset="0"/>
              </a:rPr>
              <a:t> related information together.</a:t>
            </a:r>
          </a:p>
          <a:p>
            <a:pPr fontAlgn="t"/>
            <a:r>
              <a:rPr lang="en-US" altLang="en-US" sz="1000">
                <a:latin typeface="ZapfHumnst BT" pitchFamily="34" charset="0"/>
              </a:rPr>
              <a:t>Note: The Number attribute of the Course class is a string. For optimal performance, it is best to convert this to a number in the database schema (queries and joins work faster on numbers than strings, since number comparisons are faster in general than string comparisons).</a:t>
            </a:r>
          </a:p>
          <a:p>
            <a:pPr fontAlgn="t"/>
            <a:endParaRPr lang="en-US" altLang="en-US" sz="1000">
              <a:latin typeface="ZapfHumnst BT" pitchFamily="34" charset="0"/>
            </a:endParaRPr>
          </a:p>
        </p:txBody>
      </p:sp>
      <p:sp>
        <p:nvSpPr>
          <p:cNvPr id="57349" name="Text Box 4">
            <a:extLst>
              <a:ext uri="{FF2B5EF4-FFF2-40B4-BE49-F238E27FC236}">
                <a16:creationId xmlns:a16="http://schemas.microsoft.com/office/drawing/2014/main" id="{1D04D4F6-5743-464A-81E6-2DEFEA97DB95}"/>
              </a:ext>
            </a:extLst>
          </p:cNvPr>
          <p:cNvSpPr txBox="1">
            <a:spLocks noChangeArrowheads="1"/>
          </p:cNvSpPr>
          <p:nvPr/>
        </p:nvSpPr>
        <p:spPr bwMode="auto">
          <a:xfrm>
            <a:off x="825500" y="896938"/>
            <a:ext cx="2689225"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spcBef>
                <a:spcPct val="30000"/>
              </a:spcBef>
              <a:defRPr kumimoji="1" sz="1200">
                <a:solidFill>
                  <a:schemeClr val="tx1"/>
                </a:solidFill>
                <a:latin typeface="Times New Roman" panose="02020603050405020304" pitchFamily="18" charset="0"/>
                <a:ea typeface="ＭＳ Ｐ明朝" panose="02020600040205080304" pitchFamily="18" charset="-128"/>
              </a:defRPr>
            </a:lvl1pPr>
            <a:lvl2pPr marL="742950" indent="-285750">
              <a:spcBef>
                <a:spcPct val="30000"/>
              </a:spcBef>
              <a:defRPr kumimoji="1" sz="1200">
                <a:solidFill>
                  <a:schemeClr val="tx1"/>
                </a:solidFill>
                <a:latin typeface="Times New Roman" panose="02020603050405020304" pitchFamily="18" charset="0"/>
                <a:ea typeface="ＭＳ Ｐ明朝" panose="02020600040205080304" pitchFamily="18" charset="-128"/>
              </a:defRPr>
            </a:lvl2pPr>
            <a:lvl3pPr marL="11430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3pPr>
            <a:lvl4pPr marL="16002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4pPr>
            <a:lvl5pPr marL="2057400" indent="-228600">
              <a:spcBef>
                <a:spcPct val="30000"/>
              </a:spcBef>
              <a:defRPr kumimoji="1" sz="1200">
                <a:solidFill>
                  <a:schemeClr val="tx1"/>
                </a:solidFill>
                <a:latin typeface="Times New Roman" panose="02020603050405020304" pitchFamily="18"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ＭＳ Ｐ明朝" panose="02020600040205080304" pitchFamily="18" charset="-128"/>
              </a:defRPr>
            </a:lvl9pPr>
          </a:lstStyle>
          <a:p>
            <a:pPr eaLnBrk="1" hangingPunct="1">
              <a:spcBef>
                <a:spcPct val="0"/>
              </a:spcBef>
            </a:pPr>
            <a:r>
              <a:rPr lang="en-US" altLang="en-US" sz="2000">
                <a:latin typeface="ZapfHumnst BT" pitchFamily="34" charset="0"/>
                <a:ea typeface="ＭＳ Ｐゴシック" panose="020B0600070205080204" pitchFamily="34" charset="-128"/>
              </a:rPr>
              <a:t>The red arrow shows the association between the primary and foreign key. The arrow is not a modeling mechanism, but something that helps the student visualize the association between the two tables.</a:t>
            </a:r>
          </a:p>
          <a:p>
            <a:pPr eaLnBrk="1" hangingPunct="1">
              <a:spcBef>
                <a:spcPct val="0"/>
              </a:spcBef>
            </a:pPr>
            <a:r>
              <a:rPr lang="en-US" altLang="en-US" sz="2000">
                <a:latin typeface="ZapfHumnst BT" pitchFamily="34" charset="0"/>
                <a:ea typeface="ＭＳ Ｐゴシック" panose="020B0600070205080204" pitchFamily="34" charset="-128"/>
              </a:rPr>
              <a:t>The blue table (the color does not show up in the student books) on the right is supposed to represent an RDBMS table.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ECE956-D546-5349-80CF-10DD826CCC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28650" y="1969532"/>
            <a:ext cx="7886700" cy="1571604"/>
          </a:xfrm>
          <a:prstGeom prst="rect">
            <a:avLst/>
          </a:prstGeom>
        </p:spPr>
        <p:txBody>
          <a:bodyPr anchor="b"/>
          <a:lstStyle>
            <a:lvl1pPr algn="ctr">
              <a:defRPr lang="en-US" sz="6000" b="1" kern="1200" dirty="0">
                <a:solidFill>
                  <a:schemeClr val="bg1"/>
                </a:solidFill>
                <a:latin typeface="Linh AvantGarde" panose="02000603030000020004" pitchFamily="2" charset="0"/>
                <a:ea typeface="+mn-ea"/>
                <a:cs typeface="+mn-cs"/>
              </a:defRPr>
            </a:lvl1pPr>
          </a:lstStyle>
          <a:p>
            <a:r>
              <a:rPr lang="en-US" altLang="zh-CN" dirty="0"/>
              <a:t>Click to edit Master title style</a:t>
            </a:r>
            <a:endParaRPr lang="en-US" dirty="0"/>
          </a:p>
        </p:txBody>
      </p:sp>
      <p:sp>
        <p:nvSpPr>
          <p:cNvPr id="3" name="Subtitle 2"/>
          <p:cNvSpPr>
            <a:spLocks noGrp="1"/>
          </p:cNvSpPr>
          <p:nvPr>
            <p:ph type="subTitle" idx="1"/>
          </p:nvPr>
        </p:nvSpPr>
        <p:spPr>
          <a:xfrm>
            <a:off x="1288473" y="3792560"/>
            <a:ext cx="6858000" cy="1655762"/>
          </a:xfrm>
          <a:prstGeom prst="rect">
            <a:avLst/>
          </a:prstGeom>
        </p:spPr>
        <p:txBody>
          <a:bodyPr/>
          <a:lstStyle>
            <a:lvl1pPr marL="0" indent="0" algn="ctr">
              <a:buNone/>
              <a:defRPr lang="en-US" altLang="en-US" sz="3600" b="1" kern="1200" dirty="0">
                <a:solidFill>
                  <a:schemeClr val="bg1"/>
                </a:solidFill>
                <a:latin typeface="Linh AvantGarde" panose="02000603030000020004"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7653C8E-D62E-4C30-9081-29B83E712A86}" type="datetime1">
              <a:rPr lang="en-US" altLang="zh-CN" smtClean="0"/>
              <a:t>11/1/2021</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407174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3F4993F2-F795-4096-9636-91A26D1EBB44}" type="datetime1">
              <a:rPr lang="en-US" altLang="zh-CN" smtClean="0"/>
              <a:t>11/1/2021</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683546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33900"/>
          </a:xfrm>
        </p:spPr>
        <p:txBody>
          <a:bodyPr rtlCol="0">
            <a:normAutofit/>
          </a:bodyPr>
          <a:lstStyle/>
          <a:p>
            <a:pPr lvl="0"/>
            <a:endParaRPr lang="en-US" noProof="0"/>
          </a:p>
        </p:txBody>
      </p:sp>
      <p:sp>
        <p:nvSpPr>
          <p:cNvPr id="4" name="Rectangle 218">
            <a:extLst>
              <a:ext uri="{FF2B5EF4-FFF2-40B4-BE49-F238E27FC236}">
                <a16:creationId xmlns:a16="http://schemas.microsoft.com/office/drawing/2014/main" id="{9E7FFF99-F956-014A-8A5B-DE202988CC11}"/>
              </a:ext>
            </a:extLst>
          </p:cNvPr>
          <p:cNvSpPr>
            <a:spLocks noGrp="1" noChangeArrowheads="1"/>
          </p:cNvSpPr>
          <p:nvPr>
            <p:ph type="sldNum" sz="quarter" idx="10"/>
          </p:nvPr>
        </p:nvSpPr>
        <p:spPr/>
        <p:txBody>
          <a:bodyPr/>
          <a:lstStyle>
            <a:lvl1pPr>
              <a:defRPr/>
            </a:lvl1pPr>
          </a:lstStyle>
          <a:p>
            <a:pPr>
              <a:defRPr/>
            </a:pPr>
            <a:fld id="{1F5C6298-D092-A349-AF70-B009EC4246D4}" type="slidenum">
              <a:rPr lang="en-US" altLang="en-US"/>
              <a:pPr>
                <a:defRPr/>
              </a:pPr>
              <a:t>‹#›</a:t>
            </a:fld>
            <a:endParaRPr lang="en-US" altLang="en-US"/>
          </a:p>
        </p:txBody>
      </p:sp>
      <p:sp>
        <p:nvSpPr>
          <p:cNvPr id="5" name="Rectangle 219">
            <a:extLst>
              <a:ext uri="{FF2B5EF4-FFF2-40B4-BE49-F238E27FC236}">
                <a16:creationId xmlns:a16="http://schemas.microsoft.com/office/drawing/2014/main" id="{E9BEADCD-BB4E-9A43-ADEF-CC5967363B67}"/>
              </a:ext>
            </a:extLst>
          </p:cNvPr>
          <p:cNvSpPr>
            <a:spLocks noGrp="1" noChangeArrowheads="1"/>
          </p:cNvSpPr>
          <p:nvPr>
            <p:ph type="ftr" sz="quarter" idx="11"/>
          </p:nvPr>
        </p:nvSpPr>
        <p:spPr/>
        <p:txBody>
          <a:bodyPr/>
          <a:lstStyle>
            <a:lvl1pPr>
              <a:defRPr>
                <a:latin typeface="Times New Roman" charset="0"/>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3550638188"/>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FD38FF-4A62-CE48-B81F-7F87E85706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28650" y="114607"/>
            <a:ext cx="7886700" cy="737960"/>
          </a:xfrm>
          <a:prstGeom prst="rect">
            <a:avLst/>
          </a:prstGeom>
        </p:spPr>
        <p:txBody>
          <a:bodyPr/>
          <a:lstStyle>
            <a:lvl1pPr>
              <a:defRPr lang="en-US" sz="3200" b="1" kern="1200" dirty="0">
                <a:solidFill>
                  <a:schemeClr val="tx1"/>
                </a:solidFill>
                <a:latin typeface="Linh AvantGarde" panose="02000603030000020004" pitchFamily="2" charset="0"/>
                <a:ea typeface="+mj-ea"/>
                <a:cs typeface="+mj-cs"/>
              </a:defRPr>
            </a:lvl1pPr>
          </a:lstStyle>
          <a:p>
            <a:r>
              <a:rPr lang="en-US" altLang="zh-CN" dirty="0"/>
              <a:t>Click to edit Master title style</a:t>
            </a:r>
            <a:endParaRPr lang="en-US" dirty="0"/>
          </a:p>
        </p:txBody>
      </p:sp>
      <p:sp>
        <p:nvSpPr>
          <p:cNvPr id="3" name="Content Placeholder 2"/>
          <p:cNvSpPr>
            <a:spLocks noGrp="1"/>
          </p:cNvSpPr>
          <p:nvPr>
            <p:ph idx="1"/>
          </p:nvPr>
        </p:nvSpPr>
        <p:spPr>
          <a:xfrm>
            <a:off x="628650" y="851592"/>
            <a:ext cx="7886700" cy="5174881"/>
          </a:xfrm>
          <a:prstGeom prst="rect">
            <a:avLst/>
          </a:prstGeom>
        </p:spPr>
        <p:txBody>
          <a:bodyPr/>
          <a:lstStyle>
            <a:lvl1pPr marL="401638" indent="-401638">
              <a:buClr>
                <a:srgbClr val="CE3B2A"/>
              </a:buClr>
              <a:buFont typeface="Wingdings" pitchFamily="2" charset="2"/>
              <a:buChar char="v"/>
              <a:tabLst/>
              <a:defRPr/>
            </a:lvl1pPr>
            <a:lvl2pPr marL="846138" indent="-268288">
              <a:buClr>
                <a:schemeClr val="tx1"/>
              </a:buClr>
              <a:buFont typeface="Wingdings" pitchFamily="2" charset="2"/>
              <a:buChar char="§"/>
              <a:tabLst/>
              <a:defRPr/>
            </a:lvl2pPr>
            <a:lvl3pPr marL="1341438" indent="-268288">
              <a:buClr>
                <a:srgbClr val="CE3B2A"/>
              </a:buClr>
              <a:tabLst/>
              <a:defRPr/>
            </a:lvl3pPr>
            <a:lvl4pPr marL="1651000" indent="-174625">
              <a:tabLst/>
              <a:defRPr/>
            </a:lvl4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429819FB-57D8-4767-A861-BD793A0DA9AE}" type="datetime1">
              <a:rPr lang="en-US" altLang="zh-CN" smtClean="0"/>
              <a:t>11/1/2021</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2386601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14608"/>
            <a:ext cx="7886700" cy="736984"/>
          </a:xfrm>
          <a:prstGeom prst="rect">
            <a:avLst/>
          </a:prstGeom>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851592"/>
            <a:ext cx="3886200" cy="5174881"/>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851592"/>
            <a:ext cx="3886200" cy="5174881"/>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559BF417-6177-4200-940B-9F7BCEBE7F23}" type="datetime1">
              <a:rPr lang="en-US" altLang="zh-CN" smtClean="0"/>
              <a:t>11/1/2021</a:t>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743755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136525"/>
            <a:ext cx="7886700" cy="715068"/>
          </a:xfrm>
          <a:prstGeom prst="rect">
            <a:avLst/>
          </a:prstGeo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881060"/>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29842" y="1704971"/>
            <a:ext cx="3868340" cy="4321501"/>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881060"/>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29150" y="1704972"/>
            <a:ext cx="3887391" cy="4321500"/>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506CE31E-C2F3-4DA7-8094-67F951C7E9E5}" type="datetime1">
              <a:rPr lang="en-US" altLang="zh-CN" smtClean="0"/>
              <a:t>11/1/2021</a:t>
            </a:fld>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410754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136524"/>
            <a:ext cx="7886700" cy="716043"/>
          </a:xfrm>
          <a:prstGeom prst="rect">
            <a:avLst/>
          </a:prstGeom>
        </p:spPr>
        <p:txBody>
          <a:bodyPr/>
          <a:lstStyle/>
          <a:p>
            <a:r>
              <a:rPr lang="en-US" altLang="zh-CN"/>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241C1715-317F-457F-ABCF-4011F8BFD48D}" type="datetime1">
              <a:rPr lang="en-US" altLang="zh-CN" smtClean="0"/>
              <a:t>11/1/2021</a:t>
            </a:fld>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59854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9B132426-7641-4BDF-AD68-92564A67A7F4}" type="datetime1">
              <a:rPr lang="en-US" altLang="zh-CN" smtClean="0"/>
              <a:t>11/1/2021</a:t>
            </a:fld>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828364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0F062A-45A4-A043-862D-A1FD48A832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a:extLst>
              <a:ext uri="{FF2B5EF4-FFF2-40B4-BE49-F238E27FC236}">
                <a16:creationId xmlns:a16="http://schemas.microsoft.com/office/drawing/2014/main" id="{07489E2B-7048-B14A-B79B-D7D899BD0168}"/>
              </a:ext>
            </a:extLst>
          </p:cNvPr>
          <p:cNvSpPr txBox="1"/>
          <p:nvPr userDrawn="1"/>
        </p:nvSpPr>
        <p:spPr>
          <a:xfrm>
            <a:off x="432033" y="2290085"/>
            <a:ext cx="1958829" cy="1384995"/>
          </a:xfrm>
          <a:prstGeom prst="rect">
            <a:avLst/>
          </a:prstGeom>
          <a:noFill/>
        </p:spPr>
        <p:txBody>
          <a:bodyPr wrap="square">
            <a:spAutoFit/>
          </a:bodyPr>
          <a:lstStyle/>
          <a:p>
            <a:pPr algn="l" rtl="0" fontAlgn="base"/>
            <a:r>
              <a:rPr lang="en-US" sz="2800" b="1" i="0" u="none" strike="noStrike" dirty="0">
                <a:solidFill>
                  <a:srgbClr val="FFFFFF"/>
                </a:solidFill>
                <a:effectLst/>
                <a:latin typeface="Linh AvantGarde" panose="02000603030000020004"/>
              </a:rPr>
              <a:t>Thank you for</a:t>
            </a:r>
            <a:r>
              <a:rPr lang="en-US" sz="2800" b="0" i="0" dirty="0">
                <a:solidFill>
                  <a:srgbClr val="000000"/>
                </a:solidFill>
                <a:effectLst/>
                <a:latin typeface="Linh AvantGarde" panose="02000603030000020004"/>
              </a:rPr>
              <a:t>​</a:t>
            </a:r>
            <a:r>
              <a:rPr lang="vi-VN" sz="2800" b="0" i="0" dirty="0">
                <a:solidFill>
                  <a:srgbClr val="000000"/>
                </a:solidFill>
                <a:effectLst/>
                <a:latin typeface="Linh AvantGarde" panose="02000603030000020004"/>
              </a:rPr>
              <a:t> </a:t>
            </a:r>
            <a:r>
              <a:rPr lang="en-US" sz="2800" b="1" i="0" u="none" strike="noStrike" dirty="0">
                <a:solidFill>
                  <a:srgbClr val="FFFFFF"/>
                </a:solidFill>
                <a:effectLst/>
                <a:latin typeface="Linh AvantGarde" panose="02000603030000020004"/>
              </a:rPr>
              <a:t>your attentions</a:t>
            </a:r>
            <a:r>
              <a:rPr lang="en-US" sz="2800" b="1" i="0" u="none" strike="noStrike" dirty="0">
                <a:solidFill>
                  <a:srgbClr val="FFFFFF"/>
                </a:solidFill>
                <a:effectLst/>
                <a:latin typeface="Calibri" panose="020F0502020204030204" pitchFamily="34" charset="0"/>
              </a:rPr>
              <a:t>!</a:t>
            </a:r>
            <a:r>
              <a:rPr lang="en-US" sz="2800" b="0" i="0" dirty="0">
                <a:solidFill>
                  <a:srgbClr val="000000"/>
                </a:solidFill>
                <a:effectLst/>
                <a:latin typeface="Calibri" panose="020F0502020204030204" pitchFamily="34" charset="0"/>
              </a:rPr>
              <a:t>​</a:t>
            </a:r>
            <a:endParaRPr lang="en-US" sz="28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343910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36524"/>
            <a:ext cx="2949178" cy="1433513"/>
          </a:xfrm>
          <a:prstGeom prst="rect">
            <a:avLst/>
          </a:prstGeo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136524"/>
            <a:ext cx="4629150" cy="588994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1591953"/>
            <a:ext cx="2949178" cy="4434519"/>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38F59993-FC6A-468F-90F9-29FAF7C8C2F6}" type="datetime1">
              <a:rPr lang="en-US" altLang="zh-CN" smtClean="0"/>
              <a:t>11/1/2021</a:t>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326292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10B570FF-04FB-401A-9F21-7884C9D28154}" type="datetime1">
              <a:rPr lang="en-US" altLang="zh-CN" smtClean="0"/>
              <a:t>11/1/2021</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71387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79E2F2-00D9-FE49-AF38-5FEF9A6BB00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628650" y="113633"/>
            <a:ext cx="7886700" cy="737960"/>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628650" y="851591"/>
            <a:ext cx="7886700" cy="5174881"/>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DF9A40-A567-48F3-A7C3-B1DC1FAEC108}" type="datetime1">
              <a:rPr lang="en-US" altLang="zh-CN" smtClean="0"/>
              <a:t>11/1/2021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88B7E-86B8-4862-842E-2DB840C1EC76}" type="slidenum">
              <a:rPr lang="zh-CN" altLang="en-US" smtClean="0"/>
              <a:t>‹#›</a:t>
            </a:fld>
            <a:endParaRPr lang="zh-CN" altLang="en-US"/>
          </a:p>
        </p:txBody>
      </p:sp>
    </p:spTree>
    <p:extLst>
      <p:ext uri="{BB962C8B-B14F-4D97-AF65-F5344CB8AC3E}">
        <p14:creationId xmlns:p14="http://schemas.microsoft.com/office/powerpoint/2010/main" val="17153411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72" r:id="rId7"/>
    <p:sldLayoutId id="2147483668" r:id="rId8"/>
    <p:sldLayoutId id="2147483670" r:id="rId9"/>
    <p:sldLayoutId id="2147483671" r:id="rId10"/>
    <p:sldLayoutId id="2147483673" r:id="rId11"/>
  </p:sldLayoutIdLst>
  <p:hf hdr="0" ftr="0" dt="0"/>
  <p:txStyles>
    <p:titleStyle>
      <a:lvl1pPr marL="0" algn="l" defTabSz="914400" rtl="0" eaLnBrk="1" latinLnBrk="0" hangingPunct="1">
        <a:lnSpc>
          <a:spcPct val="90000"/>
        </a:lnSpc>
        <a:spcBef>
          <a:spcPct val="0"/>
        </a:spcBef>
        <a:buNone/>
        <a:defRPr lang="en-US" altLang="zh-CN" sz="3200" b="1" kern="1200" dirty="0">
          <a:solidFill>
            <a:schemeClr val="tx1"/>
          </a:solidFill>
          <a:latin typeface="Linh AvantGarde" panose="02000603030000020004" pitchFamily="2" charset="0"/>
          <a:ea typeface="+mj-ea"/>
          <a:cs typeface="+mj-cs"/>
        </a:defRPr>
      </a:lvl1pPr>
    </p:titleStyle>
    <p:bodyStyle>
      <a:lvl1pPr marL="401638" indent="-401638" algn="l" defTabSz="914400" rtl="0" eaLnBrk="1" latinLnBrk="0" hangingPunct="1">
        <a:lnSpc>
          <a:spcPct val="90000"/>
        </a:lnSpc>
        <a:spcBef>
          <a:spcPts val="1000"/>
        </a:spcBef>
        <a:buClr>
          <a:srgbClr val="CE3B29"/>
        </a:buClr>
        <a:buFont typeface="Wingdings" pitchFamily="2" charset="2"/>
        <a:buChar char="v"/>
        <a:tabLst/>
        <a:defRPr sz="2800" kern="1200">
          <a:solidFill>
            <a:schemeClr val="tx1"/>
          </a:solidFill>
          <a:latin typeface="+mn-lt"/>
          <a:ea typeface="+mn-ea"/>
          <a:cs typeface="+mn-cs"/>
        </a:defRPr>
      </a:lvl1pPr>
      <a:lvl2pPr marL="846138" indent="-268288" algn="l" defTabSz="914400" rtl="0" eaLnBrk="1" latinLnBrk="0" hangingPunct="1">
        <a:lnSpc>
          <a:spcPct val="90000"/>
        </a:lnSpc>
        <a:spcBef>
          <a:spcPts val="500"/>
        </a:spcBef>
        <a:buClr>
          <a:schemeClr val="tx1"/>
        </a:buClr>
        <a:buFont typeface="Wingdings" pitchFamily="2" charset="2"/>
        <a:buChar char="§"/>
        <a:tabLst/>
        <a:defRPr sz="2200" kern="1200">
          <a:solidFill>
            <a:schemeClr val="tx1"/>
          </a:solidFill>
          <a:latin typeface="+mn-lt"/>
          <a:ea typeface="+mn-ea"/>
          <a:cs typeface="+mn-cs"/>
        </a:defRPr>
      </a:lvl2pPr>
      <a:lvl3pPr marL="1341438" indent="-268288" algn="l" defTabSz="914400" rtl="0" eaLnBrk="1" latinLnBrk="0" hangingPunct="1">
        <a:lnSpc>
          <a:spcPct val="90000"/>
        </a:lnSpc>
        <a:spcBef>
          <a:spcPts val="500"/>
        </a:spcBef>
        <a:buClr>
          <a:srgbClr val="CE3B29"/>
        </a:buClr>
        <a:buFont typeface="Arial" panose="020B0604020202020204" pitchFamily="34" charset="0"/>
        <a:buChar char="•"/>
        <a:tabLst/>
        <a:defRPr sz="1800" kern="1200">
          <a:solidFill>
            <a:schemeClr val="tx1"/>
          </a:solidFill>
          <a:latin typeface="+mn-lt"/>
          <a:ea typeface="+mn-ea"/>
          <a:cs typeface="+mn-cs"/>
        </a:defRPr>
      </a:lvl3pPr>
      <a:lvl4pPr marL="1651000" indent="-174625"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A549BB-1A8D-284B-A3AC-62AEDE96B110}"/>
              </a:ext>
            </a:extLst>
          </p:cNvPr>
          <p:cNvSpPr>
            <a:spLocks noGrp="1"/>
          </p:cNvSpPr>
          <p:nvPr>
            <p:ph type="ctrTitle"/>
          </p:nvPr>
        </p:nvSpPr>
        <p:spPr/>
        <p:txBody>
          <a:bodyPr>
            <a:normAutofit fontScale="90000"/>
          </a:bodyPr>
          <a:lstStyle/>
          <a:p>
            <a:r>
              <a:rPr lang="en-US"/>
              <a:t>IT4490 – Thiết kế và </a:t>
            </a:r>
            <a:br>
              <a:rPr lang="en-US"/>
            </a:br>
            <a:r>
              <a:rPr lang="en-US"/>
              <a:t>xây dựng phần mềm</a:t>
            </a:r>
            <a:endParaRPr lang="en-VN" dirty="0"/>
          </a:p>
        </p:txBody>
      </p:sp>
      <p:sp>
        <p:nvSpPr>
          <p:cNvPr id="6" name="Subtitle 5">
            <a:extLst>
              <a:ext uri="{FF2B5EF4-FFF2-40B4-BE49-F238E27FC236}">
                <a16:creationId xmlns:a16="http://schemas.microsoft.com/office/drawing/2014/main" id="{FAF4E140-B116-DB48-9E31-5EC93725214B}"/>
              </a:ext>
            </a:extLst>
          </p:cNvPr>
          <p:cNvSpPr>
            <a:spLocks noGrp="1"/>
          </p:cNvSpPr>
          <p:nvPr>
            <p:ph type="subTitle" idx="1"/>
          </p:nvPr>
        </p:nvSpPr>
        <p:spPr/>
        <p:txBody>
          <a:bodyPr/>
          <a:lstStyle/>
          <a:p>
            <a:r>
              <a:rPr lang="en-US"/>
              <a:t>Bài 7. Mô hình hoá dữ liệu</a:t>
            </a:r>
            <a:endParaRPr lang="en-VN"/>
          </a:p>
        </p:txBody>
      </p:sp>
      <p:sp>
        <p:nvSpPr>
          <p:cNvPr id="2" name="Slide Number Placeholder 1">
            <a:extLst>
              <a:ext uri="{FF2B5EF4-FFF2-40B4-BE49-F238E27FC236}">
                <a16:creationId xmlns:a16="http://schemas.microsoft.com/office/drawing/2014/main" id="{EE3C08CA-7876-4B3C-8C88-048071B4E883}"/>
              </a:ext>
            </a:extLst>
          </p:cNvPr>
          <p:cNvSpPr>
            <a:spLocks noGrp="1"/>
          </p:cNvSpPr>
          <p:nvPr>
            <p:ph type="sldNum" sz="quarter" idx="12"/>
          </p:nvPr>
        </p:nvSpPr>
        <p:spPr/>
        <p:txBody>
          <a:bodyPr/>
          <a:lstStyle/>
          <a:p>
            <a:fld id="{11F88B7E-86B8-4862-842E-2DB840C1EC76}" type="slidenum">
              <a:rPr lang="zh-CN" altLang="en-US" smtClean="0"/>
              <a:t>1</a:t>
            </a:fld>
            <a:endParaRPr lang="zh-CN" altLang="en-US"/>
          </a:p>
        </p:txBody>
      </p:sp>
    </p:spTree>
    <p:extLst>
      <p:ext uri="{BB962C8B-B14F-4D97-AF65-F5344CB8AC3E}">
        <p14:creationId xmlns:p14="http://schemas.microsoft.com/office/powerpoint/2010/main" val="3836798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B03D0-32E1-2F45-9BF8-DD4466BF5FF1}"/>
              </a:ext>
            </a:extLst>
          </p:cNvPr>
          <p:cNvSpPr>
            <a:spLocks noGrp="1"/>
          </p:cNvSpPr>
          <p:nvPr>
            <p:ph type="title"/>
          </p:nvPr>
        </p:nvSpPr>
        <p:spPr/>
        <p:txBody>
          <a:bodyPr>
            <a:normAutofit fontScale="90000"/>
          </a:bodyPr>
          <a:lstStyle/>
          <a:p>
            <a:pPr eaLnBrk="1" hangingPunct="1">
              <a:defRPr/>
            </a:pPr>
            <a:r>
              <a:rPr lang="en-US">
                <a:cs typeface="Arial" charset="0"/>
              </a:rPr>
              <a:t>1.3.1. Cơ sở dữ liệu phân cấp </a:t>
            </a:r>
            <a:br>
              <a:rPr lang="en-US">
                <a:cs typeface="Arial" charset="0"/>
              </a:rPr>
            </a:br>
            <a:r>
              <a:rPr lang="en-US">
                <a:cs typeface="Arial" charset="0"/>
              </a:rPr>
              <a:t>(</a:t>
            </a:r>
            <a:r>
              <a:rPr lang="vi-VN">
                <a:cs typeface="Arial" charset="0"/>
              </a:rPr>
              <a:t>Cơ sở dữ liệu cấu trúc cây</a:t>
            </a:r>
            <a:r>
              <a:rPr lang="en-US">
                <a:cs typeface="Arial" charset="0"/>
              </a:rPr>
              <a:t>)</a:t>
            </a:r>
          </a:p>
        </p:txBody>
      </p:sp>
      <p:sp>
        <p:nvSpPr>
          <p:cNvPr id="27650" name="Content Placeholder 2">
            <a:extLst>
              <a:ext uri="{FF2B5EF4-FFF2-40B4-BE49-F238E27FC236}">
                <a16:creationId xmlns:a16="http://schemas.microsoft.com/office/drawing/2014/main" id="{D988F312-B59F-084B-B41C-0B262DFD08F6}"/>
              </a:ext>
            </a:extLst>
          </p:cNvPr>
          <p:cNvSpPr>
            <a:spLocks noGrp="1"/>
          </p:cNvSpPr>
          <p:nvPr>
            <p:ph idx="1"/>
          </p:nvPr>
        </p:nvSpPr>
        <p:spPr>
          <a:xfrm>
            <a:off x="457200" y="914400"/>
            <a:ext cx="8229600" cy="5562600"/>
          </a:xfrm>
        </p:spPr>
        <p:txBody>
          <a:bodyPr/>
          <a:lstStyle/>
          <a:p>
            <a:pPr eaLnBrk="1" hangingPunct="1"/>
            <a:r>
              <a:rPr lang="vi-VN" altLang="en-US">
                <a:latin typeface="Calibri (Body)"/>
                <a:ea typeface="ＭＳ Ｐゴシック" panose="020B0600070205080204" pitchFamily="34" charset="-128"/>
                <a:cs typeface="Arial" panose="020B0604020202020204" pitchFamily="34" charset="0"/>
              </a:rPr>
              <a:t>Chia các bản ghi thành cha và con và hiển thị mối quan hệ với cấu trúc phân cấp</a:t>
            </a:r>
          </a:p>
          <a:p>
            <a:pPr eaLnBrk="1" hangingPunct="1"/>
            <a:r>
              <a:rPr lang="vi-VN" altLang="en-US">
                <a:latin typeface="Calibri (Body)"/>
                <a:ea typeface="ＭＳ Ｐゴシック" panose="020B0600070205080204" pitchFamily="34" charset="-128"/>
                <a:cs typeface="Arial" panose="020B0604020202020204" pitchFamily="34" charset="0"/>
              </a:rPr>
              <a:t>Tương ứng 1-nhiều (1: n) giữa bản ghi </a:t>
            </a:r>
            <a:r>
              <a:rPr lang="en-US" altLang="en-US">
                <a:latin typeface="Calibri (Body)"/>
                <a:ea typeface="ＭＳ Ｐゴシック" panose="020B0600070205080204" pitchFamily="34" charset="-128"/>
                <a:cs typeface="Arial" panose="020B0604020202020204" pitchFamily="34" charset="0"/>
              </a:rPr>
              <a:t>cha</a:t>
            </a:r>
            <a:r>
              <a:rPr lang="vi-VN" altLang="en-US">
                <a:latin typeface="Calibri (Body)"/>
                <a:ea typeface="ＭＳ Ｐゴシック" panose="020B0600070205080204" pitchFamily="34" charset="-128"/>
                <a:cs typeface="Arial" panose="020B0604020202020204" pitchFamily="34" charset="0"/>
              </a:rPr>
              <a:t> và bản ghi con</a:t>
            </a:r>
            <a:endParaRPr lang="en-US" altLang="en-US">
              <a:latin typeface="Calibri (Body)"/>
              <a:ea typeface="ＭＳ Ｐゴシック" panose="020B0600070205080204" pitchFamily="34" charset="-128"/>
              <a:cs typeface="Arial" panose="020B0604020202020204" pitchFamily="34" charset="0"/>
            </a:endParaRPr>
          </a:p>
        </p:txBody>
      </p:sp>
      <p:pic>
        <p:nvPicPr>
          <p:cNvPr id="80925" name="Picture 29">
            <a:extLst>
              <a:ext uri="{FF2B5EF4-FFF2-40B4-BE49-F238E27FC236}">
                <a16:creationId xmlns:a16="http://schemas.microsoft.com/office/drawing/2014/main" id="{60AD9B51-BF8F-4444-A547-1C8411DDB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2667000"/>
            <a:ext cx="9017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622E6637-8A22-4E54-B907-9FDBBDA49DE2}"/>
              </a:ext>
            </a:extLst>
          </p:cNvPr>
          <p:cNvSpPr>
            <a:spLocks noGrp="1"/>
          </p:cNvSpPr>
          <p:nvPr>
            <p:ph type="sldNum" sz="quarter" idx="12"/>
          </p:nvPr>
        </p:nvSpPr>
        <p:spPr/>
        <p:txBody>
          <a:bodyPr/>
          <a:lstStyle/>
          <a:p>
            <a:fld id="{11F88B7E-86B8-4862-842E-2DB840C1EC76}" type="slidenum">
              <a:rPr lang="zh-CN" altLang="en-US" smtClean="0"/>
              <a:t>10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0925"/>
                                        </p:tgtEl>
                                        <p:attrNameLst>
                                          <p:attrName>style.visibility</p:attrName>
                                        </p:attrNameLst>
                                      </p:cBhvr>
                                      <p:to>
                                        <p:strVal val="visible"/>
                                      </p:to>
                                    </p:set>
                                    <p:animEffect transition="in" filter="checkerboard(across)">
                                      <p:cBhvr>
                                        <p:cTn id="7" dur="500"/>
                                        <p:tgtEl>
                                          <p:spTgt spid="80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0E9DE-28B3-8748-9B59-C4D00706D6DF}"/>
              </a:ext>
            </a:extLst>
          </p:cNvPr>
          <p:cNvSpPr>
            <a:spLocks noGrp="1"/>
          </p:cNvSpPr>
          <p:nvPr>
            <p:ph type="title"/>
          </p:nvPr>
        </p:nvSpPr>
        <p:spPr/>
        <p:txBody>
          <a:bodyPr/>
          <a:lstStyle/>
          <a:p>
            <a:pPr eaLnBrk="1" hangingPunct="1">
              <a:defRPr/>
            </a:pPr>
            <a:r>
              <a:rPr lang="en-US">
                <a:cs typeface="Arial" charset="0"/>
              </a:rPr>
              <a:t>1.3.2. Cơ sở dữ liệu mạng</a:t>
            </a:r>
          </a:p>
        </p:txBody>
      </p:sp>
      <p:sp>
        <p:nvSpPr>
          <p:cNvPr id="28674" name="Content Placeholder 2">
            <a:extLst>
              <a:ext uri="{FF2B5EF4-FFF2-40B4-BE49-F238E27FC236}">
                <a16:creationId xmlns:a16="http://schemas.microsoft.com/office/drawing/2014/main" id="{1B7769F5-E1FC-3D4E-9D10-EF129620BFA8}"/>
              </a:ext>
            </a:extLst>
          </p:cNvPr>
          <p:cNvSpPr>
            <a:spLocks noGrp="1"/>
          </p:cNvSpPr>
          <p:nvPr>
            <p:ph idx="1"/>
          </p:nvPr>
        </p:nvSpPr>
        <p:spPr/>
        <p:txBody>
          <a:bodyPr/>
          <a:lstStyle/>
          <a:p>
            <a:pPr eaLnBrk="1" hangingPunct="1"/>
            <a:r>
              <a:rPr lang="vi-VN" altLang="en-US">
                <a:latin typeface="Calibri (Body)"/>
                <a:ea typeface="ＭＳ Ｐゴシック" panose="020B0600070205080204" pitchFamily="34" charset="-128"/>
                <a:cs typeface="Arial" panose="020B0604020202020204" pitchFamily="34" charset="0"/>
              </a:rPr>
              <a:t>Bản ghi </a:t>
            </a:r>
            <a:r>
              <a:rPr lang="en-US" altLang="en-US">
                <a:latin typeface="Calibri (Body)"/>
                <a:ea typeface="ＭＳ Ｐゴシック" panose="020B0600070205080204" pitchFamily="34" charset="-128"/>
                <a:cs typeface="Arial" panose="020B0604020202020204" pitchFamily="34" charset="0"/>
              </a:rPr>
              <a:t>cha</a:t>
            </a:r>
            <a:r>
              <a:rPr lang="vi-VN" altLang="en-US">
                <a:latin typeface="Calibri (Body)"/>
                <a:ea typeface="ＭＳ Ｐゴシック" panose="020B0600070205080204" pitchFamily="34" charset="-128"/>
                <a:cs typeface="Arial" panose="020B0604020202020204" pitchFamily="34" charset="0"/>
              </a:rPr>
              <a:t> và bản ghi con không có tương ứng 1</a:t>
            </a:r>
            <a:r>
              <a:rPr lang="en-US" altLang="en-US">
                <a:latin typeface="Calibri (Body)"/>
                <a:ea typeface="ＭＳ Ｐゴシック" panose="020B0600070205080204" pitchFamily="34" charset="-128"/>
                <a:cs typeface="Arial" panose="020B0604020202020204" pitchFamily="34" charset="0"/>
              </a:rPr>
              <a:t> - nhiều</a:t>
            </a:r>
            <a:r>
              <a:rPr lang="vi-VN" altLang="en-US">
                <a:latin typeface="Calibri (Body)"/>
                <a:ea typeface="ＭＳ Ｐゴシック" panose="020B0600070205080204" pitchFamily="34" charset="-128"/>
                <a:cs typeface="Arial" panose="020B0604020202020204" pitchFamily="34" charset="0"/>
              </a:rPr>
              <a:t> (1: n); đúng hơn, chúng ở dạng </a:t>
            </a:r>
            <a:r>
              <a:rPr lang="en-US" altLang="en-US">
                <a:latin typeface="Calibri (Body)"/>
                <a:ea typeface="ＭＳ Ｐゴシック" panose="020B0600070205080204" pitchFamily="34" charset="-128"/>
                <a:cs typeface="Arial" panose="020B0604020202020204" pitchFamily="34" charset="0"/>
              </a:rPr>
              <a:t>tương ứng </a:t>
            </a:r>
            <a:r>
              <a:rPr lang="vi-VN" altLang="en-US">
                <a:latin typeface="Calibri (Body)"/>
                <a:ea typeface="ＭＳ Ｐゴシック" panose="020B0600070205080204" pitchFamily="34" charset="-128"/>
                <a:cs typeface="Arial" panose="020B0604020202020204" pitchFamily="34" charset="0"/>
              </a:rPr>
              <a:t>nhiều</a:t>
            </a:r>
            <a:r>
              <a:rPr lang="en-US" altLang="en-US">
                <a:latin typeface="Calibri (Body)"/>
                <a:ea typeface="ＭＳ Ｐゴシック" panose="020B0600070205080204" pitchFamily="34" charset="-128"/>
                <a:cs typeface="Arial" panose="020B0604020202020204" pitchFamily="34" charset="0"/>
              </a:rPr>
              <a:t>-</a:t>
            </a:r>
            <a:r>
              <a:rPr lang="vi-VN" altLang="en-US">
                <a:latin typeface="Calibri (Body)"/>
                <a:ea typeface="ＭＳ Ｐゴシック" panose="020B0600070205080204" pitchFamily="34" charset="-128"/>
                <a:cs typeface="Arial" panose="020B0604020202020204" pitchFamily="34" charset="0"/>
              </a:rPr>
              <a:t>nhiều (m: n)</a:t>
            </a:r>
          </a:p>
          <a:p>
            <a:pPr eaLnBrk="1" hangingPunct="1"/>
            <a:r>
              <a:rPr lang="vi-VN" altLang="en-US">
                <a:latin typeface="Calibri (Body)"/>
                <a:ea typeface="ＭＳ Ｐゴシック" panose="020B0600070205080204" pitchFamily="34" charset="-128"/>
                <a:cs typeface="Arial" panose="020B0604020202020204" pitchFamily="34" charset="0"/>
              </a:rPr>
              <a:t>Đôi khi được gọi là cơ sở dữ liệu CODASYL</a:t>
            </a:r>
            <a:endParaRPr lang="en-US" altLang="en-US">
              <a:latin typeface="Calibri (Body)"/>
              <a:ea typeface="ＭＳ Ｐゴシック" panose="020B0600070205080204" pitchFamily="34" charset="-128"/>
              <a:cs typeface="Arial" panose="020B0604020202020204" pitchFamily="34" charset="0"/>
            </a:endParaRPr>
          </a:p>
        </p:txBody>
      </p:sp>
      <p:pic>
        <p:nvPicPr>
          <p:cNvPr id="81922" name="Picture 2">
            <a:extLst>
              <a:ext uri="{FF2B5EF4-FFF2-40B4-BE49-F238E27FC236}">
                <a16:creationId xmlns:a16="http://schemas.microsoft.com/office/drawing/2014/main" id="{BB98B67A-9724-FA48-8629-5A6AFFF23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3"/>
          <a:stretch>
            <a:fillRect/>
          </a:stretch>
        </p:blipFill>
        <p:spPr bwMode="auto">
          <a:xfrm>
            <a:off x="0" y="267752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CB8EB708-1D45-49B6-88D2-6DB8ABA41AFA}"/>
              </a:ext>
            </a:extLst>
          </p:cNvPr>
          <p:cNvSpPr>
            <a:spLocks noGrp="1"/>
          </p:cNvSpPr>
          <p:nvPr>
            <p:ph type="sldNum" sz="quarter" idx="12"/>
          </p:nvPr>
        </p:nvSpPr>
        <p:spPr/>
        <p:txBody>
          <a:bodyPr/>
          <a:lstStyle/>
          <a:p>
            <a:fld id="{11F88B7E-86B8-4862-842E-2DB840C1EC76}" type="slidenum">
              <a:rPr lang="zh-CN" altLang="en-US" smtClean="0"/>
              <a:t>11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box(in)">
                                      <p:cBhvr>
                                        <p:cTn id="7" dur="500"/>
                                        <p:tgtEl>
                                          <p:spTgt spid="81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94D7-68C8-934F-8B82-C6CE55D43040}"/>
              </a:ext>
            </a:extLst>
          </p:cNvPr>
          <p:cNvSpPr>
            <a:spLocks noGrp="1"/>
          </p:cNvSpPr>
          <p:nvPr>
            <p:ph type="title"/>
          </p:nvPr>
        </p:nvSpPr>
        <p:spPr/>
        <p:txBody>
          <a:bodyPr/>
          <a:lstStyle/>
          <a:p>
            <a:pPr eaLnBrk="1" hangingPunct="1">
              <a:defRPr/>
            </a:pPr>
            <a:r>
              <a:rPr lang="en-US">
                <a:cs typeface="Arial" charset="0"/>
              </a:rPr>
              <a:t>1.3.3. Cơ sở dữ liệu quan hệ</a:t>
            </a:r>
          </a:p>
        </p:txBody>
      </p:sp>
      <p:sp>
        <p:nvSpPr>
          <p:cNvPr id="29698" name="Content Placeholder 2">
            <a:extLst>
              <a:ext uri="{FF2B5EF4-FFF2-40B4-BE49-F238E27FC236}">
                <a16:creationId xmlns:a16="http://schemas.microsoft.com/office/drawing/2014/main" id="{5831FE8C-8F33-5440-B676-4053290E2AB0}"/>
              </a:ext>
            </a:extLst>
          </p:cNvPr>
          <p:cNvSpPr>
            <a:spLocks noGrp="1"/>
          </p:cNvSpPr>
          <p:nvPr>
            <p:ph idx="1"/>
          </p:nvPr>
        </p:nvSpPr>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Dữ liệu được thể hiện trong một bảng hai chiều.</a:t>
            </a:r>
          </a:p>
          <a:p>
            <a:pPr lvl="1"/>
            <a:r>
              <a:rPr lang="vi-VN" altLang="en-US">
                <a:latin typeface="Calibri (Body)"/>
                <a:ea typeface="ＭＳ Ｐゴシック" panose="020B0600070205080204" pitchFamily="34" charset="-128"/>
                <a:cs typeface="Arial" panose="020B0604020202020204" pitchFamily="34" charset="0"/>
              </a:rPr>
              <a:t>Mỗi hàng của bảng tương ứng với một bản ghi và mỗi cột là một mục của các bản ghi.</a:t>
            </a:r>
          </a:p>
          <a:p>
            <a:pPr lvl="1"/>
            <a:r>
              <a:rPr lang="vi-VN" altLang="en-US">
                <a:latin typeface="Calibri (Body)"/>
                <a:ea typeface="ＭＳ Ｐゴシック" panose="020B0600070205080204" pitchFamily="34" charset="-128"/>
                <a:cs typeface="Arial" panose="020B0604020202020204" pitchFamily="34" charset="0"/>
              </a:rPr>
              <a:t>Các cột được gạch chân </a:t>
            </a:r>
            <a:r>
              <a:rPr lang="en-US" altLang="en-US">
                <a:latin typeface="Calibri (Body)"/>
                <a:ea typeface="ＭＳ Ｐゴシック" panose="020B0600070205080204" pitchFamily="34" charset="-128"/>
                <a:cs typeface="Arial" panose="020B0604020202020204" pitchFamily="34" charset="0"/>
              </a:rPr>
              <a:t>thể hiện </a:t>
            </a:r>
            <a:r>
              <a:rPr lang="vi-VN" altLang="en-US">
                <a:latin typeface="Calibri (Body)"/>
                <a:ea typeface="ＭＳ Ｐゴシック" panose="020B0600070205080204" pitchFamily="34" charset="-128"/>
                <a:cs typeface="Arial" panose="020B0604020202020204" pitchFamily="34" charset="0"/>
              </a:rPr>
              <a:t>khóa chính</a:t>
            </a:r>
            <a:endParaRPr lang="en-US" altLang="en-US" sz="1800">
              <a:latin typeface="Calibri (Body)"/>
              <a:ea typeface="ＭＳ Ｐゴシック" panose="020B0600070205080204" pitchFamily="34" charset="-128"/>
              <a:cs typeface="Arial" panose="020B0604020202020204" pitchFamily="34" charset="0"/>
            </a:endParaRPr>
          </a:p>
        </p:txBody>
      </p:sp>
      <p:pic>
        <p:nvPicPr>
          <p:cNvPr id="82946" name="Picture 2">
            <a:extLst>
              <a:ext uri="{FF2B5EF4-FFF2-40B4-BE49-F238E27FC236}">
                <a16:creationId xmlns:a16="http://schemas.microsoft.com/office/drawing/2014/main" id="{9D66F743-8E57-5C40-A512-5961BB0FA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10820"/>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D5020F70-1E73-49D2-9DB2-09EC156466C3}"/>
              </a:ext>
            </a:extLst>
          </p:cNvPr>
          <p:cNvSpPr>
            <a:spLocks noGrp="1"/>
          </p:cNvSpPr>
          <p:nvPr>
            <p:ph type="sldNum" sz="quarter" idx="12"/>
          </p:nvPr>
        </p:nvSpPr>
        <p:spPr/>
        <p:txBody>
          <a:bodyPr/>
          <a:lstStyle/>
          <a:p>
            <a:fld id="{11F88B7E-86B8-4862-842E-2DB840C1EC76}" type="slidenum">
              <a:rPr lang="zh-CN" altLang="en-US" smtClean="0"/>
              <a:t>12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2946"/>
                                        </p:tgtEl>
                                        <p:attrNameLst>
                                          <p:attrName>style.visibility</p:attrName>
                                        </p:attrNameLst>
                                      </p:cBhvr>
                                      <p:to>
                                        <p:strVal val="visible"/>
                                      </p:to>
                                    </p:set>
                                    <p:animEffect transition="in" filter="checkerboard(across)">
                                      <p:cBhvr>
                                        <p:cTn id="7" dur="500"/>
                                        <p:tgtEl>
                                          <p:spTgt spid="8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7" name="Straight Connector 76">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926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674CA-B2E9-6844-B845-48C700EA6238}"/>
              </a:ext>
            </a:extLst>
          </p:cNvPr>
          <p:cNvSpPr>
            <a:spLocks noGrp="1"/>
          </p:cNvSpPr>
          <p:nvPr>
            <p:ph type="title"/>
          </p:nvPr>
        </p:nvSpPr>
        <p:spPr>
          <a:xfrm>
            <a:off x="395653" y="4756638"/>
            <a:ext cx="8354891" cy="930447"/>
          </a:xfrm>
        </p:spPr>
        <p:txBody>
          <a:bodyPr vert="horz" lIns="91440" tIns="45720" rIns="91440" bIns="45720" rtlCol="0" anchor="b">
            <a:normAutofit/>
          </a:bodyPr>
          <a:lstStyle/>
          <a:p>
            <a:pPr algn="ctr">
              <a:defRPr/>
            </a:pPr>
            <a:r>
              <a:rPr lang="en-US" sz="4700">
                <a:solidFill>
                  <a:srgbClr val="FFFFFF"/>
                </a:solidFill>
                <a:effectLst>
                  <a:outerShdw blurRad="38100" dist="38100" dir="2700000" algn="tl">
                    <a:srgbClr val="000000">
                      <a:alpha val="43137"/>
                    </a:srgbClr>
                  </a:outerShdw>
                </a:effectLst>
                <a:latin typeface="+mj-lt"/>
              </a:rPr>
              <a:t>NoSQL Databases</a:t>
            </a:r>
          </a:p>
        </p:txBody>
      </p:sp>
      <p:sp>
        <p:nvSpPr>
          <p:cNvPr id="3" name="Subtitle 2">
            <a:extLst>
              <a:ext uri="{FF2B5EF4-FFF2-40B4-BE49-F238E27FC236}">
                <a16:creationId xmlns:a16="http://schemas.microsoft.com/office/drawing/2014/main" id="{DF5B0C5A-2F44-0948-90E0-47E8E3B55825}"/>
              </a:ext>
            </a:extLst>
          </p:cNvPr>
          <p:cNvSpPr>
            <a:spLocks noGrp="1"/>
          </p:cNvSpPr>
          <p:nvPr>
            <p:ph idx="1"/>
          </p:nvPr>
        </p:nvSpPr>
        <p:spPr>
          <a:xfrm>
            <a:off x="1004521" y="5815698"/>
            <a:ext cx="6858000" cy="420001"/>
          </a:xfrm>
        </p:spPr>
        <p:txBody>
          <a:bodyPr vert="horz" lIns="91440" tIns="45720" rIns="91440" bIns="45720" rtlCol="0">
            <a:normAutofit/>
          </a:bodyPr>
          <a:lstStyle/>
          <a:p>
            <a:pPr marL="0" indent="0" algn="ctr">
              <a:buNone/>
              <a:defRPr/>
            </a:pPr>
            <a:r>
              <a:rPr lang="en-US" sz="1700">
                <a:solidFill>
                  <a:srgbClr val="E7E6E6"/>
                </a:solidFill>
              </a:rPr>
              <a:t>Overview, Models, Concepts, Examples</a:t>
            </a:r>
          </a:p>
        </p:txBody>
      </p:sp>
      <p:pic>
        <p:nvPicPr>
          <p:cNvPr id="4100" name="Picture 4" descr="http://smoothspan.files.wordpress.com/2011/07/nosql-databases.png">
            <a:extLst>
              <a:ext uri="{FF2B5EF4-FFF2-40B4-BE49-F238E27FC236}">
                <a16:creationId xmlns:a16="http://schemas.microsoft.com/office/drawing/2014/main" id="{3CD08185-DA09-7D4C-B0FB-2A94AB78CA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030" y="1600018"/>
            <a:ext cx="2569206" cy="1413063"/>
          </a:xfrm>
          <a:prstGeom prst="rect">
            <a:avLst/>
          </a:prstGeom>
          <a:noFill/>
          <a:extLst>
            <a:ext uri="{909E8E84-426E-40dd-AFC4-6F175D3DCCD1}"/>
          </a:extLst>
        </p:spPr>
      </p:pic>
      <p:pic>
        <p:nvPicPr>
          <p:cNvPr id="4098" name="Picture 2" descr="http://smist08.files.wordpress.com/2012/01/nosql.png">
            <a:extLst>
              <a:ext uri="{FF2B5EF4-FFF2-40B4-BE49-F238E27FC236}">
                <a16:creationId xmlns:a16="http://schemas.microsoft.com/office/drawing/2014/main" id="{07EE83C0-74B9-3345-B042-61087148F7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89296" y="1933176"/>
            <a:ext cx="2574993" cy="746747"/>
          </a:xfrm>
          <a:prstGeom prst="rect">
            <a:avLst/>
          </a:prstGeom>
          <a:noFill/>
          <a:extLst>
            <a:ext uri="{909E8E84-426E-40dd-AFC4-6F175D3DCCD1}"/>
          </a:extLst>
        </p:spPr>
      </p:pic>
      <p:cxnSp>
        <p:nvCxnSpPr>
          <p:cNvPr id="81" name="Straight Connector 80">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505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104" name="Picture 8" descr="http://cdn4.techworld.com/cmsdata/slideshow/3404109/slide-1_thumb555.jpg">
            <a:extLst>
              <a:ext uri="{FF2B5EF4-FFF2-40B4-BE49-F238E27FC236}">
                <a16:creationId xmlns:a16="http://schemas.microsoft.com/office/drawing/2014/main" id="{D231B891-EB00-0148-8566-A9F73420D5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337293" y="1362677"/>
            <a:ext cx="2567937" cy="1932372"/>
          </a:xfrm>
          <a:prstGeom prst="rect">
            <a:avLst/>
          </a:prstGeom>
          <a:noFill/>
          <a:extLst>
            <a:ext uri="{909E8E84-426E-40dd-AFC4-6F175D3DCCD1}"/>
          </a:extLst>
        </p:spPr>
      </p:pic>
      <p:cxnSp>
        <p:nvCxnSpPr>
          <p:cNvPr id="83" name="Straight Connector 82">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819C6E8-9BAE-411C-B857-6B8C8FD63876}"/>
              </a:ext>
            </a:extLst>
          </p:cNvPr>
          <p:cNvSpPr>
            <a:spLocks noGrp="1"/>
          </p:cNvSpPr>
          <p:nvPr>
            <p:ph type="sldNum" sz="quarter" idx="12"/>
          </p:nvPr>
        </p:nvSpPr>
        <p:spPr>
          <a:xfrm>
            <a:off x="6457950" y="6522430"/>
            <a:ext cx="2057400" cy="347472"/>
          </a:xfrm>
        </p:spPr>
        <p:txBody>
          <a:bodyPr vert="horz" lIns="91440" tIns="45720" rIns="91440" bIns="45720" rtlCol="0" anchor="ctr">
            <a:normAutofit/>
          </a:bodyPr>
          <a:lstStyle/>
          <a:p>
            <a:pPr defTabSz="914400">
              <a:spcAft>
                <a:spcPts val="600"/>
              </a:spcAft>
            </a:pPr>
            <a:fld id="{11F88B7E-86B8-4862-842E-2DB840C1EC76}" type="slidenum">
              <a:rPr lang="en-US" altLang="zh-CN" smtClean="0"/>
              <a:pPr defTabSz="914400">
                <a:spcAft>
                  <a:spcPts val="600"/>
                </a:spcAft>
              </a:pPr>
              <a:t>13</a:t>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4208-DF77-0249-B925-05E3793441EA}"/>
              </a:ext>
            </a:extLst>
          </p:cNvPr>
          <p:cNvSpPr>
            <a:spLocks noGrp="1"/>
          </p:cNvSpPr>
          <p:nvPr>
            <p:ph type="title"/>
          </p:nvPr>
        </p:nvSpPr>
        <p:spPr/>
        <p:txBody>
          <a:bodyPr/>
          <a:lstStyle/>
          <a:p>
            <a:pPr>
              <a:defRPr/>
            </a:pPr>
            <a:r>
              <a:rPr lang="en-US"/>
              <a:t>Cơ sở dữ liệu NoSQL là gì?</a:t>
            </a:r>
            <a:endParaRPr lang="en-US" dirty="0"/>
          </a:p>
        </p:txBody>
      </p:sp>
      <p:sp>
        <p:nvSpPr>
          <p:cNvPr id="31746" name="Content Placeholder 2">
            <a:extLst>
              <a:ext uri="{FF2B5EF4-FFF2-40B4-BE49-F238E27FC236}">
                <a16:creationId xmlns:a16="http://schemas.microsoft.com/office/drawing/2014/main" id="{1C80AC54-271E-8748-8778-AD5ED0C9B7F5}"/>
              </a:ext>
            </a:extLst>
          </p:cNvPr>
          <p:cNvSpPr>
            <a:spLocks noGrp="1"/>
          </p:cNvSpPr>
          <p:nvPr>
            <p:ph idx="1"/>
          </p:nvPr>
        </p:nvSpPr>
        <p:spPr/>
        <p:txBody>
          <a:bodyPr>
            <a:normAutofit/>
          </a:bodyPr>
          <a:lstStyle/>
          <a:p>
            <a:r>
              <a:rPr lang="vi-VN" altLang="en-US" sz="3200">
                <a:latin typeface="Calibri (Body)"/>
                <a:ea typeface="ＭＳ Ｐゴシック" panose="020B0600070205080204" pitchFamily="34" charset="-128"/>
              </a:rPr>
              <a:t>Cơ sở dữ liệu NoSQL (đám mây)</a:t>
            </a:r>
          </a:p>
          <a:p>
            <a:pPr lvl="1"/>
            <a:r>
              <a:rPr lang="vi-VN" altLang="en-US" sz="2600">
                <a:latin typeface="Calibri (Body)"/>
                <a:ea typeface="ＭＳ Ｐゴシック" panose="020B0600070205080204" pitchFamily="34" charset="-128"/>
              </a:rPr>
              <a:t>Sử dụng mô hình dựa trên tài liệu (không quan hệ</a:t>
            </a:r>
            <a:r>
              <a:rPr lang="en-US" altLang="en-US" sz="2600">
                <a:latin typeface="Calibri (Body)"/>
                <a:ea typeface="ＭＳ Ｐゴシック" panose="020B0600070205080204" pitchFamily="34" charset="-128"/>
              </a:rPr>
              <a:t>: non-relational</a:t>
            </a:r>
            <a:r>
              <a:rPr lang="vi-VN" altLang="en-US" sz="2600">
                <a:latin typeface="Calibri (Body)"/>
                <a:ea typeface="ＭＳ Ｐゴシック" panose="020B0600070205080204" pitchFamily="34" charset="-128"/>
              </a:rPr>
              <a:t>)</a:t>
            </a:r>
          </a:p>
          <a:p>
            <a:pPr lvl="1"/>
            <a:r>
              <a:rPr lang="vi-VN" altLang="en-US" sz="2600">
                <a:latin typeface="Calibri (Body)"/>
                <a:ea typeface="ＭＳ Ｐゴシック" panose="020B0600070205080204" pitchFamily="34" charset="-128"/>
              </a:rPr>
              <a:t>Lưu trữ tài liệu không có giản đồ</a:t>
            </a:r>
            <a:r>
              <a:rPr lang="en-US" altLang="en-US" sz="2600">
                <a:latin typeface="Calibri (Body)"/>
                <a:ea typeface="ＭＳ Ｐゴシック" panose="020B0600070205080204" pitchFamily="34" charset="-128"/>
              </a:rPr>
              <a:t> (schema-free)</a:t>
            </a:r>
            <a:endParaRPr lang="vi-VN" altLang="en-US" sz="2600">
              <a:latin typeface="Calibri (Body)"/>
              <a:ea typeface="ＭＳ Ｐゴシック" panose="020B0600070205080204" pitchFamily="34" charset="-128"/>
            </a:endParaRPr>
          </a:p>
          <a:p>
            <a:pPr lvl="2"/>
            <a:r>
              <a:rPr lang="vi-VN" altLang="en-US" sz="2200">
                <a:latin typeface="Calibri (Body)"/>
                <a:ea typeface="ＭＳ Ｐゴシック" panose="020B0600070205080204" pitchFamily="34" charset="-128"/>
              </a:rPr>
              <a:t>Vẫn hỗ trợ lập chỉ mục và truy vấn</a:t>
            </a:r>
          </a:p>
          <a:p>
            <a:pPr lvl="2"/>
            <a:r>
              <a:rPr lang="vi-VN" altLang="en-US" sz="2200">
                <a:latin typeface="Calibri (Body)"/>
                <a:ea typeface="ＭＳ Ｐゴシック" panose="020B0600070205080204" pitchFamily="34" charset="-128"/>
              </a:rPr>
              <a:t>Vẫn hỗ trợ các hoạt động CRUD (tạo, đọc, cập nhật, xóa)</a:t>
            </a:r>
          </a:p>
          <a:p>
            <a:pPr lvl="2"/>
            <a:r>
              <a:rPr lang="vi-VN" altLang="en-US" sz="2200">
                <a:latin typeface="Calibri (Body)"/>
                <a:ea typeface="ＭＳ Ｐゴシック" panose="020B0600070205080204" pitchFamily="34" charset="-128"/>
              </a:rPr>
              <a:t>Vẫn hỗ trợ </a:t>
            </a:r>
            <a:r>
              <a:rPr lang="en-US" altLang="en-US" sz="2200">
                <a:latin typeface="Calibri (Body)"/>
                <a:ea typeface="ＭＳ Ｐゴシック" panose="020B0600070205080204" pitchFamily="34" charset="-128"/>
              </a:rPr>
              <a:t>xử lý </a:t>
            </a:r>
            <a:r>
              <a:rPr lang="vi-VN" altLang="en-US" sz="2200">
                <a:latin typeface="Calibri (Body)"/>
                <a:ea typeface="ＭＳ Ｐゴシック" panose="020B0600070205080204" pitchFamily="34" charset="-128"/>
              </a:rPr>
              <a:t>đồng thời và giao dịch</a:t>
            </a:r>
          </a:p>
          <a:p>
            <a:pPr lvl="1"/>
            <a:r>
              <a:rPr lang="vi-VN" altLang="en-US" sz="2600">
                <a:latin typeface="Calibri (Body)"/>
                <a:ea typeface="ＭＳ Ｐゴシック" panose="020B0600070205080204" pitchFamily="34" charset="-128"/>
              </a:rPr>
              <a:t>Được tối ưu hóa cao cho việc nối / truy xuất</a:t>
            </a:r>
          </a:p>
          <a:p>
            <a:pPr lvl="1"/>
            <a:r>
              <a:rPr lang="vi-VN" altLang="en-US" sz="2600">
                <a:latin typeface="Calibri (Body)"/>
                <a:ea typeface="ＭＳ Ｐゴシック" panose="020B0600070205080204" pitchFamily="34" charset="-128"/>
              </a:rPr>
              <a:t>Hiệu suất tuyệt vời và </a:t>
            </a:r>
            <a:r>
              <a:rPr lang="en-US" altLang="en-US" sz="2600">
                <a:latin typeface="Calibri (Body)"/>
                <a:ea typeface="ＭＳ Ｐゴシック" panose="020B0600070205080204" pitchFamily="34" charset="-128"/>
              </a:rPr>
              <a:t>có </a:t>
            </a:r>
            <a:r>
              <a:rPr lang="vi-VN" altLang="en-US" sz="2600">
                <a:latin typeface="Calibri (Body)"/>
                <a:ea typeface="ＭＳ Ｐゴシック" panose="020B0600070205080204" pitchFamily="34" charset="-128"/>
              </a:rPr>
              <a:t>khả năng mở rộng</a:t>
            </a:r>
          </a:p>
          <a:p>
            <a:pPr lvl="1"/>
            <a:r>
              <a:rPr lang="vi-VN" altLang="en-US" sz="2600">
                <a:latin typeface="Calibri (Body)"/>
                <a:ea typeface="ＭＳ Ｐゴシック" panose="020B0600070205080204" pitchFamily="34" charset="-128"/>
              </a:rPr>
              <a:t>NoSQL == “Không có SQL” hoặc “Không chỉ SQL”?</a:t>
            </a:r>
            <a:endParaRPr lang="en-US" altLang="en-US">
              <a:latin typeface="Calibri (Body)"/>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3CB70445-A3B5-4885-AED9-94148D95886E}"/>
              </a:ext>
            </a:extLst>
          </p:cNvPr>
          <p:cNvSpPr>
            <a:spLocks noGrp="1"/>
          </p:cNvSpPr>
          <p:nvPr>
            <p:ph type="sldNum" sz="quarter" idx="12"/>
          </p:nvPr>
        </p:nvSpPr>
        <p:spPr/>
        <p:txBody>
          <a:bodyPr/>
          <a:lstStyle/>
          <a:p>
            <a:fld id="{11F88B7E-86B8-4862-842E-2DB840C1EC76}" type="slidenum">
              <a:rPr lang="zh-CN" altLang="en-US" smtClean="0"/>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03FE-164F-024F-B6C5-962E8FE7FA97}"/>
              </a:ext>
            </a:extLst>
          </p:cNvPr>
          <p:cNvSpPr>
            <a:spLocks noGrp="1"/>
          </p:cNvSpPr>
          <p:nvPr>
            <p:ph type="title"/>
          </p:nvPr>
        </p:nvSpPr>
        <p:spPr/>
        <p:txBody>
          <a:bodyPr>
            <a:normAutofit/>
          </a:bodyPr>
          <a:lstStyle/>
          <a:p>
            <a:pPr>
              <a:defRPr/>
            </a:pPr>
            <a:r>
              <a:rPr lang="en-US"/>
              <a:t>Cơ sở dữ liệu Quan hệ và NoSQL</a:t>
            </a:r>
            <a:endParaRPr lang="en-US" dirty="0"/>
          </a:p>
        </p:txBody>
      </p:sp>
      <p:sp>
        <p:nvSpPr>
          <p:cNvPr id="32770" name="Content Placeholder 2">
            <a:extLst>
              <a:ext uri="{FF2B5EF4-FFF2-40B4-BE49-F238E27FC236}">
                <a16:creationId xmlns:a16="http://schemas.microsoft.com/office/drawing/2014/main" id="{9F666DE0-211B-2F44-A502-16F0484AEEE2}"/>
              </a:ext>
            </a:extLst>
          </p:cNvPr>
          <p:cNvSpPr>
            <a:spLocks noGrp="1"/>
          </p:cNvSpPr>
          <p:nvPr>
            <p:ph idx="1"/>
          </p:nvPr>
        </p:nvSpPr>
        <p:spPr/>
        <p:txBody>
          <a:bodyPr/>
          <a:lstStyle/>
          <a:p>
            <a:r>
              <a:rPr lang="en-US" altLang="en-US" sz="2800">
                <a:ea typeface="ＭＳ Ｐゴシック" panose="020B0600070205080204" pitchFamily="34" charset="-128"/>
              </a:rPr>
              <a:t>Cơ sở dữ liệu quan hệ</a:t>
            </a:r>
          </a:p>
          <a:p>
            <a:pPr lvl="1"/>
            <a:r>
              <a:rPr lang="vi-VN" altLang="en-US" sz="2400">
                <a:latin typeface="Calibri (Body)"/>
                <a:ea typeface="ＭＳ Ｐゴシック" panose="020B0600070205080204" pitchFamily="34" charset="-128"/>
              </a:rPr>
              <a:t>Dữ liệu được lưu trữ dưới dạng các hàng trong bảng</a:t>
            </a:r>
          </a:p>
          <a:p>
            <a:pPr lvl="1"/>
            <a:r>
              <a:rPr lang="vi-VN" altLang="en-US" sz="2400">
                <a:latin typeface="Calibri (Body)"/>
                <a:ea typeface="ＭＳ Ｐゴシック" panose="020B0600070205080204" pitchFamily="34" charset="-128"/>
              </a:rPr>
              <a:t>Mối quan hệ giữa các hàng </a:t>
            </a:r>
            <a:r>
              <a:rPr lang="en-US" altLang="en-US" sz="2400">
                <a:latin typeface="Calibri (Body)"/>
                <a:ea typeface="ＭＳ Ｐゴシック" panose="020B0600070205080204" pitchFamily="34" charset="-128"/>
              </a:rPr>
              <a:t>có </a:t>
            </a:r>
            <a:r>
              <a:rPr lang="vi-VN" altLang="en-US" sz="2400">
                <a:latin typeface="Calibri (Body)"/>
                <a:ea typeface="ＭＳ Ｐゴシック" panose="020B0600070205080204" pitchFamily="34" charset="-128"/>
              </a:rPr>
              <a:t>liên quan</a:t>
            </a:r>
          </a:p>
          <a:p>
            <a:pPr lvl="1"/>
            <a:r>
              <a:rPr lang="en-US" altLang="en-US" sz="2400">
                <a:latin typeface="Calibri (Body)"/>
                <a:ea typeface="ＭＳ Ｐゴシック" panose="020B0600070205080204" pitchFamily="34" charset="-128"/>
              </a:rPr>
              <a:t>Một t</a:t>
            </a:r>
            <a:r>
              <a:rPr lang="vi-VN" altLang="en-US" sz="2400">
                <a:latin typeface="Calibri (Body)"/>
                <a:ea typeface="ＭＳ Ｐゴシック" panose="020B0600070205080204" pitchFamily="34" charset="-128"/>
              </a:rPr>
              <a:t>hực thể đơn </a:t>
            </a:r>
            <a:r>
              <a:rPr lang="en-US" altLang="en-US" sz="2400">
                <a:latin typeface="Calibri (Body)"/>
                <a:ea typeface="ＭＳ Ｐゴシック" panose="020B0600070205080204" pitchFamily="34" charset="-128"/>
              </a:rPr>
              <a:t>có thể </a:t>
            </a:r>
            <a:r>
              <a:rPr lang="vi-VN" altLang="en-US" sz="2400">
                <a:latin typeface="Calibri (Body)"/>
                <a:ea typeface="ＭＳ Ｐゴシック" panose="020B0600070205080204" pitchFamily="34" charset="-128"/>
              </a:rPr>
              <a:t>kéo dài nhiều bảng</a:t>
            </a:r>
          </a:p>
          <a:p>
            <a:pPr lvl="1"/>
            <a:r>
              <a:rPr lang="en-US" altLang="en-US" sz="2400">
                <a:latin typeface="Calibri (Body)"/>
                <a:ea typeface="ＭＳ Ｐゴシック" panose="020B0600070205080204" pitchFamily="34" charset="-128"/>
              </a:rPr>
              <a:t>Các h</a:t>
            </a:r>
            <a:r>
              <a:rPr lang="vi-VN" altLang="en-US" sz="2400">
                <a:latin typeface="Calibri (Body)"/>
                <a:ea typeface="ＭＳ Ｐゴシック" panose="020B0600070205080204" pitchFamily="34" charset="-128"/>
              </a:rPr>
              <a:t>ệ thống RDBMS rất trưởng thành, vững chắc</a:t>
            </a:r>
            <a:endParaRPr lang="en-US" altLang="en-US" sz="2400">
              <a:latin typeface="Calibri (Body)"/>
              <a:ea typeface="ＭＳ Ｐゴシック" panose="020B0600070205080204" pitchFamily="34" charset="-128"/>
            </a:endParaRPr>
          </a:p>
          <a:p>
            <a:r>
              <a:rPr lang="en-US" altLang="en-US" sz="2800">
                <a:ea typeface="ＭＳ Ｐゴシック" panose="020B0600070205080204" pitchFamily="34" charset="-128"/>
              </a:rPr>
              <a:t>Cơ sở dữ liệu NoSQL</a:t>
            </a:r>
          </a:p>
          <a:p>
            <a:pPr lvl="1"/>
            <a:r>
              <a:rPr lang="vi-VN" altLang="en-US" sz="2400">
                <a:latin typeface="Calibri (Body)"/>
                <a:ea typeface="ＭＳ Ｐゴシック" panose="020B0600070205080204" pitchFamily="34" charset="-128"/>
              </a:rPr>
              <a:t>Dữ liệu được lưu trữ dưới dạng tài liệu</a:t>
            </a:r>
          </a:p>
          <a:p>
            <a:pPr lvl="1"/>
            <a:r>
              <a:rPr lang="vi-VN" altLang="en-US" sz="2400">
                <a:latin typeface="Calibri (Body)"/>
                <a:ea typeface="ＭＳ Ｐゴシック" panose="020B0600070205080204" pitchFamily="34" charset="-128"/>
              </a:rPr>
              <a:t>Thực thể đơn (tài liệu) là một bản ghi duy nhất</a:t>
            </a:r>
          </a:p>
          <a:p>
            <a:pPr lvl="1"/>
            <a:r>
              <a:rPr lang="vi-VN" altLang="en-US" sz="2400">
                <a:latin typeface="Calibri (Body)"/>
                <a:ea typeface="ＭＳ Ｐゴシック" panose="020B0600070205080204" pitchFamily="34" charset="-128"/>
              </a:rPr>
              <a:t>Tài liệu không có cấu trúc cố định</a:t>
            </a:r>
            <a:endParaRPr lang="en-US" altLang="en-US" sz="2400">
              <a:latin typeface="Calibri (Body)"/>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3AF072F3-3EF3-4D9D-B27B-27BEBF67796C}"/>
              </a:ext>
            </a:extLst>
          </p:cNvPr>
          <p:cNvSpPr>
            <a:spLocks noGrp="1"/>
          </p:cNvSpPr>
          <p:nvPr>
            <p:ph type="sldNum" sz="quarter" idx="12"/>
          </p:nvPr>
        </p:nvSpPr>
        <p:spPr/>
        <p:txBody>
          <a:bodyPr/>
          <a:lstStyle/>
          <a:p>
            <a:fld id="{11F88B7E-86B8-4862-842E-2DB840C1EC76}" type="slidenum">
              <a:rPr lang="zh-CN" altLang="en-US" smtClean="0"/>
              <a:t>15</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3" name="Group 22">
            <a:extLst>
              <a:ext uri="{FF2B5EF4-FFF2-40B4-BE49-F238E27FC236}">
                <a16:creationId xmlns:a16="http://schemas.microsoft.com/office/drawing/2014/main" id="{080F8EC1-50BB-D747-8941-25C909CACA53}"/>
              </a:ext>
            </a:extLst>
          </p:cNvPr>
          <p:cNvGrpSpPr>
            <a:grpSpLocks/>
          </p:cNvGrpSpPr>
          <p:nvPr/>
        </p:nvGrpSpPr>
        <p:grpSpPr bwMode="auto">
          <a:xfrm>
            <a:off x="2301875" y="4441826"/>
            <a:ext cx="323850" cy="552450"/>
            <a:chOff x="6708708" y="3547110"/>
            <a:chExt cx="322406" cy="552450"/>
          </a:xfrm>
        </p:grpSpPr>
        <p:cxnSp>
          <p:nvCxnSpPr>
            <p:cNvPr id="24" name="Straight Connector 23">
              <a:extLst>
                <a:ext uri="{FF2B5EF4-FFF2-40B4-BE49-F238E27FC236}">
                  <a16:creationId xmlns:a16="http://schemas.microsoft.com/office/drawing/2014/main" id="{3027B08F-CC0C-0B4A-9457-F285C9AFF4A6}"/>
                </a:ext>
              </a:extLst>
            </p:cNvPr>
            <p:cNvCxnSpPr/>
            <p:nvPr/>
          </p:nvCxnSpPr>
          <p:spPr>
            <a:xfrm>
              <a:off x="6743477" y="3607435"/>
              <a:ext cx="0" cy="431800"/>
            </a:xfrm>
            <a:prstGeom prst="line">
              <a:avLst/>
            </a:prstGeom>
            <a:ln w="254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857" name="TextBox 24">
              <a:extLst>
                <a:ext uri="{FF2B5EF4-FFF2-40B4-BE49-F238E27FC236}">
                  <a16:creationId xmlns:a16="http://schemas.microsoft.com/office/drawing/2014/main" id="{1FFB0999-3682-6B4E-8D4B-87AC88CA3D59}"/>
                </a:ext>
              </a:extLst>
            </p:cNvPr>
            <p:cNvSpPr txBox="1">
              <a:spLocks noChangeArrowheads="1"/>
            </p:cNvSpPr>
            <p:nvPr/>
          </p:nvSpPr>
          <p:spPr bwMode="auto">
            <a:xfrm>
              <a:off x="6708708" y="354711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a:t>
              </a:r>
            </a:p>
          </p:txBody>
        </p:sp>
        <p:sp>
          <p:nvSpPr>
            <p:cNvPr id="33858" name="TextBox 25">
              <a:extLst>
                <a:ext uri="{FF2B5EF4-FFF2-40B4-BE49-F238E27FC236}">
                  <a16:creationId xmlns:a16="http://schemas.microsoft.com/office/drawing/2014/main" id="{99756113-3293-7245-B416-4BB078E86D45}"/>
                </a:ext>
              </a:extLst>
            </p:cNvPr>
            <p:cNvSpPr txBox="1">
              <a:spLocks noChangeArrowheads="1"/>
            </p:cNvSpPr>
            <p:nvPr/>
          </p:nvSpPr>
          <p:spPr bwMode="auto">
            <a:xfrm>
              <a:off x="6711796" y="369945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1</a:t>
              </a:r>
            </a:p>
          </p:txBody>
        </p:sp>
      </p:grpSp>
      <p:sp>
        <p:nvSpPr>
          <p:cNvPr id="2" name="Title 1">
            <a:extLst>
              <a:ext uri="{FF2B5EF4-FFF2-40B4-BE49-F238E27FC236}">
                <a16:creationId xmlns:a16="http://schemas.microsoft.com/office/drawing/2014/main" id="{47BCBCBF-1ED8-B64F-A056-A2B5B787C0CC}"/>
              </a:ext>
            </a:extLst>
          </p:cNvPr>
          <p:cNvSpPr>
            <a:spLocks noGrp="1"/>
          </p:cNvSpPr>
          <p:nvPr>
            <p:ph type="title"/>
          </p:nvPr>
        </p:nvSpPr>
        <p:spPr/>
        <p:txBody>
          <a:bodyPr/>
          <a:lstStyle/>
          <a:p>
            <a:pPr>
              <a:defRPr/>
            </a:pPr>
            <a:r>
              <a:rPr lang="en-US"/>
              <a:t>Mô hình Quan hệ và NoSQL</a:t>
            </a:r>
            <a:endParaRPr lang="bg-BG" dirty="0"/>
          </a:p>
        </p:txBody>
      </p:sp>
      <p:grpSp>
        <p:nvGrpSpPr>
          <p:cNvPr id="33796" name="Group 21">
            <a:extLst>
              <a:ext uri="{FF2B5EF4-FFF2-40B4-BE49-F238E27FC236}">
                <a16:creationId xmlns:a16="http://schemas.microsoft.com/office/drawing/2014/main" id="{3DF19008-B2C8-9140-9DEB-EA958DF07F36}"/>
              </a:ext>
            </a:extLst>
          </p:cNvPr>
          <p:cNvGrpSpPr>
            <a:grpSpLocks/>
          </p:cNvGrpSpPr>
          <p:nvPr/>
        </p:nvGrpSpPr>
        <p:grpSpPr bwMode="auto">
          <a:xfrm>
            <a:off x="4706937" y="1327151"/>
            <a:ext cx="4013200" cy="5029200"/>
            <a:chOff x="431800" y="1524000"/>
            <a:chExt cx="4013200" cy="5029200"/>
          </a:xfrm>
        </p:grpSpPr>
        <p:pic>
          <p:nvPicPr>
            <p:cNvPr id="33854" name="Picture 2" descr="blank, document, file, page, paper icon">
              <a:extLst>
                <a:ext uri="{FF2B5EF4-FFF2-40B4-BE49-F238E27FC236}">
                  <a16:creationId xmlns:a16="http://schemas.microsoft.com/office/drawing/2014/main" id="{89C15619-CC80-2B46-86D0-85DCE72AB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20" r="10582"/>
            <a:stretch>
              <a:fillRect/>
            </a:stretch>
          </p:blipFill>
          <p:spPr bwMode="auto">
            <a:xfrm>
              <a:off x="431800" y="1524000"/>
              <a:ext cx="4013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A8D9868-9958-2A40-90AA-B25B7D010399}"/>
                </a:ext>
              </a:extLst>
            </p:cNvPr>
            <p:cNvSpPr txBox="1"/>
            <p:nvPr/>
          </p:nvSpPr>
          <p:spPr>
            <a:xfrm>
              <a:off x="725488" y="1773238"/>
              <a:ext cx="3186112" cy="4246562"/>
            </a:xfrm>
            <a:prstGeom prst="rect">
              <a:avLst/>
            </a:prstGeom>
            <a:noFill/>
          </p:spPr>
          <p:txBody>
            <a:bodyPr>
              <a:spAutoFit/>
            </a:bodyPr>
            <a:lstStyle/>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Name: </a:t>
              </a:r>
              <a:r>
                <a:rPr lang="en-US" sz="1800" b="1" dirty="0">
                  <a:solidFill>
                    <a:srgbClr val="0000FF"/>
                  </a:solidFill>
                  <a:latin typeface="Times New Roman" charset="0"/>
                  <a:ea typeface="ＭＳ Ｐゴシック" charset="0"/>
                  <a:cs typeface="ＭＳ Ｐゴシック" charset="0"/>
                </a:rPr>
                <a:t>Svetlin Nakov</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Gender: </a:t>
              </a:r>
              <a:r>
                <a:rPr lang="en-US" sz="1800" b="1" dirty="0">
                  <a:solidFill>
                    <a:srgbClr val="0000FF"/>
                  </a:solidFill>
                  <a:latin typeface="Times New Roman" charset="0"/>
                  <a:ea typeface="ＭＳ Ｐゴシック" charset="0"/>
                  <a:cs typeface="ＭＳ Ｐゴシック" charset="0"/>
                </a:rPr>
                <a:t>male</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Phone: </a:t>
              </a:r>
              <a:r>
                <a:rPr lang="en-US" sz="1800" b="1" dirty="0">
                  <a:solidFill>
                    <a:schemeClr val="bg1"/>
                  </a:solidFill>
                  <a:latin typeface="Times New Roman" charset="0"/>
                  <a:ea typeface="ＭＳ Ｐゴシック" charset="0"/>
                  <a:cs typeface="ＭＳ Ｐゴシック" charset="0"/>
                </a:rPr>
                <a:t>+</a:t>
              </a:r>
              <a:r>
                <a:rPr lang="en-US" sz="1800" b="1" dirty="0">
                  <a:solidFill>
                    <a:srgbClr val="0000FF"/>
                  </a:solidFill>
                  <a:latin typeface="Times New Roman" charset="0"/>
                  <a:ea typeface="ＭＳ Ｐゴシック" charset="0"/>
                  <a:cs typeface="ＭＳ Ｐゴシック" charset="0"/>
                </a:rPr>
                <a:t>359333777555</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Address:</a:t>
              </a:r>
              <a:endParaRPr lang="en-US" sz="1800" b="1" dirty="0">
                <a:solidFill>
                  <a:schemeClr val="bg1"/>
                </a:solidFill>
                <a:latin typeface="Times New Roman" charset="0"/>
                <a:ea typeface="ＭＳ Ｐゴシック" charset="0"/>
                <a:cs typeface="ＭＳ Ｐゴシック" charset="0"/>
              </a:endParaRPr>
            </a:p>
            <a:p>
              <a:pPr eaLnBrk="1" hangingPunct="1">
                <a:spcBef>
                  <a:spcPts val="600"/>
                </a:spcBef>
                <a:spcAft>
                  <a:spcPts val="600"/>
                </a:spcAft>
                <a:defRPr/>
              </a:pPr>
              <a:r>
                <a:rPr lang="bg-BG" sz="1800" b="1" dirty="0">
                  <a:solidFill>
                    <a:schemeClr val="accent5">
                      <a:lumMod val="50000"/>
                    </a:schemeClr>
                  </a:solidFill>
                  <a:latin typeface="Times New Roman" charset="0"/>
                  <a:ea typeface="ＭＳ Ｐゴシック" charset="0"/>
                  <a:cs typeface="ＭＳ Ｐゴシック" charset="0"/>
                </a:rPr>
                <a:t>   </a:t>
              </a:r>
              <a:r>
                <a:rPr lang="en-US" sz="1800" b="1" dirty="0">
                  <a:solidFill>
                    <a:schemeClr val="accent5">
                      <a:lumMod val="50000"/>
                    </a:schemeClr>
                  </a:solidFill>
                  <a:latin typeface="Times New Roman" charset="0"/>
                  <a:ea typeface="ＭＳ Ｐゴシック" charset="0"/>
                  <a:cs typeface="ＭＳ Ｐゴシック" charset="0"/>
                </a:rPr>
                <a:t>- Street: </a:t>
              </a:r>
              <a:r>
                <a:rPr lang="en-US" sz="1800" b="1" dirty="0">
                  <a:solidFill>
                    <a:srgbClr val="0000FF"/>
                  </a:solidFill>
                  <a:latin typeface="Times New Roman" charset="0"/>
                  <a:ea typeface="ＭＳ Ｐゴシック" charset="0"/>
                  <a:cs typeface="ＭＳ Ｐゴシック" charset="0"/>
                </a:rPr>
                <a:t>Al. Malinov 31</a:t>
              </a:r>
            </a:p>
            <a:p>
              <a:pPr eaLnBrk="1" hangingPunct="1">
                <a:spcBef>
                  <a:spcPts val="600"/>
                </a:spcBef>
                <a:spcAft>
                  <a:spcPts val="600"/>
                </a:spcAft>
                <a:defRPr/>
              </a:pPr>
              <a:r>
                <a:rPr lang="bg-BG" sz="1800" b="1" dirty="0">
                  <a:solidFill>
                    <a:schemeClr val="accent5">
                      <a:lumMod val="50000"/>
                    </a:schemeClr>
                  </a:solidFill>
                  <a:latin typeface="Times New Roman" charset="0"/>
                  <a:ea typeface="ＭＳ Ｐゴシック" charset="0"/>
                  <a:cs typeface="ＭＳ Ｐゴシック" charset="0"/>
                </a:rPr>
                <a:t>  </a:t>
              </a:r>
              <a:r>
                <a:rPr lang="en-US" sz="1800" b="1" dirty="0">
                  <a:solidFill>
                    <a:schemeClr val="accent5">
                      <a:lumMod val="50000"/>
                    </a:schemeClr>
                  </a:solidFill>
                  <a:latin typeface="Times New Roman" charset="0"/>
                  <a:ea typeface="ＭＳ Ｐゴシック" charset="0"/>
                  <a:cs typeface="ＭＳ Ｐゴシック" charset="0"/>
                </a:rPr>
                <a:t> - Post Code: </a:t>
              </a:r>
              <a:r>
                <a:rPr lang="en-US" sz="1800" b="1" dirty="0">
                  <a:solidFill>
                    <a:srgbClr val="0000FF"/>
                  </a:solidFill>
                  <a:latin typeface="Times New Roman" charset="0"/>
                  <a:ea typeface="ＭＳ Ｐゴシック" charset="0"/>
                  <a:cs typeface="ＭＳ Ｐゴシック" charset="0"/>
                </a:rPr>
                <a:t>1729</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 </a:t>
              </a:r>
              <a:r>
                <a:rPr lang="bg-BG" sz="1800" b="1" dirty="0">
                  <a:solidFill>
                    <a:schemeClr val="accent5">
                      <a:lumMod val="50000"/>
                    </a:schemeClr>
                  </a:solidFill>
                  <a:latin typeface="Times New Roman" charset="0"/>
                  <a:ea typeface="ＭＳ Ｐゴシック" charset="0"/>
                  <a:cs typeface="ＭＳ Ｐゴシック" charset="0"/>
                </a:rPr>
                <a:t>  </a:t>
              </a:r>
              <a:r>
                <a:rPr lang="en-US" sz="1800" b="1" dirty="0">
                  <a:solidFill>
                    <a:schemeClr val="accent5">
                      <a:lumMod val="50000"/>
                    </a:schemeClr>
                  </a:solidFill>
                  <a:latin typeface="Times New Roman" charset="0"/>
                  <a:ea typeface="ＭＳ Ｐゴシック" charset="0"/>
                  <a:cs typeface="ＭＳ Ｐゴシック" charset="0"/>
                </a:rPr>
                <a:t>- Town: </a:t>
              </a:r>
              <a:r>
                <a:rPr lang="en-US" sz="1800" b="1" dirty="0">
                  <a:solidFill>
                    <a:srgbClr val="0000FF"/>
                  </a:solidFill>
                  <a:latin typeface="Times New Roman" charset="0"/>
                  <a:ea typeface="ＭＳ Ｐゴシック" charset="0"/>
                  <a:cs typeface="ＭＳ Ｐゴシック" charset="0"/>
                </a:rPr>
                <a:t>Sofia</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 </a:t>
              </a:r>
              <a:r>
                <a:rPr lang="bg-BG" sz="1800" b="1" dirty="0">
                  <a:solidFill>
                    <a:schemeClr val="accent5">
                      <a:lumMod val="50000"/>
                    </a:schemeClr>
                  </a:solidFill>
                  <a:latin typeface="Times New Roman" charset="0"/>
                  <a:ea typeface="ＭＳ Ｐゴシック" charset="0"/>
                  <a:cs typeface="ＭＳ Ｐゴシック" charset="0"/>
                </a:rPr>
                <a:t>  </a:t>
              </a:r>
              <a:r>
                <a:rPr lang="en-US" sz="1800" b="1" dirty="0">
                  <a:solidFill>
                    <a:schemeClr val="accent5">
                      <a:lumMod val="50000"/>
                    </a:schemeClr>
                  </a:solidFill>
                  <a:latin typeface="Times New Roman" charset="0"/>
                  <a:ea typeface="ＭＳ Ｐゴシック" charset="0"/>
                  <a:cs typeface="ＭＳ Ｐゴシック" charset="0"/>
                </a:rPr>
                <a:t>- Country: </a:t>
              </a:r>
              <a:r>
                <a:rPr lang="en-US" sz="1800" b="1" dirty="0">
                  <a:solidFill>
                    <a:srgbClr val="0000FF"/>
                  </a:solidFill>
                  <a:latin typeface="Times New Roman" charset="0"/>
                  <a:ea typeface="ＭＳ Ｐゴシック" charset="0"/>
                  <a:cs typeface="ＭＳ Ｐゴシック" charset="0"/>
                </a:rPr>
                <a:t>Bulgaria</a:t>
              </a: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Email: </a:t>
              </a:r>
              <a:r>
                <a:rPr lang="en-US" sz="1800" b="1" dirty="0">
                  <a:solidFill>
                    <a:srgbClr val="0000FF"/>
                  </a:solidFill>
                  <a:latin typeface="Times New Roman" charset="0"/>
                  <a:ea typeface="ＭＳ Ｐゴシック" charset="0"/>
                  <a:cs typeface="ＭＳ Ｐゴシック" charset="0"/>
                </a:rPr>
                <a:t>nakov@abv.bg</a:t>
              </a:r>
              <a:endParaRPr lang="bg-BG" sz="1800" b="1" dirty="0">
                <a:solidFill>
                  <a:srgbClr val="0000FF"/>
                </a:solidFill>
                <a:latin typeface="Times New Roman" charset="0"/>
                <a:ea typeface="ＭＳ Ｐゴシック" charset="0"/>
                <a:cs typeface="ＭＳ Ｐゴシック" charset="0"/>
              </a:endParaRPr>
            </a:p>
            <a:p>
              <a:pPr eaLnBrk="1" hangingPunct="1">
                <a:spcBef>
                  <a:spcPts val="600"/>
                </a:spcBef>
                <a:spcAft>
                  <a:spcPts val="600"/>
                </a:spcAft>
                <a:defRPr/>
              </a:pPr>
              <a:r>
                <a:rPr lang="en-US" sz="1800" b="1" dirty="0">
                  <a:solidFill>
                    <a:schemeClr val="accent5">
                      <a:lumMod val="50000"/>
                    </a:schemeClr>
                  </a:solidFill>
                  <a:latin typeface="Times New Roman" charset="0"/>
                  <a:ea typeface="ＭＳ Ｐゴシック" charset="0"/>
                  <a:cs typeface="ＭＳ Ｐゴシック" charset="0"/>
                </a:rPr>
                <a:t>Site: </a:t>
              </a:r>
              <a:r>
                <a:rPr lang="en-US" sz="1800" b="1" dirty="0">
                  <a:solidFill>
                    <a:srgbClr val="0000FF"/>
                  </a:solidFill>
                  <a:latin typeface="Times New Roman" charset="0"/>
                  <a:ea typeface="ＭＳ Ｐゴシック" charset="0"/>
                  <a:cs typeface="ＭＳ Ｐゴシック" charset="0"/>
                </a:rPr>
                <a:t>www.nakov.com</a:t>
              </a:r>
            </a:p>
          </p:txBody>
        </p:sp>
      </p:grpSp>
      <p:sp>
        <p:nvSpPr>
          <p:cNvPr id="6" name="TextBox 5">
            <a:extLst>
              <a:ext uri="{FF2B5EF4-FFF2-40B4-BE49-F238E27FC236}">
                <a16:creationId xmlns:a16="http://schemas.microsoft.com/office/drawing/2014/main" id="{2E9CD6C5-06DD-DD48-AD99-550816E30096}"/>
              </a:ext>
            </a:extLst>
          </p:cNvPr>
          <p:cNvSpPr txBox="1"/>
          <p:nvPr/>
        </p:nvSpPr>
        <p:spPr>
          <a:xfrm>
            <a:off x="5278437" y="773114"/>
            <a:ext cx="2578100" cy="477837"/>
          </a:xfrm>
          <a:prstGeom prst="rect">
            <a:avLst/>
          </a:prstGeom>
          <a:noFill/>
        </p:spPr>
        <p:txBody>
          <a:bodyPr wrap="none">
            <a:spAutoFit/>
          </a:bodyPr>
          <a:lstStyle/>
          <a:p>
            <a:pPr eaLnBrk="1" hangingPunct="1">
              <a:defRPr/>
            </a:pPr>
            <a:r>
              <a:rPr lang="en-US" b="1" dirty="0">
                <a:effectLst>
                  <a:outerShdw blurRad="38100" dist="38100" dir="2700000" algn="tl">
                    <a:srgbClr val="000000">
                      <a:alpha val="43137"/>
                    </a:srgbClr>
                  </a:outerShdw>
                </a:effectLst>
                <a:latin typeface="Times New Roman" charset="0"/>
                <a:ea typeface="ＭＳ Ｐゴシック" charset="0"/>
                <a:cs typeface="ＭＳ Ｐゴシック" charset="0"/>
              </a:rPr>
              <a:t>Document Model</a:t>
            </a:r>
            <a:endParaRPr lang="bg-BG" b="1" dirty="0">
              <a:effectLst>
                <a:outerShdw blurRad="38100" dist="38100" dir="2700000" algn="tl">
                  <a:srgbClr val="000000">
                    <a:alpha val="43137"/>
                  </a:srgbClr>
                </a:outerShdw>
              </a:effectLst>
              <a:latin typeface="Times New Roman" charset="0"/>
              <a:ea typeface="ＭＳ Ｐゴシック" charset="0"/>
              <a:cs typeface="ＭＳ Ｐゴシック" charset="0"/>
            </a:endParaRPr>
          </a:p>
        </p:txBody>
      </p:sp>
      <p:sp>
        <p:nvSpPr>
          <p:cNvPr id="8" name="TextBox 7">
            <a:extLst>
              <a:ext uri="{FF2B5EF4-FFF2-40B4-BE49-F238E27FC236}">
                <a16:creationId xmlns:a16="http://schemas.microsoft.com/office/drawing/2014/main" id="{D528A456-4D0B-E24D-B8DF-58479A7E9EE0}"/>
              </a:ext>
            </a:extLst>
          </p:cNvPr>
          <p:cNvSpPr txBox="1"/>
          <p:nvPr/>
        </p:nvSpPr>
        <p:spPr>
          <a:xfrm>
            <a:off x="1074737" y="773114"/>
            <a:ext cx="2525713" cy="477837"/>
          </a:xfrm>
          <a:prstGeom prst="rect">
            <a:avLst/>
          </a:prstGeom>
          <a:noFill/>
        </p:spPr>
        <p:txBody>
          <a:bodyPr wrap="none">
            <a:spAutoFit/>
          </a:bodyPr>
          <a:lstStyle/>
          <a:p>
            <a:pPr eaLnBrk="1" hangingPunct="1">
              <a:defRPr/>
            </a:pPr>
            <a:r>
              <a:rPr lang="en-US" b="1" dirty="0">
                <a:effectLst>
                  <a:outerShdw blurRad="38100" dist="38100" dir="2700000" algn="tl">
                    <a:srgbClr val="000000">
                      <a:alpha val="43137"/>
                    </a:srgbClr>
                  </a:outerShdw>
                </a:effectLst>
                <a:latin typeface="Times New Roman" charset="0"/>
                <a:ea typeface="ＭＳ Ｐゴシック" charset="0"/>
                <a:cs typeface="ＭＳ Ｐゴシック" charset="0"/>
              </a:rPr>
              <a:t>Relational Model</a:t>
            </a:r>
            <a:endParaRPr lang="bg-BG" b="1" dirty="0">
              <a:effectLst>
                <a:outerShdw blurRad="38100" dist="38100" dir="2700000" algn="tl">
                  <a:srgbClr val="000000">
                    <a:alpha val="43137"/>
                  </a:srgbClr>
                </a:outerShdw>
              </a:effectLst>
              <a:latin typeface="Times New Roman" charset="0"/>
              <a:ea typeface="ＭＳ Ｐゴシック" charset="0"/>
              <a:cs typeface="ＭＳ Ｐゴシック" charset="0"/>
            </a:endParaRPr>
          </a:p>
        </p:txBody>
      </p:sp>
      <p:grpSp>
        <p:nvGrpSpPr>
          <p:cNvPr id="33799" name="Group 19">
            <a:extLst>
              <a:ext uri="{FF2B5EF4-FFF2-40B4-BE49-F238E27FC236}">
                <a16:creationId xmlns:a16="http://schemas.microsoft.com/office/drawing/2014/main" id="{B27C1571-1E17-B246-A602-D47F6813CC69}"/>
              </a:ext>
            </a:extLst>
          </p:cNvPr>
          <p:cNvGrpSpPr>
            <a:grpSpLocks/>
          </p:cNvGrpSpPr>
          <p:nvPr/>
        </p:nvGrpSpPr>
        <p:grpSpPr bwMode="auto">
          <a:xfrm>
            <a:off x="2311400" y="3159125"/>
            <a:ext cx="327025" cy="615951"/>
            <a:chOff x="6710680" y="3482979"/>
            <a:chExt cx="328054" cy="616581"/>
          </a:xfrm>
        </p:grpSpPr>
        <p:cxnSp>
          <p:nvCxnSpPr>
            <p:cNvPr id="16" name="Straight Connector 15">
              <a:extLst>
                <a:ext uri="{FF2B5EF4-FFF2-40B4-BE49-F238E27FC236}">
                  <a16:creationId xmlns:a16="http://schemas.microsoft.com/office/drawing/2014/main" id="{52926ED1-D255-F94B-BF52-64872EF06F4B}"/>
                </a:ext>
              </a:extLst>
            </p:cNvPr>
            <p:cNvCxnSpPr>
              <a:stCxn id="11" idx="2"/>
              <a:endCxn id="13" idx="0"/>
            </p:cNvCxnSpPr>
            <p:nvPr/>
          </p:nvCxnSpPr>
          <p:spPr>
            <a:xfrm>
              <a:off x="6742530" y="3482979"/>
              <a:ext cx="0" cy="556193"/>
            </a:xfrm>
            <a:prstGeom prst="line">
              <a:avLst/>
            </a:prstGeom>
            <a:ln w="254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852" name="TextBox 18">
              <a:extLst>
                <a:ext uri="{FF2B5EF4-FFF2-40B4-BE49-F238E27FC236}">
                  <a16:creationId xmlns:a16="http://schemas.microsoft.com/office/drawing/2014/main" id="{80FF8C49-7502-F549-8A00-7B78D757F320}"/>
                </a:ext>
              </a:extLst>
            </p:cNvPr>
            <p:cNvSpPr txBox="1">
              <a:spLocks noChangeArrowheads="1"/>
            </p:cNvSpPr>
            <p:nvPr/>
          </p:nvSpPr>
          <p:spPr bwMode="auto">
            <a:xfrm>
              <a:off x="6710680" y="354324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a:t>
              </a:r>
            </a:p>
          </p:txBody>
        </p:sp>
        <p:sp>
          <p:nvSpPr>
            <p:cNvPr id="33853" name="TextBox 20">
              <a:extLst>
                <a:ext uri="{FF2B5EF4-FFF2-40B4-BE49-F238E27FC236}">
                  <a16:creationId xmlns:a16="http://schemas.microsoft.com/office/drawing/2014/main" id="{89CDE6F1-33BB-494E-AE32-192B245065DB}"/>
                </a:ext>
              </a:extLst>
            </p:cNvPr>
            <p:cNvSpPr txBox="1">
              <a:spLocks noChangeArrowheads="1"/>
            </p:cNvSpPr>
            <p:nvPr/>
          </p:nvSpPr>
          <p:spPr bwMode="auto">
            <a:xfrm>
              <a:off x="6719416" y="369945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1</a:t>
              </a:r>
            </a:p>
          </p:txBody>
        </p:sp>
      </p:grpSp>
      <p:grpSp>
        <p:nvGrpSpPr>
          <p:cNvPr id="33800" name="Group 26">
            <a:extLst>
              <a:ext uri="{FF2B5EF4-FFF2-40B4-BE49-F238E27FC236}">
                <a16:creationId xmlns:a16="http://schemas.microsoft.com/office/drawing/2014/main" id="{1D9CF2FE-0B46-F841-B334-D2476794675E}"/>
              </a:ext>
            </a:extLst>
          </p:cNvPr>
          <p:cNvGrpSpPr>
            <a:grpSpLocks/>
          </p:cNvGrpSpPr>
          <p:nvPr/>
        </p:nvGrpSpPr>
        <p:grpSpPr bwMode="auto">
          <a:xfrm>
            <a:off x="2297112" y="5267326"/>
            <a:ext cx="328613" cy="546100"/>
            <a:chOff x="6703060" y="3550860"/>
            <a:chExt cx="328054" cy="546220"/>
          </a:xfrm>
        </p:grpSpPr>
        <p:cxnSp>
          <p:nvCxnSpPr>
            <p:cNvPr id="28" name="Straight Connector 27">
              <a:extLst>
                <a:ext uri="{FF2B5EF4-FFF2-40B4-BE49-F238E27FC236}">
                  <a16:creationId xmlns:a16="http://schemas.microsoft.com/office/drawing/2014/main" id="{8F46D0FD-9543-3347-9265-61670503EFB9}"/>
                </a:ext>
              </a:extLst>
            </p:cNvPr>
            <p:cNvCxnSpPr/>
            <p:nvPr/>
          </p:nvCxnSpPr>
          <p:spPr>
            <a:xfrm>
              <a:off x="6744265" y="3606435"/>
              <a:ext cx="0" cy="431895"/>
            </a:xfrm>
            <a:prstGeom prst="line">
              <a:avLst/>
            </a:prstGeom>
            <a:ln w="254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849" name="TextBox 28">
              <a:extLst>
                <a:ext uri="{FF2B5EF4-FFF2-40B4-BE49-F238E27FC236}">
                  <a16:creationId xmlns:a16="http://schemas.microsoft.com/office/drawing/2014/main" id="{F1375C90-F556-8C4B-A9A9-6E4A5F74A026}"/>
                </a:ext>
              </a:extLst>
            </p:cNvPr>
            <p:cNvSpPr txBox="1">
              <a:spLocks noChangeArrowheads="1"/>
            </p:cNvSpPr>
            <p:nvPr/>
          </p:nvSpPr>
          <p:spPr bwMode="auto">
            <a:xfrm>
              <a:off x="6703060" y="355086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a:t>
              </a:r>
            </a:p>
          </p:txBody>
        </p:sp>
        <p:sp>
          <p:nvSpPr>
            <p:cNvPr id="33850" name="TextBox 29">
              <a:extLst>
                <a:ext uri="{FF2B5EF4-FFF2-40B4-BE49-F238E27FC236}">
                  <a16:creationId xmlns:a16="http://schemas.microsoft.com/office/drawing/2014/main" id="{22F8270E-A5BB-7246-96AF-06C9FDD01E82}"/>
                </a:ext>
              </a:extLst>
            </p:cNvPr>
            <p:cNvSpPr txBox="1">
              <a:spLocks noChangeArrowheads="1"/>
            </p:cNvSpPr>
            <p:nvPr/>
          </p:nvSpPr>
          <p:spPr bwMode="auto">
            <a:xfrm>
              <a:off x="6711796" y="3696970"/>
              <a:ext cx="3193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bg-BG" altLang="en-US" sz="2000" b="1">
                  <a:latin typeface="Times New Roman" panose="02020603050405020304" pitchFamily="18" charset="0"/>
                </a:rPr>
                <a:t>1</a:t>
              </a:r>
            </a:p>
          </p:txBody>
        </p:sp>
      </p:grpSp>
      <p:graphicFrame>
        <p:nvGraphicFramePr>
          <p:cNvPr id="11" name="Table 10">
            <a:extLst>
              <a:ext uri="{FF2B5EF4-FFF2-40B4-BE49-F238E27FC236}">
                <a16:creationId xmlns:a16="http://schemas.microsoft.com/office/drawing/2014/main" id="{C45F5DF8-F4DF-F64B-B0C0-3FB2A1428354}"/>
              </a:ext>
            </a:extLst>
          </p:cNvPr>
          <p:cNvGraphicFramePr>
            <a:graphicFrameLocks noGrp="1"/>
          </p:cNvGraphicFramePr>
          <p:nvPr>
            <p:extLst>
              <p:ext uri="{D42A27DB-BD31-4B8C-83A1-F6EECF244321}">
                <p14:modId xmlns:p14="http://schemas.microsoft.com/office/powerpoint/2010/main" val="3649438507"/>
              </p:ext>
            </p:extLst>
          </p:nvPr>
        </p:nvGraphicFramePr>
        <p:xfrm>
          <a:off x="628650" y="1301751"/>
          <a:ext cx="3429000" cy="1857375"/>
        </p:xfrm>
        <a:graphic>
          <a:graphicData uri="http://schemas.openxmlformats.org/drawingml/2006/table">
            <a:tbl>
              <a:tblPr/>
              <a:tblGrid>
                <a:gridCol w="1385887">
                  <a:extLst>
                    <a:ext uri="{9D8B030D-6E8A-4147-A177-3AD203B41FA5}">
                      <a16:colId xmlns:a16="http://schemas.microsoft.com/office/drawing/2014/main" val="3272652493"/>
                    </a:ext>
                  </a:extLst>
                </a:gridCol>
                <a:gridCol w="2043113">
                  <a:extLst>
                    <a:ext uri="{9D8B030D-6E8A-4147-A177-3AD203B41FA5}">
                      <a16:colId xmlns:a16="http://schemas.microsoft.com/office/drawing/2014/main" val="1391497135"/>
                    </a:ext>
                  </a:extLst>
                </a:gridCol>
              </a:tblGrid>
              <a:tr h="37147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Name</a:t>
                      </a:r>
                      <a:endParaRPr kumimoji="0" lang="bg-BG"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Svetlin Nakov</a:t>
                      </a:r>
                      <a:endParaRPr kumimoji="0" lang="bg-BG"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58102269"/>
                  </a:ext>
                </a:extLst>
              </a:tr>
              <a:tr h="37147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737391"/>
                          </a:solidFill>
                          <a:effectLst>
                            <a:outerShdw blurRad="38100" dist="38100" dir="2700000" algn="tl">
                              <a:srgbClr val="000000"/>
                            </a:outerShdw>
                          </a:effectLst>
                          <a:latin typeface="Arial" panose="020B0604020202020204" pitchFamily="34" charset="0"/>
                          <a:ea typeface="ＭＳ Ｐゴシック" panose="020B0600070205080204" pitchFamily="34" charset="-128"/>
                        </a:rPr>
                        <a:t>Gender</a:t>
                      </a:r>
                      <a:endParaRPr kumimoji="0" lang="bg-BG" altLang="en-US" sz="1800" b="1" i="0" u="none" strike="noStrike" cap="none" normalizeH="0" baseline="0">
                        <a:ln>
                          <a:noFill/>
                        </a:ln>
                        <a:solidFill>
                          <a:srgbClr val="737391"/>
                        </a:solidFill>
                        <a:effectLst>
                          <a:outerShdw blurRad="38100" dist="38100" dir="2700000" algn="tl">
                            <a:srgbClr val="00000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solidFill>
                      <a:srgbClr val="808DA0">
                        <a:alpha val="20000"/>
                      </a:srgbClr>
                    </a:solid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rPr>
                        <a:t>male</a:t>
                      </a:r>
                      <a:endParaRPr kumimoji="0" lang="bg-BG" altLang="en-US" sz="18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solidFill>
                      <a:srgbClr val="808DA0">
                        <a:alpha val="20000"/>
                      </a:srgbClr>
                    </a:solidFill>
                  </a:tcPr>
                </a:tc>
                <a:extLst>
                  <a:ext uri="{0D108BD9-81ED-4DB2-BD59-A6C34878D82A}">
                    <a16:rowId xmlns:a16="http://schemas.microsoft.com/office/drawing/2014/main" val="3401902944"/>
                  </a:ext>
                </a:extLst>
              </a:tr>
              <a:tr h="37147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Phone</a:t>
                      </a:r>
                      <a:endParaRPr kumimoji="0" lang="bg-BG"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bg-BG"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+359333777555</a:t>
                      </a: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6131944"/>
                  </a:ext>
                </a:extLst>
              </a:tr>
              <a:tr h="37147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737391"/>
                          </a:solidFill>
                          <a:effectLst>
                            <a:outerShdw blurRad="38100" dist="38100" dir="2700000" algn="tl">
                              <a:srgbClr val="000000"/>
                            </a:outerShdw>
                          </a:effectLst>
                          <a:latin typeface="Arial" panose="020B0604020202020204" pitchFamily="34" charset="0"/>
                          <a:ea typeface="ＭＳ Ｐゴシック" panose="020B0600070205080204" pitchFamily="34" charset="-128"/>
                        </a:rPr>
                        <a:t>Email</a:t>
                      </a:r>
                      <a:endParaRPr kumimoji="0" lang="bg-BG" altLang="en-US" sz="1800" b="1" i="0" u="none" strike="noStrike" cap="none" normalizeH="0" baseline="0">
                        <a:ln>
                          <a:noFill/>
                        </a:ln>
                        <a:solidFill>
                          <a:srgbClr val="737391"/>
                        </a:solidFill>
                        <a:effectLst>
                          <a:outerShdw blurRad="38100" dist="38100" dir="2700000" algn="tl">
                            <a:srgbClr val="00000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solidFill>
                      <a:srgbClr val="808DA0">
                        <a:alpha val="20000"/>
                      </a:srgbClr>
                    </a:solid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rPr>
                        <a:t>nakov@abv.bg</a:t>
                      </a:r>
                      <a:endParaRPr kumimoji="0" lang="bg-BG" altLang="en-US" sz="18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solidFill>
                      <a:srgbClr val="808DA0">
                        <a:alpha val="20000"/>
                      </a:srgbClr>
                    </a:solidFill>
                  </a:tcPr>
                </a:tc>
                <a:extLst>
                  <a:ext uri="{0D108BD9-81ED-4DB2-BD59-A6C34878D82A}">
                    <a16:rowId xmlns:a16="http://schemas.microsoft.com/office/drawing/2014/main" val="425207965"/>
                  </a:ext>
                </a:extLst>
              </a:tr>
              <a:tr h="37147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Site</a:t>
                      </a:r>
                      <a:endParaRPr kumimoji="0" lang="bg-BG" altLang="en-US" sz="1800" b="1" i="0" u="none" strike="noStrike" cap="none" normalizeH="0" baseline="0">
                        <a:ln>
                          <a:noFill/>
                        </a:ln>
                        <a:solidFill>
                          <a:srgbClr val="737391"/>
                        </a:solidFill>
                        <a:effectLst>
                          <a:outerShdw blurRad="38100" dist="38100" dir="2700000" algn="tl">
                            <a:srgbClr val="C0C0C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34" charset="-128"/>
                        </a:rPr>
                        <a:t>www.nakov.com</a:t>
                      </a:r>
                      <a:endParaRPr kumimoji="0" lang="bg-BG" altLang="en-US" sz="1800" b="1" i="0" u="none" strike="noStrike" cap="none" normalizeH="0" baseline="0">
                        <a:ln>
                          <a:noFill/>
                        </a:ln>
                        <a:solidFill>
                          <a:schemeClr val="tx1"/>
                        </a:solidFill>
                        <a:effectLst>
                          <a:outerShdw blurRad="38100" dist="38100" dir="2700000" algn="tl">
                            <a:srgbClr val="C0C0C0"/>
                          </a:outerShdw>
                        </a:effectLst>
                        <a:latin typeface="Arial" panose="020B0604020202020204" pitchFamily="34" charset="0"/>
                        <a:ea typeface="ＭＳ Ｐゴシック" panose="020B0600070205080204" pitchFamily="34" charset="-128"/>
                      </a:endParaRPr>
                    </a:p>
                  </a:txBody>
                  <a:tcPr horzOverflow="overflow">
                    <a:lnL w="12700" cap="flat" cmpd="sng" algn="ctr">
                      <a:solidFill>
                        <a:srgbClr val="A2A2B5"/>
                      </a:solidFill>
                      <a:prstDash val="solid"/>
                      <a:round/>
                      <a:headEnd type="none" w="med" len="med"/>
                      <a:tailEnd type="none" w="med" len="med"/>
                    </a:lnL>
                    <a:lnR w="12700" cap="flat" cmpd="sng" algn="ctr">
                      <a:solidFill>
                        <a:srgbClr val="A2A2B5"/>
                      </a:solidFill>
                      <a:prstDash val="solid"/>
                      <a:round/>
                      <a:headEnd type="none" w="med" len="med"/>
                      <a:tailEnd type="none" w="med" len="med"/>
                    </a:lnR>
                    <a:lnT w="12700" cap="flat" cmpd="sng" algn="ctr">
                      <a:solidFill>
                        <a:srgbClr val="A2A2B5"/>
                      </a:solidFill>
                      <a:prstDash val="solid"/>
                      <a:round/>
                      <a:headEnd type="none" w="med" len="med"/>
                      <a:tailEnd type="none" w="med" len="med"/>
                    </a:lnT>
                    <a:lnB w="12700" cap="flat" cmpd="sng" algn="ctr">
                      <a:solidFill>
                        <a:srgbClr val="A2A2B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4694950"/>
                  </a:ext>
                </a:extLst>
              </a:tr>
            </a:tbl>
          </a:graphicData>
        </a:graphic>
      </p:graphicFrame>
      <p:graphicFrame>
        <p:nvGraphicFramePr>
          <p:cNvPr id="15" name="Table 14">
            <a:extLst>
              <a:ext uri="{FF2B5EF4-FFF2-40B4-BE49-F238E27FC236}">
                <a16:creationId xmlns:a16="http://schemas.microsoft.com/office/drawing/2014/main" id="{BBE48710-C335-9745-9214-9FB0A3ABCEC3}"/>
              </a:ext>
            </a:extLst>
          </p:cNvPr>
          <p:cNvGraphicFramePr>
            <a:graphicFrameLocks noGrp="1"/>
          </p:cNvGraphicFramePr>
          <p:nvPr>
            <p:extLst>
              <p:ext uri="{D42A27DB-BD31-4B8C-83A1-F6EECF244321}">
                <p14:modId xmlns:p14="http://schemas.microsoft.com/office/powerpoint/2010/main" val="1435445761"/>
              </p:ext>
            </p:extLst>
          </p:nvPr>
        </p:nvGraphicFramePr>
        <p:xfrm>
          <a:off x="642937" y="5753101"/>
          <a:ext cx="3429000" cy="371475"/>
        </p:xfrm>
        <a:graphic>
          <a:graphicData uri="http://schemas.openxmlformats.org/drawingml/2006/table">
            <a:tbl>
              <a:tblPr firstRow="1" bandRow="1">
                <a:tableStyleId>{BDBED569-4797-4DF1-A0F4-6AAB3CD982D8}</a:tableStyleId>
              </a:tblPr>
              <a:tblGrid>
                <a:gridCol w="1370449">
                  <a:extLst>
                    <a:ext uri="{9D8B030D-6E8A-4147-A177-3AD203B41FA5}">
                      <a16:colId xmlns:a16="http://schemas.microsoft.com/office/drawing/2014/main" val="20000"/>
                    </a:ext>
                  </a:extLst>
                </a:gridCol>
                <a:gridCol w="2058551">
                  <a:extLst>
                    <a:ext uri="{9D8B030D-6E8A-4147-A177-3AD203B41FA5}">
                      <a16:colId xmlns:a16="http://schemas.microsoft.com/office/drawing/2014/main" val="20001"/>
                    </a:ext>
                  </a:extLst>
                </a:gridCol>
              </a:tblGrid>
              <a:tr h="371475">
                <a:tc>
                  <a:txBody>
                    <a:bodyPr/>
                    <a:lstStyle/>
                    <a:p>
                      <a:r>
                        <a:rPr lang="en-US" sz="1800" b="1" dirty="0">
                          <a:solidFill>
                            <a:schemeClr val="tx1">
                              <a:lumMod val="60000"/>
                              <a:lumOff val="40000"/>
                            </a:schemeClr>
                          </a:solidFill>
                          <a:effectLst>
                            <a:outerShdw blurRad="38100" dist="38100" dir="2700000" algn="tl">
                              <a:srgbClr val="000000">
                                <a:alpha val="43137"/>
                              </a:srgbClr>
                            </a:outerShdw>
                          </a:effectLst>
                        </a:rPr>
                        <a:t>Country</a:t>
                      </a:r>
                      <a:endParaRPr lang="bg-BG" sz="1800" b="1" dirty="0">
                        <a:solidFill>
                          <a:schemeClr val="tx1">
                            <a:lumMod val="60000"/>
                            <a:lumOff val="40000"/>
                          </a:schemeClr>
                        </a:solidFill>
                        <a:effectLst>
                          <a:outerShdw blurRad="38100" dist="38100" dir="2700000" algn="tl">
                            <a:srgbClr val="000000">
                              <a:alpha val="43137"/>
                            </a:srgbClr>
                          </a:outerShdw>
                        </a:effectLst>
                      </a:endParaRPr>
                    </a:p>
                  </a:txBody>
                  <a:tcPr marT="45798" marB="45798">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a:txBody>
                    <a:bodyPr/>
                    <a:lstStyle/>
                    <a:p>
                      <a:r>
                        <a:rPr lang="en-US" sz="1800" b="1" dirty="0">
                          <a:effectLst>
                            <a:outerShdw blurRad="38100" dist="38100" dir="2700000" algn="tl">
                              <a:srgbClr val="000000">
                                <a:alpha val="43137"/>
                              </a:srgbClr>
                            </a:outerShdw>
                          </a:effectLst>
                        </a:rPr>
                        <a:t>Bulgaria</a:t>
                      </a:r>
                      <a:endParaRPr lang="bg-BG" sz="1800" b="1" dirty="0">
                        <a:effectLst>
                          <a:outerShdw blurRad="38100" dist="38100" dir="2700000" algn="tl">
                            <a:srgbClr val="000000">
                              <a:alpha val="43137"/>
                            </a:srgbClr>
                          </a:outerShdw>
                        </a:effectLst>
                      </a:endParaRPr>
                    </a:p>
                  </a:txBody>
                  <a:tcPr marT="45798" marB="45798">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3" name="Table 12">
            <a:extLst>
              <a:ext uri="{FF2B5EF4-FFF2-40B4-BE49-F238E27FC236}">
                <a16:creationId xmlns:a16="http://schemas.microsoft.com/office/drawing/2014/main" id="{89B31794-D244-684E-8229-66A13C825D53}"/>
              </a:ext>
            </a:extLst>
          </p:cNvPr>
          <p:cNvGraphicFramePr>
            <a:graphicFrameLocks noGrp="1"/>
          </p:cNvGraphicFramePr>
          <p:nvPr>
            <p:extLst>
              <p:ext uri="{D42A27DB-BD31-4B8C-83A1-F6EECF244321}">
                <p14:modId xmlns:p14="http://schemas.microsoft.com/office/powerpoint/2010/main" val="1880875595"/>
              </p:ext>
            </p:extLst>
          </p:nvPr>
        </p:nvGraphicFramePr>
        <p:xfrm>
          <a:off x="628650" y="3714751"/>
          <a:ext cx="3429000" cy="741364"/>
        </p:xfrm>
        <a:graphic>
          <a:graphicData uri="http://schemas.openxmlformats.org/drawingml/2006/table">
            <a:tbl>
              <a:tblPr firstRow="1" bandRow="1">
                <a:tableStyleId>{BDBED569-4797-4DF1-A0F4-6AAB3CD982D8}</a:tableStyleId>
              </a:tblPr>
              <a:tblGrid>
                <a:gridCol w="1370449">
                  <a:extLst>
                    <a:ext uri="{9D8B030D-6E8A-4147-A177-3AD203B41FA5}">
                      <a16:colId xmlns:a16="http://schemas.microsoft.com/office/drawing/2014/main" val="20000"/>
                    </a:ext>
                  </a:extLst>
                </a:gridCol>
                <a:gridCol w="2058551">
                  <a:extLst>
                    <a:ext uri="{9D8B030D-6E8A-4147-A177-3AD203B41FA5}">
                      <a16:colId xmlns:a16="http://schemas.microsoft.com/office/drawing/2014/main" val="20001"/>
                    </a:ext>
                  </a:extLst>
                </a:gridCol>
              </a:tblGrid>
              <a:tr h="370682">
                <a:tc>
                  <a:txBody>
                    <a:bodyPr/>
                    <a:lstStyle/>
                    <a:p>
                      <a:r>
                        <a:rPr lang="en-US" sz="1800" b="1" dirty="0">
                          <a:solidFill>
                            <a:schemeClr val="tx1">
                              <a:lumMod val="60000"/>
                              <a:lumOff val="40000"/>
                            </a:schemeClr>
                          </a:solidFill>
                          <a:effectLst>
                            <a:outerShdw blurRad="38100" dist="38100" dir="2700000" algn="tl">
                              <a:srgbClr val="000000">
                                <a:alpha val="43137"/>
                              </a:srgbClr>
                            </a:outerShdw>
                          </a:effectLst>
                        </a:rPr>
                        <a:t>Street</a:t>
                      </a:r>
                      <a:endParaRPr lang="bg-BG" sz="1800" b="1" dirty="0">
                        <a:solidFill>
                          <a:schemeClr val="tx1">
                            <a:lumMod val="60000"/>
                            <a:lumOff val="40000"/>
                          </a:schemeClr>
                        </a:solidFill>
                        <a:effectLst>
                          <a:outerShdw blurRad="38100" dist="38100" dir="2700000" algn="tl">
                            <a:srgbClr val="000000">
                              <a:alpha val="43137"/>
                            </a:srgbClr>
                          </a:outerShdw>
                        </a:effectLst>
                      </a:endParaRPr>
                    </a:p>
                  </a:txBody>
                  <a:tcPr marT="45700" marB="4570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a:txBody>
                    <a:bodyPr/>
                    <a:lstStyle/>
                    <a:p>
                      <a:r>
                        <a:rPr lang="en-US" sz="1800" b="1" dirty="0">
                          <a:effectLst>
                            <a:outerShdw blurRad="38100" dist="38100" dir="2700000" algn="tl">
                              <a:srgbClr val="000000">
                                <a:alpha val="43137"/>
                              </a:srgbClr>
                            </a:outerShdw>
                          </a:effectLst>
                        </a:rPr>
                        <a:t>Al. Malinov 31</a:t>
                      </a:r>
                      <a:endParaRPr lang="bg-BG" sz="1800" b="1" dirty="0">
                        <a:effectLst>
                          <a:outerShdw blurRad="38100" dist="38100" dir="2700000" algn="tl">
                            <a:srgbClr val="000000">
                              <a:alpha val="43137"/>
                            </a:srgbClr>
                          </a:outerShdw>
                        </a:effectLst>
                      </a:endParaRPr>
                    </a:p>
                  </a:txBody>
                  <a:tcPr marT="45700" marB="4570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70682">
                <a:tc>
                  <a:txBody>
                    <a:bodyPr/>
                    <a:lstStyle/>
                    <a:p>
                      <a:r>
                        <a:rPr lang="en-US" sz="1800" b="1" dirty="0">
                          <a:solidFill>
                            <a:schemeClr val="tx1">
                              <a:lumMod val="60000"/>
                              <a:lumOff val="40000"/>
                            </a:schemeClr>
                          </a:solidFill>
                          <a:effectLst>
                            <a:outerShdw blurRad="38100" dist="38100" dir="2700000" algn="tl">
                              <a:srgbClr val="000000">
                                <a:alpha val="43137"/>
                              </a:srgbClr>
                            </a:outerShdw>
                          </a:effectLst>
                        </a:rPr>
                        <a:t>Post Code</a:t>
                      </a:r>
                      <a:endParaRPr lang="bg-BG" sz="1800" b="1" dirty="0">
                        <a:solidFill>
                          <a:schemeClr val="tx1">
                            <a:lumMod val="60000"/>
                            <a:lumOff val="40000"/>
                          </a:schemeClr>
                        </a:solidFill>
                        <a:effectLst>
                          <a:outerShdw blurRad="38100" dist="38100" dir="2700000" algn="tl">
                            <a:srgbClr val="000000">
                              <a:alpha val="43137"/>
                            </a:srgbClr>
                          </a:outerShdw>
                        </a:effectLst>
                      </a:endParaRPr>
                    </a:p>
                  </a:txBody>
                  <a:tcPr marT="45700" marB="4570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a:txBody>
                    <a:bodyPr/>
                    <a:lstStyle/>
                    <a:p>
                      <a:r>
                        <a:rPr lang="en-US" sz="1800" b="1" dirty="0">
                          <a:effectLst>
                            <a:outerShdw blurRad="38100" dist="38100" dir="2700000" algn="tl">
                              <a:srgbClr val="000000">
                                <a:alpha val="43137"/>
                              </a:srgbClr>
                            </a:outerShdw>
                          </a:effectLst>
                        </a:rPr>
                        <a:t>1729</a:t>
                      </a:r>
                      <a:endParaRPr lang="bg-BG" sz="1800" b="1" dirty="0">
                        <a:effectLst>
                          <a:outerShdw blurRad="38100" dist="38100" dir="2700000" algn="tl">
                            <a:srgbClr val="000000">
                              <a:alpha val="43137"/>
                            </a:srgbClr>
                          </a:outerShdw>
                        </a:effectLst>
                      </a:endParaRPr>
                    </a:p>
                  </a:txBody>
                  <a:tcPr marT="45700" marB="4570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4" name="Table 13">
            <a:extLst>
              <a:ext uri="{FF2B5EF4-FFF2-40B4-BE49-F238E27FC236}">
                <a16:creationId xmlns:a16="http://schemas.microsoft.com/office/drawing/2014/main" id="{FEC460A0-1211-0D4E-A3AA-B869E3BD0496}"/>
              </a:ext>
            </a:extLst>
          </p:cNvPr>
          <p:cNvGraphicFramePr>
            <a:graphicFrameLocks noGrp="1"/>
          </p:cNvGraphicFramePr>
          <p:nvPr>
            <p:extLst>
              <p:ext uri="{D42A27DB-BD31-4B8C-83A1-F6EECF244321}">
                <p14:modId xmlns:p14="http://schemas.microsoft.com/office/powerpoint/2010/main" val="4087645065"/>
              </p:ext>
            </p:extLst>
          </p:nvPr>
        </p:nvGraphicFramePr>
        <p:xfrm>
          <a:off x="642937" y="4930776"/>
          <a:ext cx="3429000" cy="371475"/>
        </p:xfrm>
        <a:graphic>
          <a:graphicData uri="http://schemas.openxmlformats.org/drawingml/2006/table">
            <a:tbl>
              <a:tblPr firstRow="1" bandRow="1">
                <a:tableStyleId>{BDBED569-4797-4DF1-A0F4-6AAB3CD982D8}</a:tableStyleId>
              </a:tblPr>
              <a:tblGrid>
                <a:gridCol w="1370449">
                  <a:extLst>
                    <a:ext uri="{9D8B030D-6E8A-4147-A177-3AD203B41FA5}">
                      <a16:colId xmlns:a16="http://schemas.microsoft.com/office/drawing/2014/main" val="20000"/>
                    </a:ext>
                  </a:extLst>
                </a:gridCol>
                <a:gridCol w="2058551">
                  <a:extLst>
                    <a:ext uri="{9D8B030D-6E8A-4147-A177-3AD203B41FA5}">
                      <a16:colId xmlns:a16="http://schemas.microsoft.com/office/drawing/2014/main" val="20001"/>
                    </a:ext>
                  </a:extLst>
                </a:gridCol>
              </a:tblGrid>
              <a:tr h="371475">
                <a:tc>
                  <a:txBody>
                    <a:bodyPr/>
                    <a:lstStyle/>
                    <a:p>
                      <a:r>
                        <a:rPr lang="en-US" sz="1800" b="1" dirty="0">
                          <a:solidFill>
                            <a:schemeClr val="tx1">
                              <a:lumMod val="60000"/>
                              <a:lumOff val="40000"/>
                            </a:schemeClr>
                          </a:solidFill>
                          <a:effectLst>
                            <a:outerShdw blurRad="38100" dist="38100" dir="2700000" algn="tl">
                              <a:srgbClr val="000000">
                                <a:alpha val="43137"/>
                              </a:srgbClr>
                            </a:outerShdw>
                          </a:effectLst>
                        </a:rPr>
                        <a:t>Town</a:t>
                      </a:r>
                      <a:endParaRPr lang="bg-BG" sz="1800" b="1" dirty="0">
                        <a:solidFill>
                          <a:schemeClr val="tx1">
                            <a:lumMod val="60000"/>
                            <a:lumOff val="40000"/>
                          </a:schemeClr>
                        </a:solidFill>
                        <a:effectLst>
                          <a:outerShdw blurRad="38100" dist="38100" dir="2700000" algn="tl">
                            <a:srgbClr val="000000">
                              <a:alpha val="43137"/>
                            </a:srgbClr>
                          </a:outerShdw>
                        </a:effectLst>
                      </a:endParaRPr>
                    </a:p>
                  </a:txBody>
                  <a:tcPr marT="45798" marB="45798">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tc>
                  <a:txBody>
                    <a:bodyPr/>
                    <a:lstStyle/>
                    <a:p>
                      <a:r>
                        <a:rPr lang="en-US" sz="1800" b="1" dirty="0">
                          <a:effectLst>
                            <a:outerShdw blurRad="38100" dist="38100" dir="2700000" algn="tl">
                              <a:srgbClr val="000000">
                                <a:alpha val="43137"/>
                              </a:srgbClr>
                            </a:outerShdw>
                          </a:effectLst>
                        </a:rPr>
                        <a:t>Sofia</a:t>
                      </a:r>
                      <a:endParaRPr lang="bg-BG" sz="1800" b="1" dirty="0">
                        <a:effectLst>
                          <a:outerShdw blurRad="38100" dist="38100" dir="2700000" algn="tl">
                            <a:srgbClr val="000000">
                              <a:alpha val="43137"/>
                            </a:srgbClr>
                          </a:outerShdw>
                        </a:effectLst>
                      </a:endParaRPr>
                    </a:p>
                  </a:txBody>
                  <a:tcPr marT="45798" marB="45798">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Slide Number Placeholder 2">
            <a:extLst>
              <a:ext uri="{FF2B5EF4-FFF2-40B4-BE49-F238E27FC236}">
                <a16:creationId xmlns:a16="http://schemas.microsoft.com/office/drawing/2014/main" id="{AEE70C92-14BA-4E59-8F0D-40F7C744CE59}"/>
              </a:ext>
            </a:extLst>
          </p:cNvPr>
          <p:cNvSpPr>
            <a:spLocks noGrp="1"/>
          </p:cNvSpPr>
          <p:nvPr>
            <p:ph type="sldNum" sz="quarter" idx="12"/>
          </p:nvPr>
        </p:nvSpPr>
        <p:spPr/>
        <p:txBody>
          <a:bodyPr/>
          <a:lstStyle/>
          <a:p>
            <a:fld id="{11F88B7E-86B8-4862-842E-2DB840C1EC76}" type="slidenum">
              <a:rPr lang="zh-CN" altLang="en-US" smtClean="0"/>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EAA5-62FA-E14B-9770-CDF43D5B241F}"/>
              </a:ext>
            </a:extLst>
          </p:cNvPr>
          <p:cNvSpPr>
            <a:spLocks noGrp="1"/>
          </p:cNvSpPr>
          <p:nvPr>
            <p:ph type="title"/>
          </p:nvPr>
        </p:nvSpPr>
        <p:spPr/>
        <p:txBody>
          <a:bodyPr>
            <a:normAutofit fontScale="90000"/>
          </a:bodyPr>
          <a:lstStyle/>
          <a:p>
            <a:pPr>
              <a:defRPr/>
            </a:pPr>
            <a:r>
              <a:rPr lang="en-US"/>
              <a:t>Chuẩn hoá (Normalization) vs. Tập hợp (Aggregation)</a:t>
            </a:r>
          </a:p>
        </p:txBody>
      </p:sp>
      <p:pic>
        <p:nvPicPr>
          <p:cNvPr id="34818" name="Content Placeholder 4">
            <a:extLst>
              <a:ext uri="{FF2B5EF4-FFF2-40B4-BE49-F238E27FC236}">
                <a16:creationId xmlns:a16="http://schemas.microsoft.com/office/drawing/2014/main" id="{058403A9-FD9E-BF47-9614-D7551384C4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4659"/>
          <a:stretch>
            <a:fillRect/>
          </a:stretch>
        </p:blipFill>
        <p:spPr>
          <a:xfrm>
            <a:off x="731837" y="946151"/>
            <a:ext cx="7680325" cy="5410200"/>
          </a:xfrm>
        </p:spPr>
      </p:pic>
      <p:sp>
        <p:nvSpPr>
          <p:cNvPr id="3" name="Slide Number Placeholder 2">
            <a:extLst>
              <a:ext uri="{FF2B5EF4-FFF2-40B4-BE49-F238E27FC236}">
                <a16:creationId xmlns:a16="http://schemas.microsoft.com/office/drawing/2014/main" id="{BD7373E7-EE00-4EDE-AAA9-18C212BB6819}"/>
              </a:ext>
            </a:extLst>
          </p:cNvPr>
          <p:cNvSpPr>
            <a:spLocks noGrp="1"/>
          </p:cNvSpPr>
          <p:nvPr>
            <p:ph type="sldNum" sz="quarter" idx="12"/>
          </p:nvPr>
        </p:nvSpPr>
        <p:spPr/>
        <p:txBody>
          <a:bodyPr/>
          <a:lstStyle/>
          <a:p>
            <a:fld id="{11F88B7E-86B8-4862-842E-2DB840C1EC76}" type="slidenum">
              <a:rPr lang="zh-CN" altLang="en-US" smtClean="0"/>
              <a:t>17</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AC65-D916-0149-8312-DAF9C0545723}"/>
              </a:ext>
            </a:extLst>
          </p:cNvPr>
          <p:cNvSpPr>
            <a:spLocks noGrp="1"/>
          </p:cNvSpPr>
          <p:nvPr>
            <p:ph type="title"/>
          </p:nvPr>
        </p:nvSpPr>
        <p:spPr/>
        <p:txBody>
          <a:bodyPr/>
          <a:lstStyle/>
          <a:p>
            <a:pPr>
              <a:defRPr/>
            </a:pPr>
            <a:r>
              <a:rPr lang="en-US"/>
              <a:t>Kết hợp (Aggregates) vs. Kết nối (Joins)</a:t>
            </a:r>
          </a:p>
        </p:txBody>
      </p:sp>
      <p:pic>
        <p:nvPicPr>
          <p:cNvPr id="35842" name="Content Placeholder 4">
            <a:extLst>
              <a:ext uri="{FF2B5EF4-FFF2-40B4-BE49-F238E27FC236}">
                <a16:creationId xmlns:a16="http://schemas.microsoft.com/office/drawing/2014/main" id="{285A0CC5-4363-154F-AEEB-D391D80354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915193"/>
            <a:ext cx="7620000" cy="5027613"/>
          </a:xfrm>
        </p:spPr>
      </p:pic>
      <p:sp>
        <p:nvSpPr>
          <p:cNvPr id="3" name="Slide Number Placeholder 2">
            <a:extLst>
              <a:ext uri="{FF2B5EF4-FFF2-40B4-BE49-F238E27FC236}">
                <a16:creationId xmlns:a16="http://schemas.microsoft.com/office/drawing/2014/main" id="{6DB10F5A-A3E8-4B72-A095-027821A18000}"/>
              </a:ext>
            </a:extLst>
          </p:cNvPr>
          <p:cNvSpPr>
            <a:spLocks noGrp="1"/>
          </p:cNvSpPr>
          <p:nvPr>
            <p:ph type="sldNum" sz="quarter" idx="12"/>
          </p:nvPr>
        </p:nvSpPr>
        <p:spPr/>
        <p:txBody>
          <a:bodyPr/>
          <a:lstStyle/>
          <a:p>
            <a:fld id="{11F88B7E-86B8-4862-842E-2DB840C1EC76}" type="slidenum">
              <a:rPr lang="zh-CN" altLang="en-US" smtClean="0"/>
              <a:t>18</a:t>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7056-E5BE-CC43-B2E2-E420ACF7E488}"/>
              </a:ext>
            </a:extLst>
          </p:cNvPr>
          <p:cNvSpPr>
            <a:spLocks noGrp="1"/>
          </p:cNvSpPr>
          <p:nvPr>
            <p:ph type="title"/>
          </p:nvPr>
        </p:nvSpPr>
        <p:spPr/>
        <p:txBody>
          <a:bodyPr/>
          <a:lstStyle/>
          <a:p>
            <a:pPr>
              <a:defRPr/>
            </a:pPr>
            <a:r>
              <a:rPr lang="en-US"/>
              <a:t>Atomic Aggregates</a:t>
            </a:r>
          </a:p>
        </p:txBody>
      </p:sp>
      <p:pic>
        <p:nvPicPr>
          <p:cNvPr id="36866" name="Content Placeholder 4">
            <a:extLst>
              <a:ext uri="{FF2B5EF4-FFF2-40B4-BE49-F238E27FC236}">
                <a16:creationId xmlns:a16="http://schemas.microsoft.com/office/drawing/2014/main" id="{6B8172AF-E107-484D-A9F2-8E00F0AFC1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52500" y="897731"/>
            <a:ext cx="7239000" cy="5062538"/>
          </a:xfrm>
        </p:spPr>
      </p:pic>
      <p:sp>
        <p:nvSpPr>
          <p:cNvPr id="3" name="Slide Number Placeholder 2">
            <a:extLst>
              <a:ext uri="{FF2B5EF4-FFF2-40B4-BE49-F238E27FC236}">
                <a16:creationId xmlns:a16="http://schemas.microsoft.com/office/drawing/2014/main" id="{CB133161-F4F9-4CEA-920C-BF88E282997F}"/>
              </a:ext>
            </a:extLst>
          </p:cNvPr>
          <p:cNvSpPr>
            <a:spLocks noGrp="1"/>
          </p:cNvSpPr>
          <p:nvPr>
            <p:ph type="sldNum" sz="quarter" idx="12"/>
          </p:nvPr>
        </p:nvSpPr>
        <p:spPr/>
        <p:txBody>
          <a:bodyPr/>
          <a:lstStyle/>
          <a:p>
            <a:fld id="{11F88B7E-86B8-4862-842E-2DB840C1EC76}" type="slidenum">
              <a:rPr lang="zh-CN" altLang="en-US" smtClean="0"/>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4434F43C-BBD8-9B4D-9BF8-66E7EE1F8E70}"/>
              </a:ext>
            </a:extLst>
          </p:cNvPr>
          <p:cNvSpPr>
            <a:spLocks noGrp="1" noChangeArrowheads="1"/>
          </p:cNvSpPr>
          <p:nvPr>
            <p:ph type="title"/>
          </p:nvPr>
        </p:nvSpPr>
        <p:spPr>
          <a:xfrm>
            <a:off x="457200" y="277813"/>
            <a:ext cx="8229600" cy="865187"/>
          </a:xfrm>
        </p:spPr>
        <p:txBody>
          <a:bodyPr/>
          <a:lstStyle/>
          <a:p>
            <a:pPr eaLnBrk="1" fontAlgn="auto" hangingPunct="1">
              <a:spcAft>
                <a:spcPts val="0"/>
              </a:spcAft>
              <a:defRPr/>
            </a:pPr>
            <a:r>
              <a:rPr lang="en-US">
                <a:ea typeface="+mj-ea"/>
                <a:cs typeface="Arial" charset="0"/>
              </a:rPr>
              <a:t>Tổng quan về mô hình hoá dữ liệu</a:t>
            </a:r>
          </a:p>
        </p:txBody>
      </p:sp>
      <p:grpSp>
        <p:nvGrpSpPr>
          <p:cNvPr id="17410" name="Group 3">
            <a:extLst>
              <a:ext uri="{FF2B5EF4-FFF2-40B4-BE49-F238E27FC236}">
                <a16:creationId xmlns:a16="http://schemas.microsoft.com/office/drawing/2014/main" id="{A1E7238B-6BC0-5442-8808-1081E7D0F152}"/>
              </a:ext>
            </a:extLst>
          </p:cNvPr>
          <p:cNvGrpSpPr>
            <a:grpSpLocks/>
          </p:cNvGrpSpPr>
          <p:nvPr/>
        </p:nvGrpSpPr>
        <p:grpSpPr bwMode="auto">
          <a:xfrm>
            <a:off x="754546" y="1019179"/>
            <a:ext cx="1720850" cy="1860550"/>
            <a:chOff x="3971" y="1776"/>
            <a:chExt cx="1084" cy="1172"/>
          </a:xfrm>
        </p:grpSpPr>
        <p:grpSp>
          <p:nvGrpSpPr>
            <p:cNvPr id="17540" name="Group 4">
              <a:extLst>
                <a:ext uri="{FF2B5EF4-FFF2-40B4-BE49-F238E27FC236}">
                  <a16:creationId xmlns:a16="http://schemas.microsoft.com/office/drawing/2014/main" id="{990537CB-9EEB-C44F-B8CE-0411BC32E3F4}"/>
                </a:ext>
              </a:extLst>
            </p:cNvPr>
            <p:cNvGrpSpPr>
              <a:grpSpLocks/>
            </p:cNvGrpSpPr>
            <p:nvPr/>
          </p:nvGrpSpPr>
          <p:grpSpPr bwMode="auto">
            <a:xfrm>
              <a:off x="4297" y="1776"/>
              <a:ext cx="432" cy="720"/>
              <a:chOff x="1249" y="2496"/>
              <a:chExt cx="432" cy="720"/>
            </a:xfrm>
          </p:grpSpPr>
          <p:sp>
            <p:nvSpPr>
              <p:cNvPr id="17542" name="Rectangle 5">
                <a:extLst>
                  <a:ext uri="{FF2B5EF4-FFF2-40B4-BE49-F238E27FC236}">
                    <a16:creationId xmlns:a16="http://schemas.microsoft.com/office/drawing/2014/main" id="{082437DB-8379-0644-99A9-2CEF35A20535}"/>
                  </a:ext>
                </a:extLst>
              </p:cNvPr>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43" name="Line 6">
                <a:extLst>
                  <a:ext uri="{FF2B5EF4-FFF2-40B4-BE49-F238E27FC236}">
                    <a16:creationId xmlns:a16="http://schemas.microsoft.com/office/drawing/2014/main" id="{9B7BBAD8-E58C-A840-A074-CB53E08C5BE4}"/>
                  </a:ext>
                </a:extLst>
              </p:cNvPr>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4" name="Line 7">
                <a:extLst>
                  <a:ext uri="{FF2B5EF4-FFF2-40B4-BE49-F238E27FC236}">
                    <a16:creationId xmlns:a16="http://schemas.microsoft.com/office/drawing/2014/main" id="{793E5E2A-657F-0C48-83D2-B19FBA794F15}"/>
                  </a:ext>
                </a:extLst>
              </p:cNvPr>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5" name="Line 8">
                <a:extLst>
                  <a:ext uri="{FF2B5EF4-FFF2-40B4-BE49-F238E27FC236}">
                    <a16:creationId xmlns:a16="http://schemas.microsoft.com/office/drawing/2014/main" id="{0D74584E-098E-6140-B01D-091C46FB86FE}"/>
                  </a:ext>
                </a:extLst>
              </p:cNvPr>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6" name="Line 9">
                <a:extLst>
                  <a:ext uri="{FF2B5EF4-FFF2-40B4-BE49-F238E27FC236}">
                    <a16:creationId xmlns:a16="http://schemas.microsoft.com/office/drawing/2014/main" id="{49A40201-210C-0B47-8BB1-21FA8A603110}"/>
                  </a:ext>
                </a:extLst>
              </p:cNvPr>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7" name="Line 10">
                <a:extLst>
                  <a:ext uri="{FF2B5EF4-FFF2-40B4-BE49-F238E27FC236}">
                    <a16:creationId xmlns:a16="http://schemas.microsoft.com/office/drawing/2014/main" id="{0ED9B2EB-4B01-6345-9CB0-22F172A56FB8}"/>
                  </a:ext>
                </a:extLst>
              </p:cNvPr>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8" name="Line 11">
                <a:extLst>
                  <a:ext uri="{FF2B5EF4-FFF2-40B4-BE49-F238E27FC236}">
                    <a16:creationId xmlns:a16="http://schemas.microsoft.com/office/drawing/2014/main" id="{BE47ACFB-7363-C747-8D93-E3A1A2B80A75}"/>
                  </a:ext>
                </a:extLst>
              </p:cNvPr>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49" name="Line 12">
                <a:extLst>
                  <a:ext uri="{FF2B5EF4-FFF2-40B4-BE49-F238E27FC236}">
                    <a16:creationId xmlns:a16="http://schemas.microsoft.com/office/drawing/2014/main" id="{52F2FC89-85A7-CE4D-815A-8AC71680B069}"/>
                  </a:ext>
                </a:extLst>
              </p:cNvPr>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0" name="Line 13">
                <a:extLst>
                  <a:ext uri="{FF2B5EF4-FFF2-40B4-BE49-F238E27FC236}">
                    <a16:creationId xmlns:a16="http://schemas.microsoft.com/office/drawing/2014/main" id="{4DE3371F-D81B-694C-A5FD-736FA8F7E3BD}"/>
                  </a:ext>
                </a:extLst>
              </p:cNvPr>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1" name="Line 14">
                <a:extLst>
                  <a:ext uri="{FF2B5EF4-FFF2-40B4-BE49-F238E27FC236}">
                    <a16:creationId xmlns:a16="http://schemas.microsoft.com/office/drawing/2014/main" id="{C16268D1-95C7-7542-A71A-F79240DEADE3}"/>
                  </a:ext>
                </a:extLst>
              </p:cNvPr>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2" name="Line 15">
                <a:extLst>
                  <a:ext uri="{FF2B5EF4-FFF2-40B4-BE49-F238E27FC236}">
                    <a16:creationId xmlns:a16="http://schemas.microsoft.com/office/drawing/2014/main" id="{B05EED87-232E-A347-8510-014C4462EBF0}"/>
                  </a:ext>
                </a:extLst>
              </p:cNvPr>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3" name="Line 16">
                <a:extLst>
                  <a:ext uri="{FF2B5EF4-FFF2-40B4-BE49-F238E27FC236}">
                    <a16:creationId xmlns:a16="http://schemas.microsoft.com/office/drawing/2014/main" id="{B117CA05-5BCD-8940-808C-80BAE66A6608}"/>
                  </a:ext>
                </a:extLst>
              </p:cNvPr>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4" name="Line 17">
                <a:extLst>
                  <a:ext uri="{FF2B5EF4-FFF2-40B4-BE49-F238E27FC236}">
                    <a16:creationId xmlns:a16="http://schemas.microsoft.com/office/drawing/2014/main" id="{3C781C29-BA73-5946-95FC-1C28F7A62BEB}"/>
                  </a:ext>
                </a:extLst>
              </p:cNvPr>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5" name="Line 18">
                <a:extLst>
                  <a:ext uri="{FF2B5EF4-FFF2-40B4-BE49-F238E27FC236}">
                    <a16:creationId xmlns:a16="http://schemas.microsoft.com/office/drawing/2014/main" id="{420B5296-A12E-AA46-B844-672CFD2482FA}"/>
                  </a:ext>
                </a:extLst>
              </p:cNvPr>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6" name="Line 19">
                <a:extLst>
                  <a:ext uri="{FF2B5EF4-FFF2-40B4-BE49-F238E27FC236}">
                    <a16:creationId xmlns:a16="http://schemas.microsoft.com/office/drawing/2014/main" id="{DBFB44B7-22B2-8048-A6A8-EB0A1FA9770F}"/>
                  </a:ext>
                </a:extLst>
              </p:cNvPr>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7" name="Line 20">
                <a:extLst>
                  <a:ext uri="{FF2B5EF4-FFF2-40B4-BE49-F238E27FC236}">
                    <a16:creationId xmlns:a16="http://schemas.microsoft.com/office/drawing/2014/main" id="{51C9C546-1F59-5345-B671-AAE9C02A67FF}"/>
                  </a:ext>
                </a:extLst>
              </p:cNvPr>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8" name="Line 21">
                <a:extLst>
                  <a:ext uri="{FF2B5EF4-FFF2-40B4-BE49-F238E27FC236}">
                    <a16:creationId xmlns:a16="http://schemas.microsoft.com/office/drawing/2014/main" id="{93865AD5-6ACD-1649-A501-776CBD4DC7ED}"/>
                  </a:ext>
                </a:extLst>
              </p:cNvPr>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59" name="Line 22">
                <a:extLst>
                  <a:ext uri="{FF2B5EF4-FFF2-40B4-BE49-F238E27FC236}">
                    <a16:creationId xmlns:a16="http://schemas.microsoft.com/office/drawing/2014/main" id="{C8E21D4E-9016-3D44-9186-228327A294CD}"/>
                  </a:ext>
                </a:extLst>
              </p:cNvPr>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7541" name="Text Box 23">
              <a:extLst>
                <a:ext uri="{FF2B5EF4-FFF2-40B4-BE49-F238E27FC236}">
                  <a16:creationId xmlns:a16="http://schemas.microsoft.com/office/drawing/2014/main" id="{CA5CDEDC-D2FB-1846-86EA-274B8CE58AE5}"/>
                </a:ext>
              </a:extLst>
            </p:cNvPr>
            <p:cNvSpPr txBox="1">
              <a:spLocks noChangeArrowheads="1"/>
            </p:cNvSpPr>
            <p:nvPr/>
          </p:nvSpPr>
          <p:spPr bwMode="auto">
            <a:xfrm>
              <a:off x="3971" y="2544"/>
              <a:ext cx="10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a:latin typeface="Times New Roman" panose="02020603050405020304" pitchFamily="18" charset="0"/>
                </a:rPr>
                <a:t>Supplementary</a:t>
              </a:r>
            </a:p>
            <a:p>
              <a:pPr algn="ctr" eaLnBrk="1" hangingPunct="1">
                <a:spcBef>
                  <a:spcPct val="0"/>
                </a:spcBef>
                <a:buClrTx/>
                <a:buSzTx/>
                <a:buFontTx/>
                <a:buNone/>
              </a:pPr>
              <a:r>
                <a:rPr lang="en-US" altLang="en-US" sz="1800">
                  <a:latin typeface="Times New Roman" panose="02020603050405020304" pitchFamily="18" charset="0"/>
                </a:rPr>
                <a:t>Specifications</a:t>
              </a:r>
            </a:p>
          </p:txBody>
        </p:sp>
      </p:grpSp>
      <p:sp>
        <p:nvSpPr>
          <p:cNvPr id="17411" name="AutoShape 24">
            <a:extLst>
              <a:ext uri="{FF2B5EF4-FFF2-40B4-BE49-F238E27FC236}">
                <a16:creationId xmlns:a16="http://schemas.microsoft.com/office/drawing/2014/main" id="{B0D6A6EC-9F87-E745-96DF-936FEA63347F}"/>
              </a:ext>
            </a:extLst>
          </p:cNvPr>
          <p:cNvSpPr>
            <a:spLocks noChangeArrowheads="1"/>
          </p:cNvSpPr>
          <p:nvPr/>
        </p:nvSpPr>
        <p:spPr bwMode="auto">
          <a:xfrm>
            <a:off x="3935896" y="3292479"/>
            <a:ext cx="1828800" cy="966788"/>
          </a:xfrm>
          <a:prstGeom prst="homePlate">
            <a:avLst>
              <a:gd name="adj" fmla="val 49918"/>
            </a:avLst>
          </a:prstGeom>
          <a:solidFill>
            <a:srgbClr val="0000FF"/>
          </a:solidFill>
          <a:ln w="28575">
            <a:solidFill>
              <a:schemeClr val="bg2"/>
            </a:solidFill>
            <a:miter lim="800000"/>
            <a:headEnd type="none" w="sm" len="sm"/>
            <a:tailEnd type="none" w="lg" len="lg"/>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2"/>
                </a:solidFill>
                <a:latin typeface="Times New Roman" panose="02020603050405020304" pitchFamily="18" charset="0"/>
              </a:rPr>
              <a:t>Data Modeling</a:t>
            </a:r>
            <a:endParaRPr lang="en-US" altLang="en-US" sz="1800">
              <a:solidFill>
                <a:schemeClr val="bg2"/>
              </a:solidFill>
              <a:latin typeface="Times New Roman" panose="02020603050405020304" pitchFamily="18" charset="0"/>
            </a:endParaRPr>
          </a:p>
        </p:txBody>
      </p:sp>
      <p:grpSp>
        <p:nvGrpSpPr>
          <p:cNvPr id="17412" name="Group 40">
            <a:extLst>
              <a:ext uri="{FF2B5EF4-FFF2-40B4-BE49-F238E27FC236}">
                <a16:creationId xmlns:a16="http://schemas.microsoft.com/office/drawing/2014/main" id="{B766F920-67F3-9C49-A8DB-E77B562694B1}"/>
              </a:ext>
            </a:extLst>
          </p:cNvPr>
          <p:cNvGrpSpPr>
            <a:grpSpLocks/>
          </p:cNvGrpSpPr>
          <p:nvPr/>
        </p:nvGrpSpPr>
        <p:grpSpPr bwMode="auto">
          <a:xfrm>
            <a:off x="741846" y="4540254"/>
            <a:ext cx="1758950" cy="1860550"/>
            <a:chOff x="3959" y="1776"/>
            <a:chExt cx="1108" cy="1172"/>
          </a:xfrm>
        </p:grpSpPr>
        <p:grpSp>
          <p:nvGrpSpPr>
            <p:cNvPr id="17520" name="Group 41">
              <a:extLst>
                <a:ext uri="{FF2B5EF4-FFF2-40B4-BE49-F238E27FC236}">
                  <a16:creationId xmlns:a16="http://schemas.microsoft.com/office/drawing/2014/main" id="{097C0AA7-8403-5842-9CA3-2010D408FD43}"/>
                </a:ext>
              </a:extLst>
            </p:cNvPr>
            <p:cNvGrpSpPr>
              <a:grpSpLocks/>
            </p:cNvGrpSpPr>
            <p:nvPr/>
          </p:nvGrpSpPr>
          <p:grpSpPr bwMode="auto">
            <a:xfrm>
              <a:off x="4297" y="1776"/>
              <a:ext cx="432" cy="720"/>
              <a:chOff x="1249" y="2496"/>
              <a:chExt cx="432" cy="720"/>
            </a:xfrm>
          </p:grpSpPr>
          <p:sp>
            <p:nvSpPr>
              <p:cNvPr id="17522" name="Rectangle 42">
                <a:extLst>
                  <a:ext uri="{FF2B5EF4-FFF2-40B4-BE49-F238E27FC236}">
                    <a16:creationId xmlns:a16="http://schemas.microsoft.com/office/drawing/2014/main" id="{840AA259-83BC-8548-95AF-6A6642742832}"/>
                  </a:ext>
                </a:extLst>
              </p:cNvPr>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23" name="Line 43">
                <a:extLst>
                  <a:ext uri="{FF2B5EF4-FFF2-40B4-BE49-F238E27FC236}">
                    <a16:creationId xmlns:a16="http://schemas.microsoft.com/office/drawing/2014/main" id="{AF871380-42A2-E24A-A0CD-5EDA8E5E22E3}"/>
                  </a:ext>
                </a:extLst>
              </p:cNvPr>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4" name="Line 44">
                <a:extLst>
                  <a:ext uri="{FF2B5EF4-FFF2-40B4-BE49-F238E27FC236}">
                    <a16:creationId xmlns:a16="http://schemas.microsoft.com/office/drawing/2014/main" id="{C65084D6-A377-844B-9584-B58588DDE91C}"/>
                  </a:ext>
                </a:extLst>
              </p:cNvPr>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5" name="Line 45">
                <a:extLst>
                  <a:ext uri="{FF2B5EF4-FFF2-40B4-BE49-F238E27FC236}">
                    <a16:creationId xmlns:a16="http://schemas.microsoft.com/office/drawing/2014/main" id="{3158FEB1-42E4-B742-AD1C-4C3CD7733568}"/>
                  </a:ext>
                </a:extLst>
              </p:cNvPr>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6" name="Line 46">
                <a:extLst>
                  <a:ext uri="{FF2B5EF4-FFF2-40B4-BE49-F238E27FC236}">
                    <a16:creationId xmlns:a16="http://schemas.microsoft.com/office/drawing/2014/main" id="{DBC2A331-9565-A946-A937-8CD721E0484C}"/>
                  </a:ext>
                </a:extLst>
              </p:cNvPr>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7" name="Line 47">
                <a:extLst>
                  <a:ext uri="{FF2B5EF4-FFF2-40B4-BE49-F238E27FC236}">
                    <a16:creationId xmlns:a16="http://schemas.microsoft.com/office/drawing/2014/main" id="{518DB337-911A-284B-93C4-602D3471F730}"/>
                  </a:ext>
                </a:extLst>
              </p:cNvPr>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8" name="Line 48">
                <a:extLst>
                  <a:ext uri="{FF2B5EF4-FFF2-40B4-BE49-F238E27FC236}">
                    <a16:creationId xmlns:a16="http://schemas.microsoft.com/office/drawing/2014/main" id="{21B81D06-59F3-4248-AD48-CDA27BFE25F2}"/>
                  </a:ext>
                </a:extLst>
              </p:cNvPr>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29" name="Line 49">
                <a:extLst>
                  <a:ext uri="{FF2B5EF4-FFF2-40B4-BE49-F238E27FC236}">
                    <a16:creationId xmlns:a16="http://schemas.microsoft.com/office/drawing/2014/main" id="{0F3EFB2C-AD34-4D4A-B32B-F7225C373E32}"/>
                  </a:ext>
                </a:extLst>
              </p:cNvPr>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0" name="Line 50">
                <a:extLst>
                  <a:ext uri="{FF2B5EF4-FFF2-40B4-BE49-F238E27FC236}">
                    <a16:creationId xmlns:a16="http://schemas.microsoft.com/office/drawing/2014/main" id="{013192A2-CD6C-FF45-8DAE-4CF2873B0EC2}"/>
                  </a:ext>
                </a:extLst>
              </p:cNvPr>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1" name="Line 51">
                <a:extLst>
                  <a:ext uri="{FF2B5EF4-FFF2-40B4-BE49-F238E27FC236}">
                    <a16:creationId xmlns:a16="http://schemas.microsoft.com/office/drawing/2014/main" id="{89D363C6-1937-4B40-8B72-4B475A287871}"/>
                  </a:ext>
                </a:extLst>
              </p:cNvPr>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2" name="Line 52">
                <a:extLst>
                  <a:ext uri="{FF2B5EF4-FFF2-40B4-BE49-F238E27FC236}">
                    <a16:creationId xmlns:a16="http://schemas.microsoft.com/office/drawing/2014/main" id="{DF47A4B4-67D6-1742-889F-D74A2F27334D}"/>
                  </a:ext>
                </a:extLst>
              </p:cNvPr>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3" name="Line 53">
                <a:extLst>
                  <a:ext uri="{FF2B5EF4-FFF2-40B4-BE49-F238E27FC236}">
                    <a16:creationId xmlns:a16="http://schemas.microsoft.com/office/drawing/2014/main" id="{DACE8113-6654-3941-8F86-1DD7FEB6A22E}"/>
                  </a:ext>
                </a:extLst>
              </p:cNvPr>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4" name="Line 54">
                <a:extLst>
                  <a:ext uri="{FF2B5EF4-FFF2-40B4-BE49-F238E27FC236}">
                    <a16:creationId xmlns:a16="http://schemas.microsoft.com/office/drawing/2014/main" id="{0461484C-970D-F046-8014-AA5175125B43}"/>
                  </a:ext>
                </a:extLst>
              </p:cNvPr>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5" name="Line 55">
                <a:extLst>
                  <a:ext uri="{FF2B5EF4-FFF2-40B4-BE49-F238E27FC236}">
                    <a16:creationId xmlns:a16="http://schemas.microsoft.com/office/drawing/2014/main" id="{C0F75C2C-19A3-9C47-AE75-D364BA4A21B1}"/>
                  </a:ext>
                </a:extLst>
              </p:cNvPr>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6" name="Line 56">
                <a:extLst>
                  <a:ext uri="{FF2B5EF4-FFF2-40B4-BE49-F238E27FC236}">
                    <a16:creationId xmlns:a16="http://schemas.microsoft.com/office/drawing/2014/main" id="{C028747E-A621-B143-A397-FE2C917F8B1A}"/>
                  </a:ext>
                </a:extLst>
              </p:cNvPr>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7" name="Line 57">
                <a:extLst>
                  <a:ext uri="{FF2B5EF4-FFF2-40B4-BE49-F238E27FC236}">
                    <a16:creationId xmlns:a16="http://schemas.microsoft.com/office/drawing/2014/main" id="{2B68A8A5-00E9-244A-A514-FCF7495B59D8}"/>
                  </a:ext>
                </a:extLst>
              </p:cNvPr>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8" name="Line 58">
                <a:extLst>
                  <a:ext uri="{FF2B5EF4-FFF2-40B4-BE49-F238E27FC236}">
                    <a16:creationId xmlns:a16="http://schemas.microsoft.com/office/drawing/2014/main" id="{E9320FC5-8B03-DF4C-A16F-4B7EC540B7BC}"/>
                  </a:ext>
                </a:extLst>
              </p:cNvPr>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39" name="Line 59">
                <a:extLst>
                  <a:ext uri="{FF2B5EF4-FFF2-40B4-BE49-F238E27FC236}">
                    <a16:creationId xmlns:a16="http://schemas.microsoft.com/office/drawing/2014/main" id="{7998356C-B32F-C241-9AA8-BB821D37728B}"/>
                  </a:ext>
                </a:extLst>
              </p:cNvPr>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7521" name="Text Box 60">
              <a:extLst>
                <a:ext uri="{FF2B5EF4-FFF2-40B4-BE49-F238E27FC236}">
                  <a16:creationId xmlns:a16="http://schemas.microsoft.com/office/drawing/2014/main" id="{B9135ECF-8D8E-8A48-A5CA-112AF97B1E74}"/>
                </a:ext>
              </a:extLst>
            </p:cNvPr>
            <p:cNvSpPr txBox="1">
              <a:spLocks noChangeArrowheads="1"/>
            </p:cNvSpPr>
            <p:nvPr/>
          </p:nvSpPr>
          <p:spPr bwMode="auto">
            <a:xfrm>
              <a:off x="3959" y="2544"/>
              <a:ext cx="11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a:latin typeface="Times New Roman" panose="02020603050405020304" pitchFamily="18" charset="0"/>
                </a:rPr>
                <a:t>Project Specific</a:t>
              </a:r>
              <a:br>
                <a:rPr lang="en-US" altLang="en-US" sz="1800">
                  <a:latin typeface="Times New Roman" panose="02020603050405020304" pitchFamily="18" charset="0"/>
                </a:rPr>
              </a:br>
              <a:r>
                <a:rPr lang="en-US" altLang="en-US" sz="1800">
                  <a:latin typeface="Times New Roman" panose="02020603050405020304" pitchFamily="18" charset="0"/>
                </a:rPr>
                <a:t>Guidelines</a:t>
              </a:r>
            </a:p>
          </p:txBody>
        </p:sp>
      </p:grpSp>
      <p:sp>
        <p:nvSpPr>
          <p:cNvPr id="17413" name="Rectangle 61">
            <a:extLst>
              <a:ext uri="{FF2B5EF4-FFF2-40B4-BE49-F238E27FC236}">
                <a16:creationId xmlns:a16="http://schemas.microsoft.com/office/drawing/2014/main" id="{4470F967-A6D7-6A4B-9E09-30057496A707}"/>
              </a:ext>
            </a:extLst>
          </p:cNvPr>
          <p:cNvSpPr>
            <a:spLocks noChangeArrowheads="1"/>
          </p:cNvSpPr>
          <p:nvPr/>
        </p:nvSpPr>
        <p:spPr bwMode="auto">
          <a:xfrm>
            <a:off x="-26504" y="314007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14" name="Line 101">
            <a:extLst>
              <a:ext uri="{FF2B5EF4-FFF2-40B4-BE49-F238E27FC236}">
                <a16:creationId xmlns:a16="http://schemas.microsoft.com/office/drawing/2014/main" id="{E0B6E215-52BD-7940-8179-88F6E916311B}"/>
              </a:ext>
            </a:extLst>
          </p:cNvPr>
          <p:cNvSpPr>
            <a:spLocks noChangeShapeType="1"/>
          </p:cNvSpPr>
          <p:nvPr/>
        </p:nvSpPr>
        <p:spPr bwMode="auto">
          <a:xfrm flipV="1">
            <a:off x="5497996" y="2454279"/>
            <a:ext cx="1200150" cy="92710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5" name="Line 105">
            <a:extLst>
              <a:ext uri="{FF2B5EF4-FFF2-40B4-BE49-F238E27FC236}">
                <a16:creationId xmlns:a16="http://schemas.microsoft.com/office/drawing/2014/main" id="{3C8FE702-6D7B-DA45-A663-B7B85D32BA7C}"/>
              </a:ext>
            </a:extLst>
          </p:cNvPr>
          <p:cNvSpPr>
            <a:spLocks noChangeShapeType="1"/>
          </p:cNvSpPr>
          <p:nvPr/>
        </p:nvSpPr>
        <p:spPr bwMode="auto">
          <a:xfrm>
            <a:off x="2423009" y="2606679"/>
            <a:ext cx="1501775" cy="841375"/>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16" name="Line 106">
            <a:extLst>
              <a:ext uri="{FF2B5EF4-FFF2-40B4-BE49-F238E27FC236}">
                <a16:creationId xmlns:a16="http://schemas.microsoft.com/office/drawing/2014/main" id="{6153A64E-9EA1-9F4B-B329-411F4D40D4FD}"/>
              </a:ext>
            </a:extLst>
          </p:cNvPr>
          <p:cNvSpPr>
            <a:spLocks noChangeShapeType="1"/>
          </p:cNvSpPr>
          <p:nvPr/>
        </p:nvSpPr>
        <p:spPr bwMode="auto">
          <a:xfrm flipV="1">
            <a:off x="2423009" y="4102104"/>
            <a:ext cx="1501775" cy="841375"/>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7417" name="Group 109">
            <a:extLst>
              <a:ext uri="{FF2B5EF4-FFF2-40B4-BE49-F238E27FC236}">
                <a16:creationId xmlns:a16="http://schemas.microsoft.com/office/drawing/2014/main" id="{F97D6C2A-62E0-4644-A716-81E59BA923C1}"/>
              </a:ext>
            </a:extLst>
          </p:cNvPr>
          <p:cNvGrpSpPr>
            <a:grpSpLocks/>
          </p:cNvGrpSpPr>
          <p:nvPr/>
        </p:nvGrpSpPr>
        <p:grpSpPr bwMode="auto">
          <a:xfrm>
            <a:off x="3846996" y="1016004"/>
            <a:ext cx="1727200" cy="1325563"/>
            <a:chOff x="2544" y="1824"/>
            <a:chExt cx="1088" cy="835"/>
          </a:xfrm>
        </p:grpSpPr>
        <p:grpSp>
          <p:nvGrpSpPr>
            <p:cNvPr id="17498" name="Group 110">
              <a:extLst>
                <a:ext uri="{FF2B5EF4-FFF2-40B4-BE49-F238E27FC236}">
                  <a16:creationId xmlns:a16="http://schemas.microsoft.com/office/drawing/2014/main" id="{2793A68A-DB0B-E04D-AB92-DA52AAAE8D5F}"/>
                </a:ext>
              </a:extLst>
            </p:cNvPr>
            <p:cNvGrpSpPr>
              <a:grpSpLocks/>
            </p:cNvGrpSpPr>
            <p:nvPr/>
          </p:nvGrpSpPr>
          <p:grpSpPr bwMode="auto">
            <a:xfrm>
              <a:off x="2568" y="1824"/>
              <a:ext cx="996" cy="613"/>
              <a:chOff x="1309" y="1072"/>
              <a:chExt cx="1245" cy="766"/>
            </a:xfrm>
          </p:grpSpPr>
          <p:grpSp>
            <p:nvGrpSpPr>
              <p:cNvPr id="17500" name="Group 111">
                <a:extLst>
                  <a:ext uri="{FF2B5EF4-FFF2-40B4-BE49-F238E27FC236}">
                    <a16:creationId xmlns:a16="http://schemas.microsoft.com/office/drawing/2014/main" id="{934F8597-4684-674F-AE0F-6CA6BC5C0E44}"/>
                  </a:ext>
                </a:extLst>
              </p:cNvPr>
              <p:cNvGrpSpPr>
                <a:grpSpLocks/>
              </p:cNvGrpSpPr>
              <p:nvPr/>
            </p:nvGrpSpPr>
            <p:grpSpPr bwMode="auto">
              <a:xfrm>
                <a:off x="1309" y="1231"/>
                <a:ext cx="302" cy="175"/>
                <a:chOff x="144" y="1440"/>
                <a:chExt cx="881" cy="510"/>
              </a:xfrm>
            </p:grpSpPr>
            <p:sp>
              <p:nvSpPr>
                <p:cNvPr id="17517" name="Rectangle 112">
                  <a:extLst>
                    <a:ext uri="{FF2B5EF4-FFF2-40B4-BE49-F238E27FC236}">
                      <a16:creationId xmlns:a16="http://schemas.microsoft.com/office/drawing/2014/main" id="{F1D614EC-4927-2D4A-A057-2D906E781B4D}"/>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18" name="Line 113">
                  <a:extLst>
                    <a:ext uri="{FF2B5EF4-FFF2-40B4-BE49-F238E27FC236}">
                      <a16:creationId xmlns:a16="http://schemas.microsoft.com/office/drawing/2014/main" id="{59F60233-4D6E-6245-BA8C-6AAE4084862E}"/>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19" name="Line 114">
                  <a:extLst>
                    <a:ext uri="{FF2B5EF4-FFF2-40B4-BE49-F238E27FC236}">
                      <a16:creationId xmlns:a16="http://schemas.microsoft.com/office/drawing/2014/main" id="{7984F6BC-C028-244A-AFDD-394D99406811}"/>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501" name="Group 115">
                <a:extLst>
                  <a:ext uri="{FF2B5EF4-FFF2-40B4-BE49-F238E27FC236}">
                    <a16:creationId xmlns:a16="http://schemas.microsoft.com/office/drawing/2014/main" id="{B4506E43-0750-6F45-874B-1D69722381A4}"/>
                  </a:ext>
                </a:extLst>
              </p:cNvPr>
              <p:cNvGrpSpPr>
                <a:grpSpLocks/>
              </p:cNvGrpSpPr>
              <p:nvPr/>
            </p:nvGrpSpPr>
            <p:grpSpPr bwMode="auto">
              <a:xfrm>
                <a:off x="1950" y="1072"/>
                <a:ext cx="302" cy="175"/>
                <a:chOff x="144" y="1440"/>
                <a:chExt cx="881" cy="510"/>
              </a:xfrm>
            </p:grpSpPr>
            <p:sp>
              <p:nvSpPr>
                <p:cNvPr id="17514" name="Rectangle 116">
                  <a:extLst>
                    <a:ext uri="{FF2B5EF4-FFF2-40B4-BE49-F238E27FC236}">
                      <a16:creationId xmlns:a16="http://schemas.microsoft.com/office/drawing/2014/main" id="{093051C1-3E88-D740-921C-52F45D10F0F4}"/>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15" name="Line 117">
                  <a:extLst>
                    <a:ext uri="{FF2B5EF4-FFF2-40B4-BE49-F238E27FC236}">
                      <a16:creationId xmlns:a16="http://schemas.microsoft.com/office/drawing/2014/main" id="{793FD486-B9BB-6F4C-AB7E-07903A7AABDD}"/>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16" name="Line 118">
                  <a:extLst>
                    <a:ext uri="{FF2B5EF4-FFF2-40B4-BE49-F238E27FC236}">
                      <a16:creationId xmlns:a16="http://schemas.microsoft.com/office/drawing/2014/main" id="{8495F122-008E-3D4E-B3DE-7C7C6AC4D394}"/>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502" name="Group 119">
                <a:extLst>
                  <a:ext uri="{FF2B5EF4-FFF2-40B4-BE49-F238E27FC236}">
                    <a16:creationId xmlns:a16="http://schemas.microsoft.com/office/drawing/2014/main" id="{C0571B19-2D4D-8246-AA00-74DAA0CC3259}"/>
                  </a:ext>
                </a:extLst>
              </p:cNvPr>
              <p:cNvGrpSpPr>
                <a:grpSpLocks/>
              </p:cNvGrpSpPr>
              <p:nvPr/>
            </p:nvGrpSpPr>
            <p:grpSpPr bwMode="auto">
              <a:xfrm>
                <a:off x="1648" y="1663"/>
                <a:ext cx="302" cy="175"/>
                <a:chOff x="144" y="1440"/>
                <a:chExt cx="881" cy="510"/>
              </a:xfrm>
            </p:grpSpPr>
            <p:sp>
              <p:nvSpPr>
                <p:cNvPr id="17511" name="Rectangle 120">
                  <a:extLst>
                    <a:ext uri="{FF2B5EF4-FFF2-40B4-BE49-F238E27FC236}">
                      <a16:creationId xmlns:a16="http://schemas.microsoft.com/office/drawing/2014/main" id="{3DCC06A5-59D6-F74E-8255-CB7E1BC04326}"/>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12" name="Line 121">
                  <a:extLst>
                    <a:ext uri="{FF2B5EF4-FFF2-40B4-BE49-F238E27FC236}">
                      <a16:creationId xmlns:a16="http://schemas.microsoft.com/office/drawing/2014/main" id="{080F2524-A304-B340-9D75-61B04EB95709}"/>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13" name="Line 122">
                  <a:extLst>
                    <a:ext uri="{FF2B5EF4-FFF2-40B4-BE49-F238E27FC236}">
                      <a16:creationId xmlns:a16="http://schemas.microsoft.com/office/drawing/2014/main" id="{27E5CAF1-A899-B646-B542-EB2B546241BF}"/>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503" name="Group 123">
                <a:extLst>
                  <a:ext uri="{FF2B5EF4-FFF2-40B4-BE49-F238E27FC236}">
                    <a16:creationId xmlns:a16="http://schemas.microsoft.com/office/drawing/2014/main" id="{E9C3A730-C8F5-B846-9229-D5DBC611EE5D}"/>
                  </a:ext>
                </a:extLst>
              </p:cNvPr>
              <p:cNvGrpSpPr>
                <a:grpSpLocks/>
              </p:cNvGrpSpPr>
              <p:nvPr/>
            </p:nvGrpSpPr>
            <p:grpSpPr bwMode="auto">
              <a:xfrm>
                <a:off x="2252" y="1581"/>
                <a:ext cx="302" cy="175"/>
                <a:chOff x="144" y="1440"/>
                <a:chExt cx="881" cy="510"/>
              </a:xfrm>
            </p:grpSpPr>
            <p:sp>
              <p:nvSpPr>
                <p:cNvPr id="17508" name="Rectangle 124">
                  <a:extLst>
                    <a:ext uri="{FF2B5EF4-FFF2-40B4-BE49-F238E27FC236}">
                      <a16:creationId xmlns:a16="http://schemas.microsoft.com/office/drawing/2014/main" id="{12C6A383-4867-944C-BD04-EB826645B8CD}"/>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509" name="Line 125">
                  <a:extLst>
                    <a:ext uri="{FF2B5EF4-FFF2-40B4-BE49-F238E27FC236}">
                      <a16:creationId xmlns:a16="http://schemas.microsoft.com/office/drawing/2014/main" id="{F3F27064-F99C-3143-8E26-7E9FB198A946}"/>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510" name="Line 126">
                  <a:extLst>
                    <a:ext uri="{FF2B5EF4-FFF2-40B4-BE49-F238E27FC236}">
                      <a16:creationId xmlns:a16="http://schemas.microsoft.com/office/drawing/2014/main" id="{D408E090-FAFB-AA4F-8FBE-16E4768E9A46}"/>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504" name="Line 127">
                <a:extLst>
                  <a:ext uri="{FF2B5EF4-FFF2-40B4-BE49-F238E27FC236}">
                    <a16:creationId xmlns:a16="http://schemas.microsoft.com/office/drawing/2014/main" id="{657D777E-79C3-884D-9EB6-4D7BAFCFEFF8}"/>
                  </a:ext>
                </a:extLst>
              </p:cNvPr>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05" name="Line 128">
                <a:extLst>
                  <a:ext uri="{FF2B5EF4-FFF2-40B4-BE49-F238E27FC236}">
                    <a16:creationId xmlns:a16="http://schemas.microsoft.com/office/drawing/2014/main" id="{2FFC20F2-41F5-D541-8FBF-A627486D1616}"/>
                  </a:ext>
                </a:extLst>
              </p:cNvPr>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06" name="Line 129">
                <a:extLst>
                  <a:ext uri="{FF2B5EF4-FFF2-40B4-BE49-F238E27FC236}">
                    <a16:creationId xmlns:a16="http://schemas.microsoft.com/office/drawing/2014/main" id="{FD39FFCF-9E7D-5444-89D1-364A10A78E94}"/>
                  </a:ext>
                </a:extLst>
              </p:cNvPr>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507" name="Line 130">
                <a:extLst>
                  <a:ext uri="{FF2B5EF4-FFF2-40B4-BE49-F238E27FC236}">
                    <a16:creationId xmlns:a16="http://schemas.microsoft.com/office/drawing/2014/main" id="{EA86FF58-68AD-D843-8491-0D3633F7E2B1}"/>
                  </a:ext>
                </a:extLst>
              </p:cNvPr>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7499" name="Text Box 131">
              <a:extLst>
                <a:ext uri="{FF2B5EF4-FFF2-40B4-BE49-F238E27FC236}">
                  <a16:creationId xmlns:a16="http://schemas.microsoft.com/office/drawing/2014/main" id="{D45A1874-33F3-0E42-ACF1-0D98DC339CE5}"/>
                </a:ext>
              </a:extLst>
            </p:cNvPr>
            <p:cNvSpPr txBox="1">
              <a:spLocks noChangeArrowheads="1"/>
            </p:cNvSpPr>
            <p:nvPr/>
          </p:nvSpPr>
          <p:spPr bwMode="auto">
            <a:xfrm>
              <a:off x="2544" y="2486"/>
              <a:ext cx="10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Times New Roman" panose="02020603050405020304" pitchFamily="18" charset="0"/>
                </a:rPr>
                <a:t>Analysis Classes</a:t>
              </a:r>
            </a:p>
          </p:txBody>
        </p:sp>
      </p:grpSp>
      <p:grpSp>
        <p:nvGrpSpPr>
          <p:cNvPr id="17418" name="Group 132">
            <a:extLst>
              <a:ext uri="{FF2B5EF4-FFF2-40B4-BE49-F238E27FC236}">
                <a16:creationId xmlns:a16="http://schemas.microsoft.com/office/drawing/2014/main" id="{918563CC-23D9-CB4A-90D3-EB653F5FFD0B}"/>
              </a:ext>
            </a:extLst>
          </p:cNvPr>
          <p:cNvGrpSpPr>
            <a:grpSpLocks/>
          </p:cNvGrpSpPr>
          <p:nvPr/>
        </p:nvGrpSpPr>
        <p:grpSpPr bwMode="auto">
          <a:xfrm>
            <a:off x="6425096" y="1117604"/>
            <a:ext cx="1587500" cy="1223963"/>
            <a:chOff x="4088" y="2976"/>
            <a:chExt cx="1000" cy="771"/>
          </a:xfrm>
        </p:grpSpPr>
        <p:grpSp>
          <p:nvGrpSpPr>
            <p:cNvPr id="17472" name="Group 133">
              <a:extLst>
                <a:ext uri="{FF2B5EF4-FFF2-40B4-BE49-F238E27FC236}">
                  <a16:creationId xmlns:a16="http://schemas.microsoft.com/office/drawing/2014/main" id="{01F8DF44-EBBC-1E43-BAA3-CF8237DF9593}"/>
                </a:ext>
              </a:extLst>
            </p:cNvPr>
            <p:cNvGrpSpPr>
              <a:grpSpLocks/>
            </p:cNvGrpSpPr>
            <p:nvPr/>
          </p:nvGrpSpPr>
          <p:grpSpPr bwMode="auto">
            <a:xfrm>
              <a:off x="4234" y="2976"/>
              <a:ext cx="708" cy="528"/>
              <a:chOff x="4224" y="2976"/>
              <a:chExt cx="708" cy="528"/>
            </a:xfrm>
          </p:grpSpPr>
          <p:grpSp>
            <p:nvGrpSpPr>
              <p:cNvPr id="17474" name="Group 134">
                <a:extLst>
                  <a:ext uri="{FF2B5EF4-FFF2-40B4-BE49-F238E27FC236}">
                    <a16:creationId xmlns:a16="http://schemas.microsoft.com/office/drawing/2014/main" id="{60E95633-F1A9-1843-B758-6E43D132CE95}"/>
                  </a:ext>
                </a:extLst>
              </p:cNvPr>
              <p:cNvGrpSpPr>
                <a:grpSpLocks/>
              </p:cNvGrpSpPr>
              <p:nvPr/>
            </p:nvGrpSpPr>
            <p:grpSpPr bwMode="auto">
              <a:xfrm>
                <a:off x="4224" y="3072"/>
                <a:ext cx="269" cy="184"/>
                <a:chOff x="144" y="1440"/>
                <a:chExt cx="881" cy="602"/>
              </a:xfrm>
            </p:grpSpPr>
            <p:grpSp>
              <p:nvGrpSpPr>
                <p:cNvPr id="17493" name="Group 135">
                  <a:extLst>
                    <a:ext uri="{FF2B5EF4-FFF2-40B4-BE49-F238E27FC236}">
                      <a16:creationId xmlns:a16="http://schemas.microsoft.com/office/drawing/2014/main" id="{A88BCD14-9A6E-204D-9CEF-8D82B1D070C1}"/>
                    </a:ext>
                  </a:extLst>
                </p:cNvPr>
                <p:cNvGrpSpPr>
                  <a:grpSpLocks/>
                </p:cNvGrpSpPr>
                <p:nvPr/>
              </p:nvGrpSpPr>
              <p:grpSpPr bwMode="auto">
                <a:xfrm>
                  <a:off x="144" y="1440"/>
                  <a:ext cx="881" cy="510"/>
                  <a:chOff x="144" y="1440"/>
                  <a:chExt cx="881" cy="510"/>
                </a:xfrm>
              </p:grpSpPr>
              <p:sp>
                <p:nvSpPr>
                  <p:cNvPr id="17495" name="Rectangle 136">
                    <a:extLst>
                      <a:ext uri="{FF2B5EF4-FFF2-40B4-BE49-F238E27FC236}">
                        <a16:creationId xmlns:a16="http://schemas.microsoft.com/office/drawing/2014/main" id="{5EB4C06C-C41B-DE42-87B6-3D5F750AD942}"/>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96" name="Line 137">
                    <a:extLst>
                      <a:ext uri="{FF2B5EF4-FFF2-40B4-BE49-F238E27FC236}">
                        <a16:creationId xmlns:a16="http://schemas.microsoft.com/office/drawing/2014/main" id="{66AC4CEF-3740-2549-9F1C-C668D5CD6D97}"/>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97" name="Line 138">
                    <a:extLst>
                      <a:ext uri="{FF2B5EF4-FFF2-40B4-BE49-F238E27FC236}">
                        <a16:creationId xmlns:a16="http://schemas.microsoft.com/office/drawing/2014/main" id="{6AC5637B-EC32-F049-8BEF-12EF870EAF6F}"/>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494" name="Text Box 139">
                  <a:extLst>
                    <a:ext uri="{FF2B5EF4-FFF2-40B4-BE49-F238E27FC236}">
                      <a16:creationId xmlns:a16="http://schemas.microsoft.com/office/drawing/2014/main" id="{C92F3E10-6587-014C-AE00-53345603218B}"/>
                    </a:ext>
                  </a:extLst>
                </p:cNvPr>
                <p:cNvSpPr txBox="1">
                  <a:spLocks noChangeArrowheads="1"/>
                </p:cNvSpPr>
                <p:nvPr/>
              </p:nvSpPr>
              <p:spPr bwMode="auto">
                <a:xfrm>
                  <a:off x="587" y="1477"/>
                  <a:ext cx="0" cy="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GB" altLang="en-US" sz="1800">
                    <a:latin typeface="Times New Roman" panose="02020603050405020304" pitchFamily="18" charset="0"/>
                  </a:endParaRPr>
                </a:p>
              </p:txBody>
            </p:sp>
          </p:grpSp>
          <p:grpSp>
            <p:nvGrpSpPr>
              <p:cNvPr id="17475" name="Group 140">
                <a:extLst>
                  <a:ext uri="{FF2B5EF4-FFF2-40B4-BE49-F238E27FC236}">
                    <a16:creationId xmlns:a16="http://schemas.microsoft.com/office/drawing/2014/main" id="{C37AFF14-21C4-C643-BE22-308AA6B9C040}"/>
                  </a:ext>
                </a:extLst>
              </p:cNvPr>
              <p:cNvGrpSpPr>
                <a:grpSpLocks/>
              </p:cNvGrpSpPr>
              <p:nvPr/>
            </p:nvGrpSpPr>
            <p:grpSpPr bwMode="auto">
              <a:xfrm>
                <a:off x="4279" y="3319"/>
                <a:ext cx="269" cy="185"/>
                <a:chOff x="144" y="1440"/>
                <a:chExt cx="881" cy="604"/>
              </a:xfrm>
            </p:grpSpPr>
            <p:grpSp>
              <p:nvGrpSpPr>
                <p:cNvPr id="17488" name="Group 141">
                  <a:extLst>
                    <a:ext uri="{FF2B5EF4-FFF2-40B4-BE49-F238E27FC236}">
                      <a16:creationId xmlns:a16="http://schemas.microsoft.com/office/drawing/2014/main" id="{799B08E8-A26B-744B-AF2C-5D3E596882E9}"/>
                    </a:ext>
                  </a:extLst>
                </p:cNvPr>
                <p:cNvGrpSpPr>
                  <a:grpSpLocks/>
                </p:cNvGrpSpPr>
                <p:nvPr/>
              </p:nvGrpSpPr>
              <p:grpSpPr bwMode="auto">
                <a:xfrm>
                  <a:off x="144" y="1440"/>
                  <a:ext cx="881" cy="510"/>
                  <a:chOff x="144" y="1440"/>
                  <a:chExt cx="881" cy="510"/>
                </a:xfrm>
              </p:grpSpPr>
              <p:sp>
                <p:nvSpPr>
                  <p:cNvPr id="17490" name="Rectangle 142">
                    <a:extLst>
                      <a:ext uri="{FF2B5EF4-FFF2-40B4-BE49-F238E27FC236}">
                        <a16:creationId xmlns:a16="http://schemas.microsoft.com/office/drawing/2014/main" id="{A5914D1F-A81D-3241-8504-2C8C1B31F169}"/>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91" name="Line 143">
                    <a:extLst>
                      <a:ext uri="{FF2B5EF4-FFF2-40B4-BE49-F238E27FC236}">
                        <a16:creationId xmlns:a16="http://schemas.microsoft.com/office/drawing/2014/main" id="{AE4C1AFC-9E62-F048-92BB-69BEE8066FBE}"/>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92" name="Line 144">
                    <a:extLst>
                      <a:ext uri="{FF2B5EF4-FFF2-40B4-BE49-F238E27FC236}">
                        <a16:creationId xmlns:a16="http://schemas.microsoft.com/office/drawing/2014/main" id="{29BB09B4-BEE6-2A49-99EB-4ECB36AFE794}"/>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489" name="Text Box 145">
                  <a:extLst>
                    <a:ext uri="{FF2B5EF4-FFF2-40B4-BE49-F238E27FC236}">
                      <a16:creationId xmlns:a16="http://schemas.microsoft.com/office/drawing/2014/main" id="{8279E474-ECBE-DF40-92F1-5DE24068FDF0}"/>
                    </a:ext>
                  </a:extLst>
                </p:cNvPr>
                <p:cNvSpPr txBox="1">
                  <a:spLocks noChangeArrowheads="1"/>
                </p:cNvSpPr>
                <p:nvPr/>
              </p:nvSpPr>
              <p:spPr bwMode="auto">
                <a:xfrm>
                  <a:off x="587" y="1477"/>
                  <a:ext cx="0"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GB" altLang="en-US" sz="1800">
                    <a:latin typeface="Times New Roman" panose="02020603050405020304" pitchFamily="18" charset="0"/>
                  </a:endParaRPr>
                </a:p>
              </p:txBody>
            </p:sp>
          </p:grpSp>
          <p:grpSp>
            <p:nvGrpSpPr>
              <p:cNvPr id="17476" name="Group 146">
                <a:extLst>
                  <a:ext uri="{FF2B5EF4-FFF2-40B4-BE49-F238E27FC236}">
                    <a16:creationId xmlns:a16="http://schemas.microsoft.com/office/drawing/2014/main" id="{28EA45C3-C465-2C46-BC92-8E0991F00B56}"/>
                  </a:ext>
                </a:extLst>
              </p:cNvPr>
              <p:cNvGrpSpPr>
                <a:grpSpLocks/>
              </p:cNvGrpSpPr>
              <p:nvPr/>
            </p:nvGrpSpPr>
            <p:grpSpPr bwMode="auto">
              <a:xfrm>
                <a:off x="4625" y="2976"/>
                <a:ext cx="269" cy="184"/>
                <a:chOff x="144" y="1440"/>
                <a:chExt cx="881" cy="602"/>
              </a:xfrm>
            </p:grpSpPr>
            <p:grpSp>
              <p:nvGrpSpPr>
                <p:cNvPr id="17483" name="Group 147">
                  <a:extLst>
                    <a:ext uri="{FF2B5EF4-FFF2-40B4-BE49-F238E27FC236}">
                      <a16:creationId xmlns:a16="http://schemas.microsoft.com/office/drawing/2014/main" id="{99BFCEA7-307C-7845-A658-24F178CB243C}"/>
                    </a:ext>
                  </a:extLst>
                </p:cNvPr>
                <p:cNvGrpSpPr>
                  <a:grpSpLocks/>
                </p:cNvGrpSpPr>
                <p:nvPr/>
              </p:nvGrpSpPr>
              <p:grpSpPr bwMode="auto">
                <a:xfrm>
                  <a:off x="144" y="1440"/>
                  <a:ext cx="881" cy="510"/>
                  <a:chOff x="144" y="1440"/>
                  <a:chExt cx="881" cy="510"/>
                </a:xfrm>
              </p:grpSpPr>
              <p:sp>
                <p:nvSpPr>
                  <p:cNvPr id="17485" name="Rectangle 148">
                    <a:extLst>
                      <a:ext uri="{FF2B5EF4-FFF2-40B4-BE49-F238E27FC236}">
                        <a16:creationId xmlns:a16="http://schemas.microsoft.com/office/drawing/2014/main" id="{CF50A756-3FA2-2D4B-A8F7-84B19D438DE2}"/>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86" name="Line 149">
                    <a:extLst>
                      <a:ext uri="{FF2B5EF4-FFF2-40B4-BE49-F238E27FC236}">
                        <a16:creationId xmlns:a16="http://schemas.microsoft.com/office/drawing/2014/main" id="{58E63B71-81CF-9343-975C-0921DF0C76B3}"/>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87" name="Line 150">
                    <a:extLst>
                      <a:ext uri="{FF2B5EF4-FFF2-40B4-BE49-F238E27FC236}">
                        <a16:creationId xmlns:a16="http://schemas.microsoft.com/office/drawing/2014/main" id="{528F8887-6881-A54C-95B0-5B3220611685}"/>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484" name="Text Box 151">
                  <a:extLst>
                    <a:ext uri="{FF2B5EF4-FFF2-40B4-BE49-F238E27FC236}">
                      <a16:creationId xmlns:a16="http://schemas.microsoft.com/office/drawing/2014/main" id="{DBFA2C0C-B683-C049-8CE0-DF425A3B89A0}"/>
                    </a:ext>
                  </a:extLst>
                </p:cNvPr>
                <p:cNvSpPr txBox="1">
                  <a:spLocks noChangeArrowheads="1"/>
                </p:cNvSpPr>
                <p:nvPr/>
              </p:nvSpPr>
              <p:spPr bwMode="auto">
                <a:xfrm>
                  <a:off x="587" y="1477"/>
                  <a:ext cx="0" cy="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GB" altLang="en-US" sz="1800">
                    <a:latin typeface="Times New Roman" panose="02020603050405020304" pitchFamily="18" charset="0"/>
                  </a:endParaRPr>
                </a:p>
              </p:txBody>
            </p:sp>
          </p:grpSp>
          <p:grpSp>
            <p:nvGrpSpPr>
              <p:cNvPr id="17477" name="Group 152">
                <a:extLst>
                  <a:ext uri="{FF2B5EF4-FFF2-40B4-BE49-F238E27FC236}">
                    <a16:creationId xmlns:a16="http://schemas.microsoft.com/office/drawing/2014/main" id="{C67A174E-C327-1C46-A4E2-938236B54EFE}"/>
                  </a:ext>
                </a:extLst>
              </p:cNvPr>
              <p:cNvGrpSpPr>
                <a:grpSpLocks/>
              </p:cNvGrpSpPr>
              <p:nvPr/>
            </p:nvGrpSpPr>
            <p:grpSpPr bwMode="auto">
              <a:xfrm>
                <a:off x="4663" y="3264"/>
                <a:ext cx="269" cy="184"/>
                <a:chOff x="144" y="1440"/>
                <a:chExt cx="881" cy="602"/>
              </a:xfrm>
            </p:grpSpPr>
            <p:grpSp>
              <p:nvGrpSpPr>
                <p:cNvPr id="17478" name="Group 153">
                  <a:extLst>
                    <a:ext uri="{FF2B5EF4-FFF2-40B4-BE49-F238E27FC236}">
                      <a16:creationId xmlns:a16="http://schemas.microsoft.com/office/drawing/2014/main" id="{300852E3-81EC-BE49-B304-D41108A3A7E0}"/>
                    </a:ext>
                  </a:extLst>
                </p:cNvPr>
                <p:cNvGrpSpPr>
                  <a:grpSpLocks/>
                </p:cNvGrpSpPr>
                <p:nvPr/>
              </p:nvGrpSpPr>
              <p:grpSpPr bwMode="auto">
                <a:xfrm>
                  <a:off x="144" y="1440"/>
                  <a:ext cx="881" cy="510"/>
                  <a:chOff x="144" y="1440"/>
                  <a:chExt cx="881" cy="510"/>
                </a:xfrm>
              </p:grpSpPr>
              <p:sp>
                <p:nvSpPr>
                  <p:cNvPr id="17480" name="Rectangle 154">
                    <a:extLst>
                      <a:ext uri="{FF2B5EF4-FFF2-40B4-BE49-F238E27FC236}">
                        <a16:creationId xmlns:a16="http://schemas.microsoft.com/office/drawing/2014/main" id="{7CF03475-5F00-2948-B428-2C7172FAA48B}"/>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81" name="Line 155">
                    <a:extLst>
                      <a:ext uri="{FF2B5EF4-FFF2-40B4-BE49-F238E27FC236}">
                        <a16:creationId xmlns:a16="http://schemas.microsoft.com/office/drawing/2014/main" id="{7BAA9F6C-C1CB-5F40-9BB0-AAD6D6256FC9}"/>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82" name="Line 156">
                    <a:extLst>
                      <a:ext uri="{FF2B5EF4-FFF2-40B4-BE49-F238E27FC236}">
                        <a16:creationId xmlns:a16="http://schemas.microsoft.com/office/drawing/2014/main" id="{897A07DC-CD50-EA43-880F-56770AED2B9A}"/>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479" name="Text Box 157">
                  <a:extLst>
                    <a:ext uri="{FF2B5EF4-FFF2-40B4-BE49-F238E27FC236}">
                      <a16:creationId xmlns:a16="http://schemas.microsoft.com/office/drawing/2014/main" id="{E223ED3E-3A77-0D48-BFE2-D557231348FE}"/>
                    </a:ext>
                  </a:extLst>
                </p:cNvPr>
                <p:cNvSpPr txBox="1">
                  <a:spLocks noChangeArrowheads="1"/>
                </p:cNvSpPr>
                <p:nvPr/>
              </p:nvSpPr>
              <p:spPr bwMode="auto">
                <a:xfrm>
                  <a:off x="587" y="1477"/>
                  <a:ext cx="0" cy="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GB" altLang="en-US" sz="1800">
                    <a:latin typeface="Times New Roman" panose="02020603050405020304" pitchFamily="18" charset="0"/>
                  </a:endParaRPr>
                </a:p>
              </p:txBody>
            </p:sp>
          </p:grpSp>
        </p:grpSp>
        <p:sp>
          <p:nvSpPr>
            <p:cNvPr id="17473" name="Text Box 158">
              <a:extLst>
                <a:ext uri="{FF2B5EF4-FFF2-40B4-BE49-F238E27FC236}">
                  <a16:creationId xmlns:a16="http://schemas.microsoft.com/office/drawing/2014/main" id="{A07217F5-1845-104A-B49A-BBE81589E916}"/>
                </a:ext>
              </a:extLst>
            </p:cNvPr>
            <p:cNvSpPr txBox="1">
              <a:spLocks noChangeArrowheads="1"/>
            </p:cNvSpPr>
            <p:nvPr/>
          </p:nvSpPr>
          <p:spPr bwMode="auto">
            <a:xfrm>
              <a:off x="4088" y="3574"/>
              <a:ext cx="10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Times New Roman" panose="02020603050405020304" pitchFamily="18" charset="0"/>
                </a:rPr>
                <a:t>Design Classes</a:t>
              </a:r>
            </a:p>
          </p:txBody>
        </p:sp>
      </p:grpSp>
      <p:grpSp>
        <p:nvGrpSpPr>
          <p:cNvPr id="17419" name="Group 159">
            <a:extLst>
              <a:ext uri="{FF2B5EF4-FFF2-40B4-BE49-F238E27FC236}">
                <a16:creationId xmlns:a16="http://schemas.microsoft.com/office/drawing/2014/main" id="{23F6BE9C-6B89-9B43-A58D-37561285545C}"/>
              </a:ext>
            </a:extLst>
          </p:cNvPr>
          <p:cNvGrpSpPr>
            <a:grpSpLocks/>
          </p:cNvGrpSpPr>
          <p:nvPr/>
        </p:nvGrpSpPr>
        <p:grpSpPr bwMode="auto">
          <a:xfrm>
            <a:off x="3986696" y="4676779"/>
            <a:ext cx="1976438" cy="1724025"/>
            <a:chOff x="1309" y="1072"/>
            <a:chExt cx="1245" cy="1086"/>
          </a:xfrm>
        </p:grpSpPr>
        <p:grpSp>
          <p:nvGrpSpPr>
            <p:cNvPr id="17450" name="Group 160">
              <a:extLst>
                <a:ext uri="{FF2B5EF4-FFF2-40B4-BE49-F238E27FC236}">
                  <a16:creationId xmlns:a16="http://schemas.microsoft.com/office/drawing/2014/main" id="{A57BB9C7-1C6D-FD4E-B662-0273644C834E}"/>
                </a:ext>
              </a:extLst>
            </p:cNvPr>
            <p:cNvGrpSpPr>
              <a:grpSpLocks/>
            </p:cNvGrpSpPr>
            <p:nvPr/>
          </p:nvGrpSpPr>
          <p:grpSpPr bwMode="auto">
            <a:xfrm>
              <a:off x="1309" y="1072"/>
              <a:ext cx="1245" cy="766"/>
              <a:chOff x="1309" y="1072"/>
              <a:chExt cx="1245" cy="766"/>
            </a:xfrm>
          </p:grpSpPr>
          <p:grpSp>
            <p:nvGrpSpPr>
              <p:cNvPr id="17452" name="Group 161">
                <a:extLst>
                  <a:ext uri="{FF2B5EF4-FFF2-40B4-BE49-F238E27FC236}">
                    <a16:creationId xmlns:a16="http://schemas.microsoft.com/office/drawing/2014/main" id="{B46326B9-B1E1-DB48-9598-824FBAF7B0DC}"/>
                  </a:ext>
                </a:extLst>
              </p:cNvPr>
              <p:cNvGrpSpPr>
                <a:grpSpLocks/>
              </p:cNvGrpSpPr>
              <p:nvPr/>
            </p:nvGrpSpPr>
            <p:grpSpPr bwMode="auto">
              <a:xfrm>
                <a:off x="1309" y="1231"/>
                <a:ext cx="302" cy="175"/>
                <a:chOff x="144" y="1440"/>
                <a:chExt cx="881" cy="510"/>
              </a:xfrm>
            </p:grpSpPr>
            <p:sp>
              <p:nvSpPr>
                <p:cNvPr id="17469" name="Rectangle 162">
                  <a:extLst>
                    <a:ext uri="{FF2B5EF4-FFF2-40B4-BE49-F238E27FC236}">
                      <a16:creationId xmlns:a16="http://schemas.microsoft.com/office/drawing/2014/main" id="{D4578E64-5ECE-174B-9A12-6CB9AA3CDE35}"/>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70" name="Line 163">
                  <a:extLst>
                    <a:ext uri="{FF2B5EF4-FFF2-40B4-BE49-F238E27FC236}">
                      <a16:creationId xmlns:a16="http://schemas.microsoft.com/office/drawing/2014/main" id="{153F09FD-FAD7-CC41-BAF3-2FBF96C339E3}"/>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71" name="Line 164">
                  <a:extLst>
                    <a:ext uri="{FF2B5EF4-FFF2-40B4-BE49-F238E27FC236}">
                      <a16:creationId xmlns:a16="http://schemas.microsoft.com/office/drawing/2014/main" id="{2FCE27A2-8F1B-0E46-911F-22798A7FA83A}"/>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453" name="Group 165">
                <a:extLst>
                  <a:ext uri="{FF2B5EF4-FFF2-40B4-BE49-F238E27FC236}">
                    <a16:creationId xmlns:a16="http://schemas.microsoft.com/office/drawing/2014/main" id="{6F9EE49C-6940-414A-9C83-F2417CFF2740}"/>
                  </a:ext>
                </a:extLst>
              </p:cNvPr>
              <p:cNvGrpSpPr>
                <a:grpSpLocks/>
              </p:cNvGrpSpPr>
              <p:nvPr/>
            </p:nvGrpSpPr>
            <p:grpSpPr bwMode="auto">
              <a:xfrm>
                <a:off x="1950" y="1072"/>
                <a:ext cx="302" cy="175"/>
                <a:chOff x="144" y="1440"/>
                <a:chExt cx="881" cy="510"/>
              </a:xfrm>
            </p:grpSpPr>
            <p:sp>
              <p:nvSpPr>
                <p:cNvPr id="17466" name="Rectangle 166">
                  <a:extLst>
                    <a:ext uri="{FF2B5EF4-FFF2-40B4-BE49-F238E27FC236}">
                      <a16:creationId xmlns:a16="http://schemas.microsoft.com/office/drawing/2014/main" id="{4076D16C-D903-B545-92CE-0E9DE0F8EA30}"/>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67" name="Line 167">
                  <a:extLst>
                    <a:ext uri="{FF2B5EF4-FFF2-40B4-BE49-F238E27FC236}">
                      <a16:creationId xmlns:a16="http://schemas.microsoft.com/office/drawing/2014/main" id="{D837417A-10A7-214A-8EB5-883B9629BB9B}"/>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68" name="Line 168">
                  <a:extLst>
                    <a:ext uri="{FF2B5EF4-FFF2-40B4-BE49-F238E27FC236}">
                      <a16:creationId xmlns:a16="http://schemas.microsoft.com/office/drawing/2014/main" id="{4DCC1B85-38B0-BB48-BCAF-354CEDFC81DD}"/>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454" name="Group 169">
                <a:extLst>
                  <a:ext uri="{FF2B5EF4-FFF2-40B4-BE49-F238E27FC236}">
                    <a16:creationId xmlns:a16="http://schemas.microsoft.com/office/drawing/2014/main" id="{5C394D5D-F927-8F4A-9FD0-BA606975887B}"/>
                  </a:ext>
                </a:extLst>
              </p:cNvPr>
              <p:cNvGrpSpPr>
                <a:grpSpLocks/>
              </p:cNvGrpSpPr>
              <p:nvPr/>
            </p:nvGrpSpPr>
            <p:grpSpPr bwMode="auto">
              <a:xfrm>
                <a:off x="1648" y="1663"/>
                <a:ext cx="302" cy="175"/>
                <a:chOff x="144" y="1440"/>
                <a:chExt cx="881" cy="510"/>
              </a:xfrm>
            </p:grpSpPr>
            <p:sp>
              <p:nvSpPr>
                <p:cNvPr id="17463" name="Rectangle 170">
                  <a:extLst>
                    <a:ext uri="{FF2B5EF4-FFF2-40B4-BE49-F238E27FC236}">
                      <a16:creationId xmlns:a16="http://schemas.microsoft.com/office/drawing/2014/main" id="{C3B9A3D8-2357-C94D-9166-2EB23106828B}"/>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64" name="Line 171">
                  <a:extLst>
                    <a:ext uri="{FF2B5EF4-FFF2-40B4-BE49-F238E27FC236}">
                      <a16:creationId xmlns:a16="http://schemas.microsoft.com/office/drawing/2014/main" id="{57ACEC11-D7E1-D74C-8043-D391E3BBABF8}"/>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65" name="Line 172">
                  <a:extLst>
                    <a:ext uri="{FF2B5EF4-FFF2-40B4-BE49-F238E27FC236}">
                      <a16:creationId xmlns:a16="http://schemas.microsoft.com/office/drawing/2014/main" id="{1ED93C9B-6888-9F48-9D44-49ED139B8E6F}"/>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455" name="Group 173">
                <a:extLst>
                  <a:ext uri="{FF2B5EF4-FFF2-40B4-BE49-F238E27FC236}">
                    <a16:creationId xmlns:a16="http://schemas.microsoft.com/office/drawing/2014/main" id="{725E8247-28B3-764D-9F2F-E0D04EBEC789}"/>
                  </a:ext>
                </a:extLst>
              </p:cNvPr>
              <p:cNvGrpSpPr>
                <a:grpSpLocks/>
              </p:cNvGrpSpPr>
              <p:nvPr/>
            </p:nvGrpSpPr>
            <p:grpSpPr bwMode="auto">
              <a:xfrm>
                <a:off x="2252" y="1581"/>
                <a:ext cx="302" cy="175"/>
                <a:chOff x="144" y="1440"/>
                <a:chExt cx="881" cy="510"/>
              </a:xfrm>
            </p:grpSpPr>
            <p:sp>
              <p:nvSpPr>
                <p:cNvPr id="17460" name="Rectangle 174">
                  <a:extLst>
                    <a:ext uri="{FF2B5EF4-FFF2-40B4-BE49-F238E27FC236}">
                      <a16:creationId xmlns:a16="http://schemas.microsoft.com/office/drawing/2014/main" id="{999F8663-6193-5246-A18C-8E4258FF60A4}"/>
                    </a:ext>
                  </a:extLst>
                </p:cNvPr>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61" name="Line 175">
                  <a:extLst>
                    <a:ext uri="{FF2B5EF4-FFF2-40B4-BE49-F238E27FC236}">
                      <a16:creationId xmlns:a16="http://schemas.microsoft.com/office/drawing/2014/main" id="{BFDBB7A6-15D3-954B-99AE-F648BEE67FDE}"/>
                    </a:ext>
                  </a:extLst>
                </p:cNvPr>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
              <p:nvSpPr>
                <p:cNvPr id="17462" name="Line 176">
                  <a:extLst>
                    <a:ext uri="{FF2B5EF4-FFF2-40B4-BE49-F238E27FC236}">
                      <a16:creationId xmlns:a16="http://schemas.microsoft.com/office/drawing/2014/main" id="{433A22EC-6970-1A47-B86B-44EBFDECB244}"/>
                    </a:ext>
                  </a:extLst>
                </p:cNvPr>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sp>
            <p:nvSpPr>
              <p:cNvPr id="17456" name="Line 177">
                <a:extLst>
                  <a:ext uri="{FF2B5EF4-FFF2-40B4-BE49-F238E27FC236}">
                    <a16:creationId xmlns:a16="http://schemas.microsoft.com/office/drawing/2014/main" id="{D125EA2D-A2B4-D640-B183-A3C015BA4394}"/>
                  </a:ext>
                </a:extLst>
              </p:cNvPr>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57" name="Line 178">
                <a:extLst>
                  <a:ext uri="{FF2B5EF4-FFF2-40B4-BE49-F238E27FC236}">
                    <a16:creationId xmlns:a16="http://schemas.microsoft.com/office/drawing/2014/main" id="{2D7FE892-DD93-4F44-9EC3-3437B2A3FDF5}"/>
                  </a:ext>
                </a:extLst>
              </p:cNvPr>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58" name="Line 179">
                <a:extLst>
                  <a:ext uri="{FF2B5EF4-FFF2-40B4-BE49-F238E27FC236}">
                    <a16:creationId xmlns:a16="http://schemas.microsoft.com/office/drawing/2014/main" id="{D5D8C4DF-96BC-A745-9633-85A8155772CE}"/>
                  </a:ext>
                </a:extLst>
              </p:cNvPr>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59" name="Line 180">
                <a:extLst>
                  <a:ext uri="{FF2B5EF4-FFF2-40B4-BE49-F238E27FC236}">
                    <a16:creationId xmlns:a16="http://schemas.microsoft.com/office/drawing/2014/main" id="{ACA99A0C-03DE-8B48-885C-554D806A6D2C}"/>
                  </a:ext>
                </a:extLst>
              </p:cNvPr>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grpSp>
        <p:sp>
          <p:nvSpPr>
            <p:cNvPr id="17451" name="Text Box 181">
              <a:extLst>
                <a:ext uri="{FF2B5EF4-FFF2-40B4-BE49-F238E27FC236}">
                  <a16:creationId xmlns:a16="http://schemas.microsoft.com/office/drawing/2014/main" id="{724141DC-0A7E-AB40-AFA9-4ADC0931F99E}"/>
                </a:ext>
              </a:extLst>
            </p:cNvPr>
            <p:cNvSpPr txBox="1">
              <a:spLocks noChangeArrowheads="1"/>
            </p:cNvSpPr>
            <p:nvPr/>
          </p:nvSpPr>
          <p:spPr bwMode="auto">
            <a:xfrm>
              <a:off x="1434" y="1927"/>
              <a:ext cx="9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a:latin typeface="Times New Roman" panose="02020603050405020304" pitchFamily="18" charset="0"/>
                </a:rPr>
                <a:t>Design Model</a:t>
              </a:r>
            </a:p>
          </p:txBody>
        </p:sp>
      </p:grpSp>
      <p:grpSp>
        <p:nvGrpSpPr>
          <p:cNvPr id="17420" name="Group 208">
            <a:extLst>
              <a:ext uri="{FF2B5EF4-FFF2-40B4-BE49-F238E27FC236}">
                <a16:creationId xmlns:a16="http://schemas.microsoft.com/office/drawing/2014/main" id="{61F0B9FA-24F1-014F-953B-01EF026EDF90}"/>
              </a:ext>
            </a:extLst>
          </p:cNvPr>
          <p:cNvGrpSpPr>
            <a:grpSpLocks/>
          </p:cNvGrpSpPr>
          <p:nvPr/>
        </p:nvGrpSpPr>
        <p:grpSpPr bwMode="auto">
          <a:xfrm>
            <a:off x="6950559" y="2911479"/>
            <a:ext cx="1976437" cy="1724025"/>
            <a:chOff x="2750" y="536"/>
            <a:chExt cx="1245" cy="1086"/>
          </a:xfrm>
        </p:grpSpPr>
        <p:sp>
          <p:nvSpPr>
            <p:cNvPr id="17425" name="Line 183">
              <a:extLst>
                <a:ext uri="{FF2B5EF4-FFF2-40B4-BE49-F238E27FC236}">
                  <a16:creationId xmlns:a16="http://schemas.microsoft.com/office/drawing/2014/main" id="{AF739DDE-5DF9-2E47-9F1B-91389916E2AC}"/>
                </a:ext>
              </a:extLst>
            </p:cNvPr>
            <p:cNvSpPr>
              <a:spLocks noChangeShapeType="1"/>
            </p:cNvSpPr>
            <p:nvPr/>
          </p:nvSpPr>
          <p:spPr bwMode="auto">
            <a:xfrm flipH="1" flipV="1">
              <a:off x="2904" y="870"/>
              <a:ext cx="312" cy="257"/>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26" name="Line 184">
              <a:extLst>
                <a:ext uri="{FF2B5EF4-FFF2-40B4-BE49-F238E27FC236}">
                  <a16:creationId xmlns:a16="http://schemas.microsoft.com/office/drawing/2014/main" id="{FA9BBF5C-A22D-904A-AF0C-80E282FA6C87}"/>
                </a:ext>
              </a:extLst>
            </p:cNvPr>
            <p:cNvSpPr>
              <a:spLocks noChangeShapeType="1"/>
            </p:cNvSpPr>
            <p:nvPr/>
          </p:nvSpPr>
          <p:spPr bwMode="auto">
            <a:xfrm flipV="1">
              <a:off x="3052" y="624"/>
              <a:ext cx="339" cy="153"/>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27" name="Line 185">
              <a:extLst>
                <a:ext uri="{FF2B5EF4-FFF2-40B4-BE49-F238E27FC236}">
                  <a16:creationId xmlns:a16="http://schemas.microsoft.com/office/drawing/2014/main" id="{FA4D1AD5-D590-154A-AD7D-A61091B4910C}"/>
                </a:ext>
              </a:extLst>
            </p:cNvPr>
            <p:cNvSpPr>
              <a:spLocks noChangeShapeType="1"/>
            </p:cNvSpPr>
            <p:nvPr/>
          </p:nvSpPr>
          <p:spPr bwMode="auto">
            <a:xfrm flipV="1">
              <a:off x="3391" y="1127"/>
              <a:ext cx="302" cy="82"/>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28" name="Line 186">
              <a:extLst>
                <a:ext uri="{FF2B5EF4-FFF2-40B4-BE49-F238E27FC236}">
                  <a16:creationId xmlns:a16="http://schemas.microsoft.com/office/drawing/2014/main" id="{4005AFA6-7430-3945-B997-DB46A7EE9318}"/>
                </a:ext>
              </a:extLst>
            </p:cNvPr>
            <p:cNvSpPr>
              <a:spLocks noChangeShapeType="1"/>
            </p:cNvSpPr>
            <p:nvPr/>
          </p:nvSpPr>
          <p:spPr bwMode="auto">
            <a:xfrm flipV="1">
              <a:off x="3216" y="711"/>
              <a:ext cx="329" cy="416"/>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en-US"/>
            </a:p>
          </p:txBody>
        </p:sp>
        <p:sp>
          <p:nvSpPr>
            <p:cNvPr id="17429" name="Text Box 187">
              <a:extLst>
                <a:ext uri="{FF2B5EF4-FFF2-40B4-BE49-F238E27FC236}">
                  <a16:creationId xmlns:a16="http://schemas.microsoft.com/office/drawing/2014/main" id="{8FB26BBB-1742-D949-8C07-3FC24091CA2D}"/>
                </a:ext>
              </a:extLst>
            </p:cNvPr>
            <p:cNvSpPr txBox="1">
              <a:spLocks noChangeArrowheads="1"/>
            </p:cNvSpPr>
            <p:nvPr/>
          </p:nvSpPr>
          <p:spPr bwMode="auto">
            <a:xfrm>
              <a:off x="2947" y="1391"/>
              <a:ext cx="8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lg" len="lg"/>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a:latin typeface="Times New Roman" panose="02020603050405020304" pitchFamily="18" charset="0"/>
                </a:rPr>
                <a:t>Data Model</a:t>
              </a:r>
            </a:p>
          </p:txBody>
        </p:sp>
        <p:grpSp>
          <p:nvGrpSpPr>
            <p:cNvPr id="17430" name="Group 188">
              <a:extLst>
                <a:ext uri="{FF2B5EF4-FFF2-40B4-BE49-F238E27FC236}">
                  <a16:creationId xmlns:a16="http://schemas.microsoft.com/office/drawing/2014/main" id="{855C092B-0CA0-0641-9A6D-C5D3AE921CDB}"/>
                </a:ext>
              </a:extLst>
            </p:cNvPr>
            <p:cNvGrpSpPr>
              <a:grpSpLocks/>
            </p:cNvGrpSpPr>
            <p:nvPr/>
          </p:nvGrpSpPr>
          <p:grpSpPr bwMode="auto">
            <a:xfrm>
              <a:off x="2750" y="693"/>
              <a:ext cx="302" cy="177"/>
              <a:chOff x="2986" y="2723"/>
              <a:chExt cx="302" cy="177"/>
            </a:xfrm>
          </p:grpSpPr>
          <p:sp>
            <p:nvSpPr>
              <p:cNvPr id="17446" name="Rectangle 189">
                <a:extLst>
                  <a:ext uri="{FF2B5EF4-FFF2-40B4-BE49-F238E27FC236}">
                    <a16:creationId xmlns:a16="http://schemas.microsoft.com/office/drawing/2014/main" id="{A54FD376-7BE4-2B45-A104-D76B5E2CB10F}"/>
                  </a:ext>
                </a:extLst>
              </p:cNvPr>
              <p:cNvSpPr>
                <a:spLocks noChangeArrowheads="1"/>
              </p:cNvSpPr>
              <p:nvPr/>
            </p:nvSpPr>
            <p:spPr bwMode="auto">
              <a:xfrm>
                <a:off x="2986" y="2725"/>
                <a:ext cx="302" cy="175"/>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47" name="Line 190">
                <a:extLst>
                  <a:ext uri="{FF2B5EF4-FFF2-40B4-BE49-F238E27FC236}">
                    <a16:creationId xmlns:a16="http://schemas.microsoft.com/office/drawing/2014/main" id="{9428F593-3C53-C248-8CEB-3A3A6D79EF94}"/>
                  </a:ext>
                </a:extLst>
              </p:cNvPr>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448" name="Line 191">
                <a:extLst>
                  <a:ext uri="{FF2B5EF4-FFF2-40B4-BE49-F238E27FC236}">
                    <a16:creationId xmlns:a16="http://schemas.microsoft.com/office/drawing/2014/main" id="{3E7F48D1-6FF2-834A-8DFF-FA0CCB8D8BEF}"/>
                  </a:ext>
                </a:extLst>
              </p:cNvPr>
              <p:cNvSpPr>
                <a:spLocks noChangeShapeType="1"/>
              </p:cNvSpPr>
              <p:nvPr/>
            </p:nvSpPr>
            <p:spPr bwMode="auto">
              <a:xfrm>
                <a:off x="3184" y="2723"/>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9" name="Line 192">
                <a:extLst>
                  <a:ext uri="{FF2B5EF4-FFF2-40B4-BE49-F238E27FC236}">
                    <a16:creationId xmlns:a16="http://schemas.microsoft.com/office/drawing/2014/main" id="{49C57743-3752-ED4C-A27A-C63073407D1F}"/>
                  </a:ext>
                </a:extLst>
              </p:cNvPr>
              <p:cNvSpPr>
                <a:spLocks noChangeShapeType="1"/>
              </p:cNvSpPr>
              <p:nvPr/>
            </p:nvSpPr>
            <p:spPr bwMode="auto">
              <a:xfrm>
                <a:off x="3077" y="2727"/>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31" name="Group 193">
              <a:extLst>
                <a:ext uri="{FF2B5EF4-FFF2-40B4-BE49-F238E27FC236}">
                  <a16:creationId xmlns:a16="http://schemas.microsoft.com/office/drawing/2014/main" id="{79273710-9519-5A4D-BDD8-B758B1DF88EF}"/>
                </a:ext>
              </a:extLst>
            </p:cNvPr>
            <p:cNvGrpSpPr>
              <a:grpSpLocks/>
            </p:cNvGrpSpPr>
            <p:nvPr/>
          </p:nvGrpSpPr>
          <p:grpSpPr bwMode="auto">
            <a:xfrm>
              <a:off x="3391" y="536"/>
              <a:ext cx="302" cy="177"/>
              <a:chOff x="2986" y="2723"/>
              <a:chExt cx="302" cy="177"/>
            </a:xfrm>
          </p:grpSpPr>
          <p:sp>
            <p:nvSpPr>
              <p:cNvPr id="17442" name="Rectangle 194">
                <a:extLst>
                  <a:ext uri="{FF2B5EF4-FFF2-40B4-BE49-F238E27FC236}">
                    <a16:creationId xmlns:a16="http://schemas.microsoft.com/office/drawing/2014/main" id="{6723E70F-CCBD-8F4A-BCD8-0204265BCF7E}"/>
                  </a:ext>
                </a:extLst>
              </p:cNvPr>
              <p:cNvSpPr>
                <a:spLocks noChangeArrowheads="1"/>
              </p:cNvSpPr>
              <p:nvPr/>
            </p:nvSpPr>
            <p:spPr bwMode="auto">
              <a:xfrm>
                <a:off x="2986" y="2725"/>
                <a:ext cx="302" cy="175"/>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43" name="Line 195">
                <a:extLst>
                  <a:ext uri="{FF2B5EF4-FFF2-40B4-BE49-F238E27FC236}">
                    <a16:creationId xmlns:a16="http://schemas.microsoft.com/office/drawing/2014/main" id="{9E7D49CC-6587-7040-8D9B-F75B06631BB3}"/>
                  </a:ext>
                </a:extLst>
              </p:cNvPr>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444" name="Line 196">
                <a:extLst>
                  <a:ext uri="{FF2B5EF4-FFF2-40B4-BE49-F238E27FC236}">
                    <a16:creationId xmlns:a16="http://schemas.microsoft.com/office/drawing/2014/main" id="{CEA3209A-39BF-884E-A2A5-D8B84AA49E25}"/>
                  </a:ext>
                </a:extLst>
              </p:cNvPr>
              <p:cNvSpPr>
                <a:spLocks noChangeShapeType="1"/>
              </p:cNvSpPr>
              <p:nvPr/>
            </p:nvSpPr>
            <p:spPr bwMode="auto">
              <a:xfrm>
                <a:off x="3184" y="2723"/>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5" name="Line 197">
                <a:extLst>
                  <a:ext uri="{FF2B5EF4-FFF2-40B4-BE49-F238E27FC236}">
                    <a16:creationId xmlns:a16="http://schemas.microsoft.com/office/drawing/2014/main" id="{9BD5FE57-F1D9-EC46-84D0-B01230B79321}"/>
                  </a:ext>
                </a:extLst>
              </p:cNvPr>
              <p:cNvSpPr>
                <a:spLocks noChangeShapeType="1"/>
              </p:cNvSpPr>
              <p:nvPr/>
            </p:nvSpPr>
            <p:spPr bwMode="auto">
              <a:xfrm>
                <a:off x="3077" y="2727"/>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32" name="Group 198">
              <a:extLst>
                <a:ext uri="{FF2B5EF4-FFF2-40B4-BE49-F238E27FC236}">
                  <a16:creationId xmlns:a16="http://schemas.microsoft.com/office/drawing/2014/main" id="{6756D71A-7BC0-5548-8E1B-8146B3C2B8AD}"/>
                </a:ext>
              </a:extLst>
            </p:cNvPr>
            <p:cNvGrpSpPr>
              <a:grpSpLocks/>
            </p:cNvGrpSpPr>
            <p:nvPr/>
          </p:nvGrpSpPr>
          <p:grpSpPr bwMode="auto">
            <a:xfrm>
              <a:off x="3089" y="1127"/>
              <a:ext cx="302" cy="177"/>
              <a:chOff x="2986" y="2723"/>
              <a:chExt cx="302" cy="177"/>
            </a:xfrm>
          </p:grpSpPr>
          <p:sp>
            <p:nvSpPr>
              <p:cNvPr id="17438" name="Rectangle 199">
                <a:extLst>
                  <a:ext uri="{FF2B5EF4-FFF2-40B4-BE49-F238E27FC236}">
                    <a16:creationId xmlns:a16="http://schemas.microsoft.com/office/drawing/2014/main" id="{118646AB-DE85-CB4F-A12B-C57D65F01FAD}"/>
                  </a:ext>
                </a:extLst>
              </p:cNvPr>
              <p:cNvSpPr>
                <a:spLocks noChangeArrowheads="1"/>
              </p:cNvSpPr>
              <p:nvPr/>
            </p:nvSpPr>
            <p:spPr bwMode="auto">
              <a:xfrm>
                <a:off x="2986" y="2725"/>
                <a:ext cx="302" cy="175"/>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39" name="Line 200">
                <a:extLst>
                  <a:ext uri="{FF2B5EF4-FFF2-40B4-BE49-F238E27FC236}">
                    <a16:creationId xmlns:a16="http://schemas.microsoft.com/office/drawing/2014/main" id="{90552E27-BD7D-2041-803A-7DDD87C2EC9B}"/>
                  </a:ext>
                </a:extLst>
              </p:cNvPr>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440" name="Line 201">
                <a:extLst>
                  <a:ext uri="{FF2B5EF4-FFF2-40B4-BE49-F238E27FC236}">
                    <a16:creationId xmlns:a16="http://schemas.microsoft.com/office/drawing/2014/main" id="{3B54DB15-CD72-FF4F-B053-5216A28DB49D}"/>
                  </a:ext>
                </a:extLst>
              </p:cNvPr>
              <p:cNvSpPr>
                <a:spLocks noChangeShapeType="1"/>
              </p:cNvSpPr>
              <p:nvPr/>
            </p:nvSpPr>
            <p:spPr bwMode="auto">
              <a:xfrm>
                <a:off x="3184" y="2723"/>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41" name="Line 202">
                <a:extLst>
                  <a:ext uri="{FF2B5EF4-FFF2-40B4-BE49-F238E27FC236}">
                    <a16:creationId xmlns:a16="http://schemas.microsoft.com/office/drawing/2014/main" id="{F296D87F-E614-744A-A2AC-C826FB263766}"/>
                  </a:ext>
                </a:extLst>
              </p:cNvPr>
              <p:cNvSpPr>
                <a:spLocks noChangeShapeType="1"/>
              </p:cNvSpPr>
              <p:nvPr/>
            </p:nvSpPr>
            <p:spPr bwMode="auto">
              <a:xfrm>
                <a:off x="3077" y="2727"/>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7433" name="Group 203">
              <a:extLst>
                <a:ext uri="{FF2B5EF4-FFF2-40B4-BE49-F238E27FC236}">
                  <a16:creationId xmlns:a16="http://schemas.microsoft.com/office/drawing/2014/main" id="{C6C57228-1644-6F4C-B0E5-49A7E13EA0A2}"/>
                </a:ext>
              </a:extLst>
            </p:cNvPr>
            <p:cNvGrpSpPr>
              <a:grpSpLocks/>
            </p:cNvGrpSpPr>
            <p:nvPr/>
          </p:nvGrpSpPr>
          <p:grpSpPr bwMode="auto">
            <a:xfrm>
              <a:off x="3693" y="1044"/>
              <a:ext cx="302" cy="175"/>
              <a:chOff x="4381" y="3388"/>
              <a:chExt cx="302" cy="175"/>
            </a:xfrm>
          </p:grpSpPr>
          <p:sp>
            <p:nvSpPr>
              <p:cNvPr id="17434" name="Rectangle 204">
                <a:extLst>
                  <a:ext uri="{FF2B5EF4-FFF2-40B4-BE49-F238E27FC236}">
                    <a16:creationId xmlns:a16="http://schemas.microsoft.com/office/drawing/2014/main" id="{0D99E139-2DBB-814F-A73A-A6DBAD395064}"/>
                  </a:ext>
                </a:extLst>
              </p:cNvPr>
              <p:cNvSpPr>
                <a:spLocks noChangeArrowheads="1"/>
              </p:cNvSpPr>
              <p:nvPr/>
            </p:nvSpPr>
            <p:spPr bwMode="auto">
              <a:xfrm>
                <a:off x="4381" y="3388"/>
                <a:ext cx="302" cy="175"/>
              </a:xfrm>
              <a:prstGeom prst="rect">
                <a:avLst/>
              </a:prstGeom>
              <a:noFill/>
              <a:ln w="28575">
                <a:solidFill>
                  <a:schemeClr val="tx1"/>
                </a:solidFill>
                <a:miter lim="800000"/>
                <a:headEnd type="none" w="sm" len="sm"/>
                <a:tailEnd type="none" w="lg" len="lg"/>
              </a:ln>
              <a:extLst>
                <a:ext uri="{909E8E84-426E-40DD-AFC4-6F175D3DCCD1}">
                  <a14:hiddenFill xmlns:a14="http://schemas.microsoft.com/office/drawing/2010/main">
                    <a:solidFill>
                      <a:srgbClr val="FFFFFF"/>
                    </a:solidFill>
                  </a14:hiddenFill>
                </a:ext>
              </a:extLst>
            </p:spPr>
            <p:txBody>
              <a:bodyPr wrap="none" lIns="0" tIns="0" rIns="0" bIns="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7435" name="Line 205">
                <a:extLst>
                  <a:ext uri="{FF2B5EF4-FFF2-40B4-BE49-F238E27FC236}">
                    <a16:creationId xmlns:a16="http://schemas.microsoft.com/office/drawing/2014/main" id="{F29088E1-254A-7F4E-ADFF-AA135925898A}"/>
                  </a:ext>
                </a:extLst>
              </p:cNvPr>
              <p:cNvSpPr>
                <a:spLocks noChangeShapeType="1"/>
              </p:cNvSpPr>
              <p:nvPr/>
            </p:nvSpPr>
            <p:spPr bwMode="auto">
              <a:xfrm>
                <a:off x="4381" y="3470"/>
                <a:ext cx="302" cy="0"/>
              </a:xfrm>
              <a:prstGeom prst="line">
                <a:avLst/>
              </a:prstGeom>
              <a:noFill/>
              <a:ln w="28575">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17436" name="Line 206">
                <a:extLst>
                  <a:ext uri="{FF2B5EF4-FFF2-40B4-BE49-F238E27FC236}">
                    <a16:creationId xmlns:a16="http://schemas.microsoft.com/office/drawing/2014/main" id="{6199451F-F946-FC45-BFBF-336CE0146720}"/>
                  </a:ext>
                </a:extLst>
              </p:cNvPr>
              <p:cNvSpPr>
                <a:spLocks noChangeShapeType="1"/>
              </p:cNvSpPr>
              <p:nvPr/>
            </p:nvSpPr>
            <p:spPr bwMode="auto">
              <a:xfrm>
                <a:off x="4579" y="3394"/>
                <a:ext cx="0" cy="16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37" name="Line 207">
                <a:extLst>
                  <a:ext uri="{FF2B5EF4-FFF2-40B4-BE49-F238E27FC236}">
                    <a16:creationId xmlns:a16="http://schemas.microsoft.com/office/drawing/2014/main" id="{B15959D8-CA09-6C47-84BE-69099AAA17F8}"/>
                  </a:ext>
                </a:extLst>
              </p:cNvPr>
              <p:cNvSpPr>
                <a:spLocks noChangeShapeType="1"/>
              </p:cNvSpPr>
              <p:nvPr/>
            </p:nvSpPr>
            <p:spPr bwMode="auto">
              <a:xfrm>
                <a:off x="4472" y="3390"/>
                <a:ext cx="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7421" name="Line 209">
            <a:extLst>
              <a:ext uri="{FF2B5EF4-FFF2-40B4-BE49-F238E27FC236}">
                <a16:creationId xmlns:a16="http://schemas.microsoft.com/office/drawing/2014/main" id="{708E5968-2940-AD40-AECD-CD49AA69EE4D}"/>
              </a:ext>
            </a:extLst>
          </p:cNvPr>
          <p:cNvSpPr>
            <a:spLocks noChangeShapeType="1"/>
          </p:cNvSpPr>
          <p:nvPr/>
        </p:nvSpPr>
        <p:spPr bwMode="auto">
          <a:xfrm flipH="1" flipV="1">
            <a:off x="4697896" y="2403479"/>
            <a:ext cx="7938" cy="81280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22" name="Line 210">
            <a:extLst>
              <a:ext uri="{FF2B5EF4-FFF2-40B4-BE49-F238E27FC236}">
                <a16:creationId xmlns:a16="http://schemas.microsoft.com/office/drawing/2014/main" id="{999B4A9A-8032-804F-AFCA-29E75A30A4E1}"/>
              </a:ext>
            </a:extLst>
          </p:cNvPr>
          <p:cNvSpPr>
            <a:spLocks noChangeShapeType="1"/>
          </p:cNvSpPr>
          <p:nvPr/>
        </p:nvSpPr>
        <p:spPr bwMode="auto">
          <a:xfrm flipH="1" flipV="1">
            <a:off x="4697896" y="4283079"/>
            <a:ext cx="6350" cy="558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23" name="Line 211">
            <a:extLst>
              <a:ext uri="{FF2B5EF4-FFF2-40B4-BE49-F238E27FC236}">
                <a16:creationId xmlns:a16="http://schemas.microsoft.com/office/drawing/2014/main" id="{0EC855CC-AECE-B94A-B78C-2F1351295B66}"/>
              </a:ext>
            </a:extLst>
          </p:cNvPr>
          <p:cNvSpPr>
            <a:spLocks noChangeShapeType="1"/>
          </p:cNvSpPr>
          <p:nvPr/>
        </p:nvSpPr>
        <p:spPr bwMode="auto">
          <a:xfrm>
            <a:off x="5739296" y="3775079"/>
            <a:ext cx="1358900" cy="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a:extLst>
              <a:ext uri="{FF2B5EF4-FFF2-40B4-BE49-F238E27FC236}">
                <a16:creationId xmlns:a16="http://schemas.microsoft.com/office/drawing/2014/main" id="{EBDB36EB-4EFA-4A5F-B359-09A025FE7A57}"/>
              </a:ext>
            </a:extLst>
          </p:cNvPr>
          <p:cNvSpPr>
            <a:spLocks noGrp="1"/>
          </p:cNvSpPr>
          <p:nvPr>
            <p:ph type="sldNum" sz="quarter" idx="12"/>
          </p:nvPr>
        </p:nvSpPr>
        <p:spPr/>
        <p:txBody>
          <a:bodyPr/>
          <a:lstStyle/>
          <a:p>
            <a:fld id="{11F88B7E-86B8-4862-842E-2DB840C1EC76}"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34ED-2116-E348-9CEE-15F18708897E}"/>
              </a:ext>
            </a:extLst>
          </p:cNvPr>
          <p:cNvSpPr>
            <a:spLocks noGrp="1"/>
          </p:cNvSpPr>
          <p:nvPr>
            <p:ph type="title"/>
          </p:nvPr>
        </p:nvSpPr>
        <p:spPr/>
        <p:txBody>
          <a:bodyPr/>
          <a:lstStyle/>
          <a:p>
            <a:pPr eaLnBrk="1" hangingPunct="1">
              <a:defRPr/>
            </a:pPr>
            <a:r>
              <a:rPr lang="en-US">
                <a:cs typeface="Arial" charset="0"/>
              </a:rPr>
              <a:t>1.3.4. </a:t>
            </a:r>
            <a:r>
              <a:rPr lang="vi-VN">
                <a:cs typeface="Arial" charset="0"/>
              </a:rPr>
              <a:t>Lược đồ ba lớp </a:t>
            </a:r>
            <a:r>
              <a:rPr lang="en-US">
                <a:cs typeface="Arial" charset="0"/>
              </a:rPr>
              <a:t>(3-layer schema)</a:t>
            </a:r>
          </a:p>
        </p:txBody>
      </p:sp>
      <p:sp>
        <p:nvSpPr>
          <p:cNvPr id="37890" name="Content Placeholder 2">
            <a:extLst>
              <a:ext uri="{FF2B5EF4-FFF2-40B4-BE49-F238E27FC236}">
                <a16:creationId xmlns:a16="http://schemas.microsoft.com/office/drawing/2014/main" id="{B734DC16-9715-884D-8B03-D4DCFBB937E0}"/>
              </a:ext>
            </a:extLst>
          </p:cNvPr>
          <p:cNvSpPr>
            <a:spLocks noGrp="1"/>
          </p:cNvSpPr>
          <p:nvPr>
            <p:ph idx="1"/>
          </p:nvPr>
        </p:nvSpPr>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Một lược đồ</a:t>
            </a:r>
            <a:r>
              <a:rPr lang="en-US" altLang="en-US" sz="2800">
                <a:latin typeface="Calibri (Body)"/>
                <a:ea typeface="ＭＳ Ｐゴシック" panose="020B0600070205080204" pitchFamily="34" charset="-128"/>
                <a:cs typeface="Arial" panose="020B0604020202020204" pitchFamily="34" charset="0"/>
              </a:rPr>
              <a:t> (schema)</a:t>
            </a:r>
            <a:r>
              <a:rPr lang="vi-VN" altLang="en-US" sz="2800">
                <a:latin typeface="Calibri (Body)"/>
                <a:ea typeface="ＭＳ Ｐゴシック" panose="020B0600070205080204" pitchFamily="34" charset="-128"/>
                <a:cs typeface="Arial" panose="020B0604020202020204" pitchFamily="34" charset="0"/>
              </a:rPr>
              <a:t> là một mô tả về khung</a:t>
            </a:r>
            <a:r>
              <a:rPr lang="en-US" altLang="en-US" sz="2800">
                <a:latin typeface="Calibri (Body)"/>
                <a:ea typeface="ＭＳ Ｐゴシック" panose="020B0600070205080204" pitchFamily="34" charset="-128"/>
                <a:cs typeface="Arial" panose="020B0604020202020204" pitchFamily="34" charset="0"/>
              </a:rPr>
              <a:t> (framework)</a:t>
            </a:r>
            <a:r>
              <a:rPr lang="vi-VN" altLang="en-US" sz="2800">
                <a:latin typeface="Calibri (Body)"/>
                <a:ea typeface="ＭＳ Ｐゴシック" panose="020B0600070205080204" pitchFamily="34" charset="-128"/>
                <a:cs typeface="Arial" panose="020B0604020202020204" pitchFamily="34" charset="0"/>
              </a:rPr>
              <a:t> của một cơ sở dữ liệu</a:t>
            </a:r>
          </a:p>
          <a:p>
            <a:pPr eaLnBrk="1" hangingPunct="1"/>
            <a:r>
              <a:rPr lang="vi-VN" altLang="en-US" sz="2800">
                <a:latin typeface="Calibri (Body)"/>
                <a:ea typeface="ＭＳ Ｐゴシック" panose="020B0600070205080204" pitchFamily="34" charset="-128"/>
                <a:cs typeface="Arial" panose="020B0604020202020204" pitchFamily="34" charset="0"/>
              </a:rPr>
              <a:t>Được phân thành 3 loại:</a:t>
            </a:r>
            <a:endParaRPr lang="en-US" altLang="en-US" sz="2800">
              <a:latin typeface="Calibri (Body)"/>
              <a:ea typeface="ＭＳ Ｐゴシック" panose="020B0600070205080204" pitchFamily="34" charset="-128"/>
              <a:cs typeface="Arial" panose="020B0604020202020204" pitchFamily="34" charset="0"/>
            </a:endParaRPr>
          </a:p>
        </p:txBody>
      </p:sp>
      <p:pic>
        <p:nvPicPr>
          <p:cNvPr id="79874" name="Picture 2">
            <a:extLst>
              <a:ext uri="{FF2B5EF4-FFF2-40B4-BE49-F238E27FC236}">
                <a16:creationId xmlns:a16="http://schemas.microsoft.com/office/drawing/2014/main" id="{F74BAF40-6110-E748-8DF8-A0C2E304E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54573"/>
            <a:ext cx="6553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6B3C396-D597-42EB-894A-7F1DAFED6F66}"/>
              </a:ext>
            </a:extLst>
          </p:cNvPr>
          <p:cNvSpPr>
            <a:spLocks noGrp="1"/>
          </p:cNvSpPr>
          <p:nvPr>
            <p:ph type="sldNum" sz="quarter" idx="12"/>
          </p:nvPr>
        </p:nvSpPr>
        <p:spPr/>
        <p:txBody>
          <a:bodyPr/>
          <a:lstStyle/>
          <a:p>
            <a:fld id="{11F88B7E-86B8-4862-842E-2DB840C1EC76}" type="slidenum">
              <a:rPr lang="zh-CN" altLang="en-US" smtClean="0"/>
              <a:t>20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checkerboard(across)">
                                      <p:cBhvr>
                                        <p:cTn id="7"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2994" name="Rectangle 2">
            <a:extLst>
              <a:ext uri="{FF2B5EF4-FFF2-40B4-BE49-F238E27FC236}">
                <a16:creationId xmlns:a16="http://schemas.microsoft.com/office/drawing/2014/main" id="{9B9D225E-98C5-A147-BD9C-3A35AFDC3B4C}"/>
              </a:ext>
            </a:extLst>
          </p:cNvPr>
          <p:cNvSpPr>
            <a:spLocks noGrp="1" noChangeArrowheads="1"/>
          </p:cNvSpPr>
          <p:nvPr>
            <p:ph type="title" idx="4294967295"/>
          </p:nvPr>
        </p:nvSpPr>
        <p:spPr>
          <a:xfrm>
            <a:off x="1004888" y="188913"/>
            <a:ext cx="8139112" cy="1079500"/>
          </a:xfrm>
        </p:spPr>
        <p:txBody>
          <a:bodyPr/>
          <a:lstStyle/>
          <a:p>
            <a:pPr eaLnBrk="1" fontAlgn="auto" hangingPunct="1">
              <a:spcAft>
                <a:spcPts val="0"/>
              </a:spcAft>
              <a:defRPr/>
            </a:pPr>
            <a:r>
              <a:rPr lang="en-US" sz="4600">
                <a:ea typeface="+mj-ea"/>
                <a:cs typeface="Arial" charset="0"/>
              </a:rPr>
              <a:t>Nội dung</a:t>
            </a:r>
          </a:p>
        </p:txBody>
      </p:sp>
      <p:sp>
        <p:nvSpPr>
          <p:cNvPr id="19458" name="Rectangle 3">
            <a:extLst>
              <a:ext uri="{FF2B5EF4-FFF2-40B4-BE49-F238E27FC236}">
                <a16:creationId xmlns:a16="http://schemas.microsoft.com/office/drawing/2014/main" id="{52FBC744-1E74-1B49-AC22-057F6FFFFD39}"/>
              </a:ext>
            </a:extLst>
          </p:cNvPr>
          <p:cNvSpPr>
            <a:spLocks noGrp="1"/>
          </p:cNvSpPr>
          <p:nvPr>
            <p:ph type="body" idx="4294967295"/>
          </p:nvPr>
        </p:nvSpPr>
        <p:spPr>
          <a:xfrm>
            <a:off x="684213" y="1628775"/>
            <a:ext cx="8459787" cy="4606925"/>
          </a:xfrm>
        </p:spPr>
        <p:txBody>
          <a:bodyPr/>
          <a:lstStyle/>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Các mô hình dữ liệu</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Mô hình đối tượng và mô hình dữ liệu quan hệ</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Ánh xạ sơ đồ lớp sang sơ đồ E-R</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Chuẩn hoá</a:t>
            </a:r>
          </a:p>
        </p:txBody>
      </p:sp>
      <p:sp>
        <p:nvSpPr>
          <p:cNvPr id="19459" name="Rectangle 4">
            <a:extLst>
              <a:ext uri="{FF2B5EF4-FFF2-40B4-BE49-F238E27FC236}">
                <a16:creationId xmlns:a16="http://schemas.microsoft.com/office/drawing/2014/main" id="{30AA1D91-D6A4-E348-8B90-C30D204301A3}"/>
              </a:ext>
            </a:extLst>
          </p:cNvPr>
          <p:cNvSpPr>
            <a:spLocks noChangeArrowheads="1"/>
          </p:cNvSpPr>
          <p:nvPr/>
        </p:nvSpPr>
        <p:spPr bwMode="auto">
          <a:xfrm>
            <a:off x="681038" y="2105371"/>
            <a:ext cx="8459786" cy="649287"/>
          </a:xfrm>
          <a:prstGeom prst="rect">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9460" name="AutoShape 5">
            <a:extLst>
              <a:ext uri="{FF2B5EF4-FFF2-40B4-BE49-F238E27FC236}">
                <a16:creationId xmlns:a16="http://schemas.microsoft.com/office/drawing/2014/main" id="{3C8B554A-4F10-AC4B-AC25-A75278C0403D}"/>
              </a:ext>
            </a:extLst>
          </p:cNvPr>
          <p:cNvSpPr>
            <a:spLocks noChangeArrowheads="1"/>
          </p:cNvSpPr>
          <p:nvPr/>
        </p:nvSpPr>
        <p:spPr bwMode="auto">
          <a:xfrm>
            <a:off x="250825" y="2263154"/>
            <a:ext cx="360363" cy="404812"/>
          </a:xfrm>
          <a:prstGeom prst="rightArrow">
            <a:avLst>
              <a:gd name="adj1" fmla="val 50000"/>
              <a:gd name="adj2" fmla="val 25000"/>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99079CFB-95D6-45B4-B15A-71FD5C50563B}"/>
              </a:ext>
            </a:extLst>
          </p:cNvPr>
          <p:cNvSpPr>
            <a:spLocks noGrp="1"/>
          </p:cNvSpPr>
          <p:nvPr>
            <p:ph type="sldNum" sz="quarter" idx="12"/>
          </p:nvPr>
        </p:nvSpPr>
        <p:spPr/>
        <p:txBody>
          <a:bodyPr/>
          <a:lstStyle/>
          <a:p>
            <a:fld id="{11F88B7E-86B8-4862-842E-2DB840C1EC76}" type="slidenum">
              <a:rPr lang="zh-CN" altLang="en-US" smtClean="0"/>
              <a:t>21</a:t>
            </a:fld>
            <a:endParaRPr lang="zh-CN" altLang="en-US"/>
          </a:p>
        </p:txBody>
      </p:sp>
    </p:spTree>
    <p:extLst>
      <p:ext uri="{BB962C8B-B14F-4D97-AF65-F5344CB8AC3E}">
        <p14:creationId xmlns:p14="http://schemas.microsoft.com/office/powerpoint/2010/main" val="3628485418"/>
      </p:ext>
    </p:extLst>
  </p:cSld>
  <p:clrMapOvr>
    <a:masterClrMapping/>
  </p:clrMapOvr>
  <p:transition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116FEEC5-1665-EA46-831E-B2DB4777FEED}"/>
              </a:ext>
            </a:extLst>
          </p:cNvPr>
          <p:cNvSpPr>
            <a:spLocks noGrp="1" noChangeArrowheads="1"/>
          </p:cNvSpPr>
          <p:nvPr>
            <p:ph type="title"/>
          </p:nvPr>
        </p:nvSpPr>
        <p:spPr/>
        <p:txBody>
          <a:bodyPr/>
          <a:lstStyle/>
          <a:p>
            <a:pPr eaLnBrk="1" fontAlgn="auto" hangingPunct="1">
              <a:spcAft>
                <a:spcPts val="0"/>
              </a:spcAft>
              <a:defRPr/>
            </a:pPr>
            <a:r>
              <a:rPr lang="en-US" sz="3600">
                <a:ea typeface="+mj-ea"/>
                <a:cs typeface="Arial" charset="0"/>
              </a:rPr>
              <a:t>2.1. Cơ sở dữ liệu quan hệ và HĐT (OO)</a:t>
            </a:r>
          </a:p>
        </p:txBody>
      </p:sp>
      <p:sp>
        <p:nvSpPr>
          <p:cNvPr id="40962" name="Rectangle 3">
            <a:extLst>
              <a:ext uri="{FF2B5EF4-FFF2-40B4-BE49-F238E27FC236}">
                <a16:creationId xmlns:a16="http://schemas.microsoft.com/office/drawing/2014/main" id="{47C794CD-AA50-604B-AABA-78E2323D1726}"/>
              </a:ext>
            </a:extLst>
          </p:cNvPr>
          <p:cNvSpPr>
            <a:spLocks noGrp="1"/>
          </p:cNvSpPr>
          <p:nvPr>
            <p:ph idx="1"/>
          </p:nvPr>
        </p:nvSpPr>
        <p:spPr>
          <a:xfrm>
            <a:off x="336550" y="1051759"/>
            <a:ext cx="8470900" cy="5105400"/>
          </a:xfrm>
        </p:spPr>
        <p:txBody>
          <a:bodyPr/>
          <a:lstStyle/>
          <a:p>
            <a:pPr eaLnBrk="1" hangingPunct="1"/>
            <a:r>
              <a:rPr lang="vi-VN" altLang="en-US" sz="3200">
                <a:latin typeface="Calibri (Body)"/>
                <a:ea typeface="ＭＳ Ｐゴシック" panose="020B0600070205080204" pitchFamily="34" charset="-128"/>
                <a:cs typeface="Arial" panose="020B0604020202020204" pitchFamily="34" charset="0"/>
              </a:rPr>
              <a:t>RDBMS và Hướng đối tượng không hoàn toàn tương thích</a:t>
            </a:r>
            <a:endParaRPr lang="en-US" altLang="en-US" sz="3200">
              <a:latin typeface="Calibri (Body)"/>
              <a:ea typeface="ＭＳ Ｐゴシック" panose="020B0600070205080204" pitchFamily="34" charset="-128"/>
              <a:cs typeface="Arial" panose="020B0604020202020204" pitchFamily="34" charset="0"/>
            </a:endParaRPr>
          </a:p>
          <a:p>
            <a:pPr lvl="1" eaLnBrk="1" hangingPunct="1"/>
            <a:r>
              <a:rPr lang="en-US" altLang="en-US" sz="2800">
                <a:latin typeface="Calibri (Body)"/>
                <a:ea typeface="ＭＳ Ｐゴシック" panose="020B0600070205080204" pitchFamily="34" charset="-128"/>
                <a:cs typeface="Arial" panose="020B0604020202020204" pitchFamily="34" charset="0"/>
              </a:rPr>
              <a:t>RDBMS </a:t>
            </a:r>
          </a:p>
          <a:p>
            <a:pPr lvl="2" eaLnBrk="1" hangingPunct="1"/>
            <a:r>
              <a:rPr lang="vi-VN" altLang="en-US" sz="2000">
                <a:latin typeface="Calibri (Body)"/>
                <a:ea typeface="ＭＳ Ｐゴシック" panose="020B0600070205080204" pitchFamily="34" charset="-128"/>
                <a:cs typeface="Arial" panose="020B0604020202020204" pitchFamily="34" charset="0"/>
              </a:rPr>
              <a:t>Trọng tâm là dữ liệu</a:t>
            </a:r>
          </a:p>
          <a:p>
            <a:pPr lvl="2" eaLnBrk="1" hangingPunct="1"/>
            <a:r>
              <a:rPr lang="vi-VN" altLang="en-US" sz="2000">
                <a:latin typeface="Calibri (Body)"/>
                <a:ea typeface="ＭＳ Ｐゴシック" panose="020B0600070205080204" pitchFamily="34" charset="-128"/>
                <a:cs typeface="Arial" panose="020B0604020202020204" pitchFamily="34" charset="0"/>
              </a:rPr>
              <a:t>Phù hợp hơn cho các mối quan hệ đặc biệt và ứng dụng báo cáo</a:t>
            </a:r>
          </a:p>
          <a:p>
            <a:pPr lvl="2" eaLnBrk="1" hangingPunct="1"/>
            <a:r>
              <a:rPr lang="en-US" altLang="en-US" sz="2000">
                <a:latin typeface="Calibri (Body)"/>
                <a:ea typeface="ＭＳ Ｐゴシック" panose="020B0600070205080204" pitchFamily="34" charset="-128"/>
                <a:cs typeface="Arial" panose="020B0604020202020204" pitchFamily="34" charset="0"/>
              </a:rPr>
              <a:t>Bộc lộ</a:t>
            </a:r>
            <a:r>
              <a:rPr lang="vi-VN" altLang="en-US" sz="2000">
                <a:latin typeface="Calibri (Body)"/>
                <a:ea typeface="ＭＳ Ｐゴシック" panose="020B0600070205080204" pitchFamily="34" charset="-128"/>
                <a:cs typeface="Arial" panose="020B0604020202020204" pitchFamily="34" charset="0"/>
              </a:rPr>
              <a:t> dữ liệu (</a:t>
            </a:r>
            <a:r>
              <a:rPr lang="en-US" altLang="en-US" sz="2000">
                <a:latin typeface="Calibri (Body)"/>
                <a:ea typeface="ＭＳ Ｐゴシック" panose="020B0600070205080204" pitchFamily="34" charset="-128"/>
                <a:cs typeface="Arial" panose="020B0604020202020204" pitchFamily="34" charset="0"/>
              </a:rPr>
              <a:t>các </a:t>
            </a:r>
            <a:r>
              <a:rPr lang="vi-VN" altLang="en-US" sz="2000">
                <a:latin typeface="Calibri (Body)"/>
                <a:ea typeface="ＭＳ Ｐゴシック" panose="020B0600070205080204" pitchFamily="34" charset="-128"/>
                <a:cs typeface="Arial" panose="020B0604020202020204" pitchFamily="34" charset="0"/>
              </a:rPr>
              <a:t>giá trị cột)</a:t>
            </a:r>
            <a:endParaRPr lang="en-US" altLang="en-US" sz="2000">
              <a:latin typeface="Calibri (Body)"/>
              <a:ea typeface="ＭＳ Ｐゴシック" panose="020B0600070205080204" pitchFamily="34" charset="-128"/>
              <a:cs typeface="Arial" panose="020B0604020202020204" pitchFamily="34" charset="0"/>
            </a:endParaRPr>
          </a:p>
          <a:p>
            <a:pPr lvl="1" eaLnBrk="1" hangingPunct="1"/>
            <a:r>
              <a:rPr lang="en-US" altLang="en-US" sz="2800">
                <a:latin typeface="Calibri (Body)"/>
                <a:ea typeface="ＭＳ Ｐゴシック" panose="020B0600070205080204" pitchFamily="34" charset="-128"/>
                <a:cs typeface="Arial" panose="020B0604020202020204" pitchFamily="34" charset="0"/>
              </a:rPr>
              <a:t>Hệ thống hướng đối tượng (Object Oriented system)</a:t>
            </a:r>
          </a:p>
          <a:p>
            <a:pPr lvl="2" eaLnBrk="1" hangingPunct="1"/>
            <a:r>
              <a:rPr lang="vi-VN" altLang="en-US" sz="2000">
                <a:latin typeface="Calibri (Body)"/>
                <a:ea typeface="ＭＳ Ｐゴシック" panose="020B0600070205080204" pitchFamily="34" charset="-128"/>
                <a:cs typeface="Arial" panose="020B0604020202020204" pitchFamily="34" charset="0"/>
              </a:rPr>
              <a:t>Tập trung vào hành vi</a:t>
            </a:r>
          </a:p>
          <a:p>
            <a:pPr lvl="2" eaLnBrk="1" hangingPunct="1"/>
            <a:r>
              <a:rPr lang="vi-VN" altLang="en-US" sz="2000">
                <a:latin typeface="Calibri (Body)"/>
                <a:ea typeface="ＭＳ Ｐゴシック" panose="020B0600070205080204" pitchFamily="34" charset="-128"/>
                <a:cs typeface="Arial" panose="020B0604020202020204" pitchFamily="34" charset="0"/>
              </a:rPr>
              <a:t>Phù hợp hơn để xử lý hành vi </a:t>
            </a:r>
            <a:r>
              <a:rPr lang="en-US" altLang="en-US" sz="2000">
                <a:latin typeface="Calibri (Body)"/>
                <a:ea typeface="ＭＳ Ｐゴシック" panose="020B0600070205080204" pitchFamily="34" charset="-128"/>
                <a:cs typeface="Arial" panose="020B0604020202020204" pitchFamily="34" charset="0"/>
              </a:rPr>
              <a:t>cho trạng thái xác định </a:t>
            </a:r>
            <a:r>
              <a:rPr lang="vi-VN" altLang="en-US" sz="2000">
                <a:latin typeface="Calibri (Body)"/>
                <a:ea typeface="ＭＳ Ｐゴシック" panose="020B0600070205080204" pitchFamily="34" charset="-128"/>
                <a:cs typeface="Arial" panose="020B0604020202020204" pitchFamily="34" charset="0"/>
              </a:rPr>
              <a:t>nơi dữ liệu là thứ yếu</a:t>
            </a:r>
          </a:p>
          <a:p>
            <a:pPr lvl="2" eaLnBrk="1" hangingPunct="1"/>
            <a:r>
              <a:rPr lang="en-US" altLang="en-US" sz="2000">
                <a:latin typeface="Calibri (Body)"/>
                <a:ea typeface="ＭＳ Ｐゴシック" panose="020B0600070205080204" pitchFamily="34" charset="-128"/>
                <a:cs typeface="Arial" panose="020B0604020202020204" pitchFamily="34" charset="0"/>
              </a:rPr>
              <a:t>Che giấu</a:t>
            </a:r>
            <a:r>
              <a:rPr lang="vi-VN" altLang="en-US" sz="2000">
                <a:latin typeface="Calibri (Body)"/>
                <a:ea typeface="ＭＳ Ｐゴシック" panose="020B0600070205080204" pitchFamily="34" charset="-128"/>
                <a:cs typeface="Arial" panose="020B0604020202020204" pitchFamily="34" charset="0"/>
              </a:rPr>
              <a:t> dữ liệu (đóng gói)</a:t>
            </a:r>
            <a:endParaRPr lang="en-US" altLang="en-US" sz="2000">
              <a:latin typeface="Calibri (Body)"/>
              <a:ea typeface="ＭＳ Ｐゴシック" panose="020B0600070205080204" pitchFamily="34" charset="-128"/>
              <a:cs typeface="Arial" panose="020B0604020202020204" pitchFamily="34" charset="0"/>
            </a:endParaRPr>
          </a:p>
        </p:txBody>
      </p:sp>
      <p:sp>
        <p:nvSpPr>
          <p:cNvPr id="2" name="Slide Number Placeholder 1">
            <a:extLst>
              <a:ext uri="{FF2B5EF4-FFF2-40B4-BE49-F238E27FC236}">
                <a16:creationId xmlns:a16="http://schemas.microsoft.com/office/drawing/2014/main" id="{B74AD41A-7C3B-4E33-8FE9-187D6C2C3350}"/>
              </a:ext>
            </a:extLst>
          </p:cNvPr>
          <p:cNvSpPr>
            <a:spLocks noGrp="1"/>
          </p:cNvSpPr>
          <p:nvPr>
            <p:ph type="sldNum" sz="quarter" idx="12"/>
          </p:nvPr>
        </p:nvSpPr>
        <p:spPr/>
        <p:txBody>
          <a:bodyPr/>
          <a:lstStyle/>
          <a:p>
            <a:fld id="{11F88B7E-86B8-4862-842E-2DB840C1EC76}" type="slidenum">
              <a:rPr lang="zh-CN" altLang="en-US" smtClean="0"/>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789E3E97-CCAD-3E41-B126-10BCFEE7141B}"/>
              </a:ext>
            </a:extLst>
          </p:cNvPr>
          <p:cNvSpPr>
            <a:spLocks noGrp="1" noChangeArrowheads="1"/>
          </p:cNvSpPr>
          <p:nvPr>
            <p:ph type="title"/>
          </p:nvPr>
        </p:nvSpPr>
        <p:spPr/>
        <p:txBody>
          <a:bodyPr/>
          <a:lstStyle/>
          <a:p>
            <a:pPr eaLnBrk="1" fontAlgn="auto" hangingPunct="1">
              <a:spcAft>
                <a:spcPts val="0"/>
              </a:spcAft>
              <a:defRPr/>
            </a:pPr>
            <a:r>
              <a:rPr lang="en-US">
                <a:ea typeface="+mj-ea"/>
                <a:cs typeface="Arial" charset="0"/>
              </a:rPr>
              <a:t>2.2. Mô hình đối tượng (Object Model)</a:t>
            </a:r>
          </a:p>
        </p:txBody>
      </p:sp>
      <p:sp>
        <p:nvSpPr>
          <p:cNvPr id="354307" name="Rectangle 3">
            <a:extLst>
              <a:ext uri="{FF2B5EF4-FFF2-40B4-BE49-F238E27FC236}">
                <a16:creationId xmlns:a16="http://schemas.microsoft.com/office/drawing/2014/main" id="{AFA16A9D-B1FF-A54E-ACBA-855471B74C2D}"/>
              </a:ext>
            </a:extLst>
          </p:cNvPr>
          <p:cNvSpPr>
            <a:spLocks noGrp="1" noChangeArrowheads="1"/>
          </p:cNvSpPr>
          <p:nvPr>
            <p:ph idx="1"/>
          </p:nvPr>
        </p:nvSpPr>
        <p:spPr>
          <a:xfrm>
            <a:off x="361950" y="947817"/>
            <a:ext cx="8489950" cy="2100183"/>
          </a:xfrm>
        </p:spPr>
        <p:txBody>
          <a:bodyPr rtlCol="0">
            <a:noAutofit/>
          </a:bodyPr>
          <a:lstStyle/>
          <a:p>
            <a:pPr marL="182880" indent="-182880" eaLnBrk="1" fontAlgn="auto" hangingPunct="1">
              <a:spcAft>
                <a:spcPts val="0"/>
              </a:spcAft>
              <a:defRPr/>
            </a:pPr>
            <a:r>
              <a:rPr lang="vi-VN" sz="2800">
                <a:latin typeface="Calibri (Body)"/>
                <a:cs typeface="Arial" charset="0"/>
              </a:rPr>
              <a:t>Mô hình Đối tượng bao gồm</a:t>
            </a:r>
            <a:r>
              <a:rPr lang="en-US" sz="2800">
                <a:latin typeface="Calibri (Body)"/>
                <a:cs typeface="Arial" charset="0"/>
              </a:rPr>
              <a:t> </a:t>
            </a:r>
          </a:p>
          <a:p>
            <a:pPr lvl="1" indent="-182880" eaLnBrk="1" fontAlgn="auto" hangingPunct="1">
              <a:spcAft>
                <a:spcPts val="0"/>
              </a:spcAft>
              <a:defRPr/>
            </a:pPr>
            <a:r>
              <a:rPr lang="en-US" sz="2400">
                <a:latin typeface="Calibri (Body)"/>
                <a:cs typeface="Arial" charset="0"/>
              </a:rPr>
              <a:t>Các lớp (Classes) (các thuộc tính - attributes)</a:t>
            </a:r>
          </a:p>
          <a:p>
            <a:pPr lvl="1" indent="-182880" eaLnBrk="1" fontAlgn="auto" hangingPunct="1">
              <a:spcAft>
                <a:spcPts val="0"/>
              </a:spcAft>
              <a:defRPr/>
            </a:pPr>
            <a:r>
              <a:rPr lang="en-US" sz="2400">
                <a:latin typeface="Calibri (Body)"/>
                <a:cs typeface="Arial" charset="0"/>
              </a:rPr>
              <a:t>Các mối quan hệ (Relationships)</a:t>
            </a:r>
          </a:p>
          <a:p>
            <a:pPr marL="731520" lvl="2" indent="-182880" eaLnBrk="1" fontAlgn="auto" hangingPunct="1">
              <a:spcAft>
                <a:spcPts val="0"/>
              </a:spcAft>
              <a:defRPr/>
            </a:pPr>
            <a:r>
              <a:rPr lang="en-US" sz="2000">
                <a:latin typeface="Calibri (Body)"/>
                <a:cs typeface="Arial" charset="0"/>
              </a:rPr>
              <a:t>Liên kết (Associations)</a:t>
            </a:r>
          </a:p>
          <a:p>
            <a:pPr marL="731520" lvl="2" indent="-182880" eaLnBrk="1" fontAlgn="auto" hangingPunct="1">
              <a:spcAft>
                <a:spcPts val="0"/>
              </a:spcAft>
              <a:defRPr/>
            </a:pPr>
            <a:r>
              <a:rPr lang="en-US" sz="2000">
                <a:latin typeface="Calibri (Body)"/>
                <a:cs typeface="Arial" charset="0"/>
              </a:rPr>
              <a:t>Tổng quát hoá (Generalization)</a:t>
            </a:r>
          </a:p>
        </p:txBody>
      </p:sp>
      <p:grpSp>
        <p:nvGrpSpPr>
          <p:cNvPr id="43011" name="Group 57">
            <a:extLst>
              <a:ext uri="{FF2B5EF4-FFF2-40B4-BE49-F238E27FC236}">
                <a16:creationId xmlns:a16="http://schemas.microsoft.com/office/drawing/2014/main" id="{DF4EF1E0-CF72-C04B-A224-840425968E91}"/>
              </a:ext>
            </a:extLst>
          </p:cNvPr>
          <p:cNvGrpSpPr>
            <a:grpSpLocks/>
          </p:cNvGrpSpPr>
          <p:nvPr/>
        </p:nvGrpSpPr>
        <p:grpSpPr bwMode="auto">
          <a:xfrm>
            <a:off x="4221991" y="2797176"/>
            <a:ext cx="4748212" cy="3559175"/>
            <a:chOff x="2143" y="1553"/>
            <a:chExt cx="2991" cy="2242"/>
          </a:xfrm>
        </p:grpSpPr>
        <p:sp>
          <p:nvSpPr>
            <p:cNvPr id="43013" name="Rectangle 10">
              <a:extLst>
                <a:ext uri="{FF2B5EF4-FFF2-40B4-BE49-F238E27FC236}">
                  <a16:creationId xmlns:a16="http://schemas.microsoft.com/office/drawing/2014/main" id="{6C22E116-0EE1-1349-AE9A-8D49BA56D9C8}"/>
                </a:ext>
              </a:extLst>
            </p:cNvPr>
            <p:cNvSpPr>
              <a:spLocks noChangeArrowheads="1"/>
            </p:cNvSpPr>
            <p:nvPr/>
          </p:nvSpPr>
          <p:spPr bwMode="auto">
            <a:xfrm>
              <a:off x="3746" y="1553"/>
              <a:ext cx="906" cy="531"/>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14" name="Rectangle 11">
              <a:extLst>
                <a:ext uri="{FF2B5EF4-FFF2-40B4-BE49-F238E27FC236}">
                  <a16:creationId xmlns:a16="http://schemas.microsoft.com/office/drawing/2014/main" id="{920A9E5F-0268-E449-B3BF-1F544D782BE2}"/>
                </a:ext>
              </a:extLst>
            </p:cNvPr>
            <p:cNvSpPr>
              <a:spLocks noChangeArrowheads="1"/>
            </p:cNvSpPr>
            <p:nvPr/>
          </p:nvSpPr>
          <p:spPr bwMode="auto">
            <a:xfrm>
              <a:off x="3965" y="1574"/>
              <a:ext cx="36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LineItem</a:t>
              </a:r>
              <a:endParaRPr lang="en-US" altLang="en-US" sz="2000">
                <a:latin typeface="Times New Roman" panose="02020603050405020304" pitchFamily="18" charset="0"/>
              </a:endParaRPr>
            </a:p>
          </p:txBody>
        </p:sp>
        <p:sp>
          <p:nvSpPr>
            <p:cNvPr id="43015" name="Rectangle 12">
              <a:extLst>
                <a:ext uri="{FF2B5EF4-FFF2-40B4-BE49-F238E27FC236}">
                  <a16:creationId xmlns:a16="http://schemas.microsoft.com/office/drawing/2014/main" id="{53A00B0E-4BAA-4442-900C-B7597EA2C6A4}"/>
                </a:ext>
              </a:extLst>
            </p:cNvPr>
            <p:cNvSpPr>
              <a:spLocks noChangeArrowheads="1"/>
            </p:cNvSpPr>
            <p:nvPr/>
          </p:nvSpPr>
          <p:spPr bwMode="auto">
            <a:xfrm>
              <a:off x="3746" y="1702"/>
              <a:ext cx="906" cy="382"/>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16" name="Rectangle 13">
              <a:extLst>
                <a:ext uri="{FF2B5EF4-FFF2-40B4-BE49-F238E27FC236}">
                  <a16:creationId xmlns:a16="http://schemas.microsoft.com/office/drawing/2014/main" id="{91CB6531-EF73-8D4E-BB62-53B21456DD15}"/>
                </a:ext>
              </a:extLst>
            </p:cNvPr>
            <p:cNvSpPr>
              <a:spLocks noChangeArrowheads="1"/>
            </p:cNvSpPr>
            <p:nvPr/>
          </p:nvSpPr>
          <p:spPr bwMode="auto">
            <a:xfrm>
              <a:off x="3746" y="1977"/>
              <a:ext cx="906" cy="107"/>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17" name="Rectangle 14">
              <a:extLst>
                <a:ext uri="{FF2B5EF4-FFF2-40B4-BE49-F238E27FC236}">
                  <a16:creationId xmlns:a16="http://schemas.microsoft.com/office/drawing/2014/main" id="{F31A79A8-0F2F-1D41-B402-ABD70B058CA9}"/>
                </a:ext>
              </a:extLst>
            </p:cNvPr>
            <p:cNvSpPr>
              <a:spLocks noChangeArrowheads="1"/>
            </p:cNvSpPr>
            <p:nvPr/>
          </p:nvSpPr>
          <p:spPr bwMode="auto">
            <a:xfrm>
              <a:off x="3791" y="1716"/>
              <a:ext cx="77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quantity : Integer</a:t>
              </a:r>
              <a:endParaRPr lang="en-US" altLang="en-US" sz="2000">
                <a:latin typeface="Times New Roman" panose="02020603050405020304" pitchFamily="18" charset="0"/>
              </a:endParaRPr>
            </a:p>
          </p:txBody>
        </p:sp>
        <p:sp>
          <p:nvSpPr>
            <p:cNvPr id="43018" name="Rectangle 15">
              <a:extLst>
                <a:ext uri="{FF2B5EF4-FFF2-40B4-BE49-F238E27FC236}">
                  <a16:creationId xmlns:a16="http://schemas.microsoft.com/office/drawing/2014/main" id="{60680D65-AAE8-BC44-8363-3DFC0D60ED60}"/>
                </a:ext>
              </a:extLst>
            </p:cNvPr>
            <p:cNvSpPr>
              <a:spLocks noChangeArrowheads="1"/>
            </p:cNvSpPr>
            <p:nvPr/>
          </p:nvSpPr>
          <p:spPr bwMode="auto">
            <a:xfrm>
              <a:off x="3791" y="1829"/>
              <a:ext cx="7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number : Integer</a:t>
              </a:r>
              <a:endParaRPr lang="en-US" altLang="en-US" sz="2000">
                <a:latin typeface="Times New Roman" panose="02020603050405020304" pitchFamily="18" charset="0"/>
              </a:endParaRPr>
            </a:p>
          </p:txBody>
        </p:sp>
        <p:sp>
          <p:nvSpPr>
            <p:cNvPr id="43019" name="Rectangle 17">
              <a:extLst>
                <a:ext uri="{FF2B5EF4-FFF2-40B4-BE49-F238E27FC236}">
                  <a16:creationId xmlns:a16="http://schemas.microsoft.com/office/drawing/2014/main" id="{84E9FFA1-51E1-BA48-A3B0-5180C9399521}"/>
                </a:ext>
              </a:extLst>
            </p:cNvPr>
            <p:cNvSpPr>
              <a:spLocks noChangeArrowheads="1"/>
            </p:cNvSpPr>
            <p:nvPr/>
          </p:nvSpPr>
          <p:spPr bwMode="auto">
            <a:xfrm>
              <a:off x="3561" y="1886"/>
              <a:ext cx="14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1..*</a:t>
              </a:r>
              <a:endParaRPr lang="en-US" altLang="en-US" sz="2000">
                <a:solidFill>
                  <a:srgbClr val="0000FF"/>
                </a:solidFill>
                <a:latin typeface="Times New Roman" panose="02020603050405020304" pitchFamily="18" charset="0"/>
              </a:endParaRPr>
            </a:p>
          </p:txBody>
        </p:sp>
        <p:sp>
          <p:nvSpPr>
            <p:cNvPr id="43020" name="Rectangle 20">
              <a:extLst>
                <a:ext uri="{FF2B5EF4-FFF2-40B4-BE49-F238E27FC236}">
                  <a16:creationId xmlns:a16="http://schemas.microsoft.com/office/drawing/2014/main" id="{B2896276-9429-2B43-8D70-3BDBEB32279E}"/>
                </a:ext>
              </a:extLst>
            </p:cNvPr>
            <p:cNvSpPr>
              <a:spLocks noChangeArrowheads="1"/>
            </p:cNvSpPr>
            <p:nvPr/>
          </p:nvSpPr>
          <p:spPr bwMode="auto">
            <a:xfrm>
              <a:off x="3288" y="1674"/>
              <a:ext cx="41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+lineItems</a:t>
              </a:r>
              <a:endParaRPr lang="en-US" altLang="en-US" sz="2000">
                <a:solidFill>
                  <a:srgbClr val="0000FF"/>
                </a:solidFill>
                <a:latin typeface="Times New Roman" panose="02020603050405020304" pitchFamily="18" charset="0"/>
              </a:endParaRPr>
            </a:p>
          </p:txBody>
        </p:sp>
        <p:sp>
          <p:nvSpPr>
            <p:cNvPr id="43021" name="Rectangle 5">
              <a:extLst>
                <a:ext uri="{FF2B5EF4-FFF2-40B4-BE49-F238E27FC236}">
                  <a16:creationId xmlns:a16="http://schemas.microsoft.com/office/drawing/2014/main" id="{80F2CA2A-3448-914D-A809-C7F4517DC9DA}"/>
                </a:ext>
              </a:extLst>
            </p:cNvPr>
            <p:cNvSpPr>
              <a:spLocks noChangeArrowheads="1"/>
            </p:cNvSpPr>
            <p:nvPr/>
          </p:nvSpPr>
          <p:spPr bwMode="auto">
            <a:xfrm>
              <a:off x="2143" y="1610"/>
              <a:ext cx="852" cy="417"/>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22" name="Rectangle 6">
              <a:extLst>
                <a:ext uri="{FF2B5EF4-FFF2-40B4-BE49-F238E27FC236}">
                  <a16:creationId xmlns:a16="http://schemas.microsoft.com/office/drawing/2014/main" id="{8900173B-109F-4745-9A7D-493F18FB9622}"/>
                </a:ext>
              </a:extLst>
            </p:cNvPr>
            <p:cNvSpPr>
              <a:spLocks noChangeArrowheads="1"/>
            </p:cNvSpPr>
            <p:nvPr/>
          </p:nvSpPr>
          <p:spPr bwMode="auto">
            <a:xfrm>
              <a:off x="2452" y="1631"/>
              <a:ext cx="24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Order</a:t>
              </a:r>
              <a:endParaRPr lang="en-US" altLang="en-US" sz="2000">
                <a:latin typeface="Times New Roman" panose="02020603050405020304" pitchFamily="18" charset="0"/>
              </a:endParaRPr>
            </a:p>
          </p:txBody>
        </p:sp>
        <p:sp>
          <p:nvSpPr>
            <p:cNvPr id="43023" name="Rectangle 7">
              <a:extLst>
                <a:ext uri="{FF2B5EF4-FFF2-40B4-BE49-F238E27FC236}">
                  <a16:creationId xmlns:a16="http://schemas.microsoft.com/office/drawing/2014/main" id="{86368D51-7A68-B344-B9F5-AB5B69DFF79D}"/>
                </a:ext>
              </a:extLst>
            </p:cNvPr>
            <p:cNvSpPr>
              <a:spLocks noChangeArrowheads="1"/>
            </p:cNvSpPr>
            <p:nvPr/>
          </p:nvSpPr>
          <p:spPr bwMode="auto">
            <a:xfrm>
              <a:off x="2143" y="1758"/>
              <a:ext cx="852" cy="269"/>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24" name="Rectangle 8">
              <a:extLst>
                <a:ext uri="{FF2B5EF4-FFF2-40B4-BE49-F238E27FC236}">
                  <a16:creationId xmlns:a16="http://schemas.microsoft.com/office/drawing/2014/main" id="{2A15916F-7DAD-114B-AD54-AF20744D465A}"/>
                </a:ext>
              </a:extLst>
            </p:cNvPr>
            <p:cNvSpPr>
              <a:spLocks noChangeArrowheads="1"/>
            </p:cNvSpPr>
            <p:nvPr/>
          </p:nvSpPr>
          <p:spPr bwMode="auto">
            <a:xfrm>
              <a:off x="2143" y="1928"/>
              <a:ext cx="852" cy="99"/>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25" name="Rectangle 9">
              <a:extLst>
                <a:ext uri="{FF2B5EF4-FFF2-40B4-BE49-F238E27FC236}">
                  <a16:creationId xmlns:a16="http://schemas.microsoft.com/office/drawing/2014/main" id="{07D7441A-2E35-B94F-8B14-5A271EA214F5}"/>
                </a:ext>
              </a:extLst>
            </p:cNvPr>
            <p:cNvSpPr>
              <a:spLocks noChangeArrowheads="1"/>
            </p:cNvSpPr>
            <p:nvPr/>
          </p:nvSpPr>
          <p:spPr bwMode="auto">
            <a:xfrm>
              <a:off x="2172" y="1773"/>
              <a:ext cx="85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number : Integer</a:t>
              </a:r>
              <a:endParaRPr lang="en-US" altLang="en-US" sz="2000">
                <a:latin typeface="Times New Roman" panose="02020603050405020304" pitchFamily="18" charset="0"/>
              </a:endParaRPr>
            </a:p>
          </p:txBody>
        </p:sp>
        <p:sp>
          <p:nvSpPr>
            <p:cNvPr id="43026" name="Line 18">
              <a:extLst>
                <a:ext uri="{FF2B5EF4-FFF2-40B4-BE49-F238E27FC236}">
                  <a16:creationId xmlns:a16="http://schemas.microsoft.com/office/drawing/2014/main" id="{FBB2969E-3C24-6242-BB98-BC93D89120FF}"/>
                </a:ext>
              </a:extLst>
            </p:cNvPr>
            <p:cNvSpPr>
              <a:spLocks noChangeShapeType="1"/>
            </p:cNvSpPr>
            <p:nvPr/>
          </p:nvSpPr>
          <p:spPr bwMode="auto">
            <a:xfrm flipH="1">
              <a:off x="2995" y="1816"/>
              <a:ext cx="747"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7" name="Freeform 19">
              <a:extLst>
                <a:ext uri="{FF2B5EF4-FFF2-40B4-BE49-F238E27FC236}">
                  <a16:creationId xmlns:a16="http://schemas.microsoft.com/office/drawing/2014/main" id="{032CF603-0DCC-0346-86E3-AF44B5989604}"/>
                </a:ext>
              </a:extLst>
            </p:cNvPr>
            <p:cNvSpPr>
              <a:spLocks/>
            </p:cNvSpPr>
            <p:nvPr/>
          </p:nvSpPr>
          <p:spPr bwMode="auto">
            <a:xfrm>
              <a:off x="3001" y="1787"/>
              <a:ext cx="120" cy="64"/>
            </a:xfrm>
            <a:custGeom>
              <a:avLst/>
              <a:gdLst>
                <a:gd name="T0" fmla="*/ 0 w 120"/>
                <a:gd name="T1" fmla="*/ 28 h 64"/>
                <a:gd name="T2" fmla="*/ 57 w 120"/>
                <a:gd name="T3" fmla="*/ 64 h 64"/>
                <a:gd name="T4" fmla="*/ 120 w 120"/>
                <a:gd name="T5" fmla="*/ 28 h 64"/>
                <a:gd name="T6" fmla="*/ 57 w 120"/>
                <a:gd name="T7" fmla="*/ 0 h 64"/>
                <a:gd name="T8" fmla="*/ 0 w 120"/>
                <a:gd name="T9" fmla="*/ 28 h 64"/>
                <a:gd name="T10" fmla="*/ 0 60000 65536"/>
                <a:gd name="T11" fmla="*/ 0 60000 65536"/>
                <a:gd name="T12" fmla="*/ 0 60000 65536"/>
                <a:gd name="T13" fmla="*/ 0 60000 65536"/>
                <a:gd name="T14" fmla="*/ 0 60000 65536"/>
                <a:gd name="T15" fmla="*/ 0 w 120"/>
                <a:gd name="T16" fmla="*/ 0 h 64"/>
                <a:gd name="T17" fmla="*/ 120 w 120"/>
                <a:gd name="T18" fmla="*/ 64 h 64"/>
              </a:gdLst>
              <a:ahLst/>
              <a:cxnLst>
                <a:cxn ang="T10">
                  <a:pos x="T0" y="T1"/>
                </a:cxn>
                <a:cxn ang="T11">
                  <a:pos x="T2" y="T3"/>
                </a:cxn>
                <a:cxn ang="T12">
                  <a:pos x="T4" y="T5"/>
                </a:cxn>
                <a:cxn ang="T13">
                  <a:pos x="T6" y="T7"/>
                </a:cxn>
                <a:cxn ang="T14">
                  <a:pos x="T8" y="T9"/>
                </a:cxn>
              </a:cxnLst>
              <a:rect l="T15" t="T16" r="T17" b="T18"/>
              <a:pathLst>
                <a:path w="120" h="64">
                  <a:moveTo>
                    <a:pt x="0" y="28"/>
                  </a:moveTo>
                  <a:lnTo>
                    <a:pt x="57" y="64"/>
                  </a:lnTo>
                  <a:lnTo>
                    <a:pt x="120" y="28"/>
                  </a:lnTo>
                  <a:lnTo>
                    <a:pt x="57" y="0"/>
                  </a:lnTo>
                  <a:lnTo>
                    <a:pt x="0" y="28"/>
                  </a:lnTo>
                  <a:close/>
                </a:path>
              </a:pathLst>
            </a:custGeom>
            <a:solidFill>
              <a:srgbClr val="0000FF"/>
            </a:solidFill>
            <a:ln w="12700" cmpd="sng">
              <a:solidFill>
                <a:srgbClr val="0000FF"/>
              </a:solidFill>
              <a:prstDash val="solid"/>
              <a:round/>
              <a:headEnd/>
              <a:tailEnd/>
            </a:ln>
          </p:spPr>
          <p:txBody>
            <a:bodyPr/>
            <a:lstStyle/>
            <a:p>
              <a:endParaRPr lang="en-US"/>
            </a:p>
          </p:txBody>
        </p:sp>
        <p:sp>
          <p:nvSpPr>
            <p:cNvPr id="43028" name="Rectangle 22">
              <a:extLst>
                <a:ext uri="{FF2B5EF4-FFF2-40B4-BE49-F238E27FC236}">
                  <a16:creationId xmlns:a16="http://schemas.microsoft.com/office/drawing/2014/main" id="{52F1F7BB-7CFB-4B4C-B2DD-C17807CE7173}"/>
                </a:ext>
              </a:extLst>
            </p:cNvPr>
            <p:cNvSpPr>
              <a:spLocks noChangeArrowheads="1"/>
            </p:cNvSpPr>
            <p:nvPr/>
          </p:nvSpPr>
          <p:spPr bwMode="auto">
            <a:xfrm>
              <a:off x="3008" y="1843"/>
              <a:ext cx="25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+order</a:t>
              </a:r>
              <a:endParaRPr lang="en-US" altLang="en-US" sz="2000">
                <a:solidFill>
                  <a:srgbClr val="0000FF"/>
                </a:solidFill>
                <a:latin typeface="Times New Roman" panose="02020603050405020304" pitchFamily="18" charset="0"/>
              </a:endParaRPr>
            </a:p>
          </p:txBody>
        </p:sp>
        <p:sp>
          <p:nvSpPr>
            <p:cNvPr id="43029" name="Rectangle 23">
              <a:extLst>
                <a:ext uri="{FF2B5EF4-FFF2-40B4-BE49-F238E27FC236}">
                  <a16:creationId xmlns:a16="http://schemas.microsoft.com/office/drawing/2014/main" id="{93BC923A-B5EC-C84D-BB13-23D515DA1809}"/>
                </a:ext>
              </a:extLst>
            </p:cNvPr>
            <p:cNvSpPr>
              <a:spLocks noChangeArrowheads="1"/>
            </p:cNvSpPr>
            <p:nvPr/>
          </p:nvSpPr>
          <p:spPr bwMode="auto">
            <a:xfrm>
              <a:off x="3727" y="2254"/>
              <a:ext cx="944" cy="644"/>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30" name="Rectangle 24">
              <a:extLst>
                <a:ext uri="{FF2B5EF4-FFF2-40B4-BE49-F238E27FC236}">
                  <a16:creationId xmlns:a16="http://schemas.microsoft.com/office/drawing/2014/main" id="{ABFCA9DF-2893-5F4C-A0E6-C9ACA1C8E826}"/>
                </a:ext>
              </a:extLst>
            </p:cNvPr>
            <p:cNvSpPr>
              <a:spLocks noChangeArrowheads="1"/>
            </p:cNvSpPr>
            <p:nvPr/>
          </p:nvSpPr>
          <p:spPr bwMode="auto">
            <a:xfrm>
              <a:off x="4003" y="2282"/>
              <a:ext cx="33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Product</a:t>
              </a:r>
              <a:endParaRPr lang="en-US" altLang="en-US" sz="2000">
                <a:latin typeface="Times New Roman" panose="02020603050405020304" pitchFamily="18" charset="0"/>
              </a:endParaRPr>
            </a:p>
          </p:txBody>
        </p:sp>
        <p:sp>
          <p:nvSpPr>
            <p:cNvPr id="43031" name="Rectangle 25">
              <a:extLst>
                <a:ext uri="{FF2B5EF4-FFF2-40B4-BE49-F238E27FC236}">
                  <a16:creationId xmlns:a16="http://schemas.microsoft.com/office/drawing/2014/main" id="{D9A06FB0-ADF9-3448-B803-3DFFE2F5C7C7}"/>
                </a:ext>
              </a:extLst>
            </p:cNvPr>
            <p:cNvSpPr>
              <a:spLocks noChangeArrowheads="1"/>
            </p:cNvSpPr>
            <p:nvPr/>
          </p:nvSpPr>
          <p:spPr bwMode="auto">
            <a:xfrm>
              <a:off x="3727" y="2403"/>
              <a:ext cx="944" cy="49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32" name="Rectangle 26">
              <a:extLst>
                <a:ext uri="{FF2B5EF4-FFF2-40B4-BE49-F238E27FC236}">
                  <a16:creationId xmlns:a16="http://schemas.microsoft.com/office/drawing/2014/main" id="{E4B020EE-C1CC-6E42-9408-D77EDDBC09F8}"/>
                </a:ext>
              </a:extLst>
            </p:cNvPr>
            <p:cNvSpPr>
              <a:spLocks noChangeArrowheads="1"/>
            </p:cNvSpPr>
            <p:nvPr/>
          </p:nvSpPr>
          <p:spPr bwMode="auto">
            <a:xfrm>
              <a:off x="3727" y="2791"/>
              <a:ext cx="944" cy="107"/>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33" name="Rectangle 27">
              <a:extLst>
                <a:ext uri="{FF2B5EF4-FFF2-40B4-BE49-F238E27FC236}">
                  <a16:creationId xmlns:a16="http://schemas.microsoft.com/office/drawing/2014/main" id="{F10B60CB-067B-2E45-B0AB-30D2041AA812}"/>
                </a:ext>
              </a:extLst>
            </p:cNvPr>
            <p:cNvSpPr>
              <a:spLocks noChangeArrowheads="1"/>
            </p:cNvSpPr>
            <p:nvPr/>
          </p:nvSpPr>
          <p:spPr bwMode="auto">
            <a:xfrm>
              <a:off x="3764" y="2417"/>
              <a:ext cx="7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number : Integer</a:t>
              </a:r>
              <a:endParaRPr lang="en-US" altLang="en-US" sz="2000">
                <a:latin typeface="Times New Roman" panose="02020603050405020304" pitchFamily="18" charset="0"/>
              </a:endParaRPr>
            </a:p>
          </p:txBody>
        </p:sp>
        <p:sp>
          <p:nvSpPr>
            <p:cNvPr id="43034" name="Rectangle 28">
              <a:extLst>
                <a:ext uri="{FF2B5EF4-FFF2-40B4-BE49-F238E27FC236}">
                  <a16:creationId xmlns:a16="http://schemas.microsoft.com/office/drawing/2014/main" id="{C9B9BAFE-1B90-8D4E-856B-EEA48D24D59B}"/>
                </a:ext>
              </a:extLst>
            </p:cNvPr>
            <p:cNvSpPr>
              <a:spLocks noChangeArrowheads="1"/>
            </p:cNvSpPr>
            <p:nvPr/>
          </p:nvSpPr>
          <p:spPr bwMode="auto">
            <a:xfrm>
              <a:off x="3764" y="2530"/>
              <a:ext cx="85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description : String</a:t>
              </a:r>
              <a:endParaRPr lang="en-US" altLang="en-US" sz="2000">
                <a:latin typeface="Times New Roman" panose="02020603050405020304" pitchFamily="18" charset="0"/>
              </a:endParaRPr>
            </a:p>
          </p:txBody>
        </p:sp>
        <p:sp>
          <p:nvSpPr>
            <p:cNvPr id="43035" name="Rectangle 29">
              <a:extLst>
                <a:ext uri="{FF2B5EF4-FFF2-40B4-BE49-F238E27FC236}">
                  <a16:creationId xmlns:a16="http://schemas.microsoft.com/office/drawing/2014/main" id="{EE99C4A7-24DB-2947-A445-B1E4901EF97A}"/>
                </a:ext>
              </a:extLst>
            </p:cNvPr>
            <p:cNvSpPr>
              <a:spLocks noChangeArrowheads="1"/>
            </p:cNvSpPr>
            <p:nvPr/>
          </p:nvSpPr>
          <p:spPr bwMode="auto">
            <a:xfrm>
              <a:off x="3764" y="2643"/>
              <a:ext cx="81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unitPrice : Double</a:t>
              </a:r>
              <a:endParaRPr lang="en-US" altLang="en-US" sz="2000">
                <a:latin typeface="Times New Roman" panose="02020603050405020304" pitchFamily="18" charset="0"/>
              </a:endParaRPr>
            </a:p>
          </p:txBody>
        </p:sp>
        <p:sp>
          <p:nvSpPr>
            <p:cNvPr id="43036" name="Rectangle 31">
              <a:extLst>
                <a:ext uri="{FF2B5EF4-FFF2-40B4-BE49-F238E27FC236}">
                  <a16:creationId xmlns:a16="http://schemas.microsoft.com/office/drawing/2014/main" id="{5CB286A3-8D1F-A840-B219-8994DC0A46EF}"/>
                </a:ext>
              </a:extLst>
            </p:cNvPr>
            <p:cNvSpPr>
              <a:spLocks noChangeArrowheads="1"/>
            </p:cNvSpPr>
            <p:nvPr/>
          </p:nvSpPr>
          <p:spPr bwMode="auto">
            <a:xfrm>
              <a:off x="4213" y="2144"/>
              <a:ext cx="4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000">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000">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000">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a:solidFill>
                    <a:srgbClr val="0000FF"/>
                  </a:solidFill>
                </a:rPr>
                <a:t>1</a:t>
              </a:r>
              <a:endParaRPr lang="en-US" altLang="en-US">
                <a:solidFill>
                  <a:srgbClr val="0000FF"/>
                </a:solidFill>
              </a:endParaRPr>
            </a:p>
          </p:txBody>
        </p:sp>
        <p:sp>
          <p:nvSpPr>
            <p:cNvPr id="43037" name="Line 32">
              <a:extLst>
                <a:ext uri="{FF2B5EF4-FFF2-40B4-BE49-F238E27FC236}">
                  <a16:creationId xmlns:a16="http://schemas.microsoft.com/office/drawing/2014/main" id="{5698ECF2-0A37-4F41-B4A4-9BB5A3022CEA}"/>
                </a:ext>
              </a:extLst>
            </p:cNvPr>
            <p:cNvSpPr>
              <a:spLocks noChangeShapeType="1"/>
            </p:cNvSpPr>
            <p:nvPr/>
          </p:nvSpPr>
          <p:spPr bwMode="auto">
            <a:xfrm flipV="1">
              <a:off x="4174" y="2084"/>
              <a:ext cx="1" cy="17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8" name="Rectangle 34">
              <a:extLst>
                <a:ext uri="{FF2B5EF4-FFF2-40B4-BE49-F238E27FC236}">
                  <a16:creationId xmlns:a16="http://schemas.microsoft.com/office/drawing/2014/main" id="{F82DD823-A21F-A143-A47F-79F714B1B91A}"/>
                </a:ext>
              </a:extLst>
            </p:cNvPr>
            <p:cNvSpPr>
              <a:spLocks noChangeArrowheads="1"/>
            </p:cNvSpPr>
            <p:nvPr/>
          </p:nvSpPr>
          <p:spPr bwMode="auto">
            <a:xfrm>
              <a:off x="3172" y="3252"/>
              <a:ext cx="846" cy="531"/>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39" name="Rectangle 35">
              <a:extLst>
                <a:ext uri="{FF2B5EF4-FFF2-40B4-BE49-F238E27FC236}">
                  <a16:creationId xmlns:a16="http://schemas.microsoft.com/office/drawing/2014/main" id="{AF27C2B1-DA44-6445-8189-A0310C58B55D}"/>
                </a:ext>
              </a:extLst>
            </p:cNvPr>
            <p:cNvSpPr>
              <a:spLocks noChangeArrowheads="1"/>
            </p:cNvSpPr>
            <p:nvPr/>
          </p:nvSpPr>
          <p:spPr bwMode="auto">
            <a:xfrm>
              <a:off x="3216" y="3280"/>
              <a:ext cx="73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Software Product</a:t>
              </a:r>
              <a:endParaRPr lang="en-US" altLang="en-US" sz="2000">
                <a:latin typeface="Times New Roman" panose="02020603050405020304" pitchFamily="18" charset="0"/>
              </a:endParaRPr>
            </a:p>
          </p:txBody>
        </p:sp>
        <p:sp>
          <p:nvSpPr>
            <p:cNvPr id="43040" name="Rectangle 36">
              <a:extLst>
                <a:ext uri="{FF2B5EF4-FFF2-40B4-BE49-F238E27FC236}">
                  <a16:creationId xmlns:a16="http://schemas.microsoft.com/office/drawing/2014/main" id="{0CD21071-0D01-F444-82E8-EBAF55F736E1}"/>
                </a:ext>
              </a:extLst>
            </p:cNvPr>
            <p:cNvSpPr>
              <a:spLocks noChangeArrowheads="1"/>
            </p:cNvSpPr>
            <p:nvPr/>
          </p:nvSpPr>
          <p:spPr bwMode="auto">
            <a:xfrm>
              <a:off x="3172" y="3400"/>
              <a:ext cx="847" cy="38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41" name="Rectangle 37">
              <a:extLst>
                <a:ext uri="{FF2B5EF4-FFF2-40B4-BE49-F238E27FC236}">
                  <a16:creationId xmlns:a16="http://schemas.microsoft.com/office/drawing/2014/main" id="{1FE0DADF-43D5-0645-B43C-A35EF6BAEA8E}"/>
                </a:ext>
              </a:extLst>
            </p:cNvPr>
            <p:cNvSpPr>
              <a:spLocks noChangeArrowheads="1"/>
            </p:cNvSpPr>
            <p:nvPr/>
          </p:nvSpPr>
          <p:spPr bwMode="auto">
            <a:xfrm>
              <a:off x="3172" y="3570"/>
              <a:ext cx="846" cy="21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42" name="Rectangle 38">
              <a:extLst>
                <a:ext uri="{FF2B5EF4-FFF2-40B4-BE49-F238E27FC236}">
                  <a16:creationId xmlns:a16="http://schemas.microsoft.com/office/drawing/2014/main" id="{37CB16C6-378E-8043-A54E-CCB2D8A3714D}"/>
                </a:ext>
              </a:extLst>
            </p:cNvPr>
            <p:cNvSpPr>
              <a:spLocks noChangeArrowheads="1"/>
            </p:cNvSpPr>
            <p:nvPr/>
          </p:nvSpPr>
          <p:spPr bwMode="auto">
            <a:xfrm>
              <a:off x="3217" y="3415"/>
              <a:ext cx="75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version : Double</a:t>
              </a:r>
              <a:endParaRPr lang="en-US" altLang="en-US" sz="2000">
                <a:latin typeface="Times New Roman" panose="02020603050405020304" pitchFamily="18" charset="0"/>
              </a:endParaRPr>
            </a:p>
          </p:txBody>
        </p:sp>
        <p:sp>
          <p:nvSpPr>
            <p:cNvPr id="43043" name="Rectangle 39">
              <a:extLst>
                <a:ext uri="{FF2B5EF4-FFF2-40B4-BE49-F238E27FC236}">
                  <a16:creationId xmlns:a16="http://schemas.microsoft.com/office/drawing/2014/main" id="{4E6F4447-336A-8A4D-BCE1-806F6C62986E}"/>
                </a:ext>
              </a:extLst>
            </p:cNvPr>
            <p:cNvSpPr>
              <a:spLocks noChangeArrowheads="1"/>
            </p:cNvSpPr>
            <p:nvPr/>
          </p:nvSpPr>
          <p:spPr bwMode="auto">
            <a:xfrm>
              <a:off x="4265" y="3248"/>
              <a:ext cx="869" cy="547"/>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44" name="Rectangle 40">
              <a:extLst>
                <a:ext uri="{FF2B5EF4-FFF2-40B4-BE49-F238E27FC236}">
                  <a16:creationId xmlns:a16="http://schemas.microsoft.com/office/drawing/2014/main" id="{DDD2B949-AB2A-A545-A1E8-C7AB5844B4F9}"/>
                </a:ext>
              </a:extLst>
            </p:cNvPr>
            <p:cNvSpPr>
              <a:spLocks noChangeArrowheads="1"/>
            </p:cNvSpPr>
            <p:nvPr/>
          </p:nvSpPr>
          <p:spPr bwMode="auto">
            <a:xfrm>
              <a:off x="4315" y="3277"/>
              <a:ext cx="77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Hardware Product</a:t>
              </a:r>
              <a:endParaRPr lang="en-US" altLang="en-US" sz="2000">
                <a:latin typeface="Times New Roman" panose="02020603050405020304" pitchFamily="18" charset="0"/>
              </a:endParaRPr>
            </a:p>
          </p:txBody>
        </p:sp>
        <p:sp>
          <p:nvSpPr>
            <p:cNvPr id="43045" name="Rectangle 41">
              <a:extLst>
                <a:ext uri="{FF2B5EF4-FFF2-40B4-BE49-F238E27FC236}">
                  <a16:creationId xmlns:a16="http://schemas.microsoft.com/office/drawing/2014/main" id="{A6B62FBA-4F95-484C-8FF4-5040E560D012}"/>
                </a:ext>
              </a:extLst>
            </p:cNvPr>
            <p:cNvSpPr>
              <a:spLocks noChangeArrowheads="1"/>
            </p:cNvSpPr>
            <p:nvPr/>
          </p:nvSpPr>
          <p:spPr bwMode="auto">
            <a:xfrm>
              <a:off x="4265" y="3397"/>
              <a:ext cx="869" cy="398"/>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46" name="Rectangle 42">
              <a:extLst>
                <a:ext uri="{FF2B5EF4-FFF2-40B4-BE49-F238E27FC236}">
                  <a16:creationId xmlns:a16="http://schemas.microsoft.com/office/drawing/2014/main" id="{412B6E12-9096-9D47-AFD3-42BE5595DD00}"/>
                </a:ext>
              </a:extLst>
            </p:cNvPr>
            <p:cNvSpPr>
              <a:spLocks noChangeArrowheads="1"/>
            </p:cNvSpPr>
            <p:nvPr/>
          </p:nvSpPr>
          <p:spPr bwMode="auto">
            <a:xfrm>
              <a:off x="4264" y="3567"/>
              <a:ext cx="870" cy="228"/>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43047" name="Rectangle 43">
              <a:extLst>
                <a:ext uri="{FF2B5EF4-FFF2-40B4-BE49-F238E27FC236}">
                  <a16:creationId xmlns:a16="http://schemas.microsoft.com/office/drawing/2014/main" id="{9BEAEE6D-A4D3-1448-9C67-319D639B9FC9}"/>
                </a:ext>
              </a:extLst>
            </p:cNvPr>
            <p:cNvSpPr>
              <a:spLocks noChangeArrowheads="1"/>
            </p:cNvSpPr>
            <p:nvPr/>
          </p:nvSpPr>
          <p:spPr bwMode="auto">
            <a:xfrm>
              <a:off x="4303" y="3411"/>
              <a:ext cx="79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00"/>
                  </a:solidFill>
                  <a:latin typeface="Times New Roman" panose="02020603050405020304" pitchFamily="18" charset="0"/>
                </a:rPr>
                <a:t>- assembly : String</a:t>
              </a:r>
              <a:endParaRPr lang="en-US" altLang="en-US" sz="2000">
                <a:latin typeface="Times New Roman" panose="02020603050405020304" pitchFamily="18" charset="0"/>
              </a:endParaRPr>
            </a:p>
          </p:txBody>
        </p:sp>
        <p:sp>
          <p:nvSpPr>
            <p:cNvPr id="43048" name="Line 44">
              <a:extLst>
                <a:ext uri="{FF2B5EF4-FFF2-40B4-BE49-F238E27FC236}">
                  <a16:creationId xmlns:a16="http://schemas.microsoft.com/office/drawing/2014/main" id="{5EA78B7F-CF39-2341-97A1-83BE285C4802}"/>
                </a:ext>
              </a:extLst>
            </p:cNvPr>
            <p:cNvSpPr>
              <a:spLocks noChangeShapeType="1"/>
            </p:cNvSpPr>
            <p:nvPr/>
          </p:nvSpPr>
          <p:spPr bwMode="auto">
            <a:xfrm flipV="1">
              <a:off x="3771" y="3011"/>
              <a:ext cx="175" cy="24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9" name="Freeform 45">
              <a:extLst>
                <a:ext uri="{FF2B5EF4-FFF2-40B4-BE49-F238E27FC236}">
                  <a16:creationId xmlns:a16="http://schemas.microsoft.com/office/drawing/2014/main" id="{E4DC83A1-2057-F641-B1E4-02700F4F0740}"/>
                </a:ext>
              </a:extLst>
            </p:cNvPr>
            <p:cNvSpPr>
              <a:spLocks/>
            </p:cNvSpPr>
            <p:nvPr/>
          </p:nvSpPr>
          <p:spPr bwMode="auto">
            <a:xfrm>
              <a:off x="3907" y="2898"/>
              <a:ext cx="121" cy="142"/>
            </a:xfrm>
            <a:custGeom>
              <a:avLst/>
              <a:gdLst>
                <a:gd name="T0" fmla="*/ 121 w 121"/>
                <a:gd name="T1" fmla="*/ 0 h 142"/>
                <a:gd name="T2" fmla="*/ 85 w 121"/>
                <a:gd name="T3" fmla="*/ 142 h 142"/>
                <a:gd name="T4" fmla="*/ 0 w 121"/>
                <a:gd name="T5" fmla="*/ 85 h 142"/>
                <a:gd name="T6" fmla="*/ 121 w 121"/>
                <a:gd name="T7" fmla="*/ 0 h 142"/>
                <a:gd name="T8" fmla="*/ 0 60000 65536"/>
                <a:gd name="T9" fmla="*/ 0 60000 65536"/>
                <a:gd name="T10" fmla="*/ 0 60000 65536"/>
                <a:gd name="T11" fmla="*/ 0 60000 65536"/>
                <a:gd name="T12" fmla="*/ 0 w 121"/>
                <a:gd name="T13" fmla="*/ 0 h 142"/>
                <a:gd name="T14" fmla="*/ 121 w 121"/>
                <a:gd name="T15" fmla="*/ 142 h 142"/>
              </a:gdLst>
              <a:ahLst/>
              <a:cxnLst>
                <a:cxn ang="T8">
                  <a:pos x="T0" y="T1"/>
                </a:cxn>
                <a:cxn ang="T9">
                  <a:pos x="T2" y="T3"/>
                </a:cxn>
                <a:cxn ang="T10">
                  <a:pos x="T4" y="T5"/>
                </a:cxn>
                <a:cxn ang="T11">
                  <a:pos x="T6" y="T7"/>
                </a:cxn>
              </a:cxnLst>
              <a:rect l="T12" t="T13" r="T14" b="T15"/>
              <a:pathLst>
                <a:path w="121" h="142">
                  <a:moveTo>
                    <a:pt x="121" y="0"/>
                  </a:moveTo>
                  <a:lnTo>
                    <a:pt x="85" y="142"/>
                  </a:lnTo>
                  <a:lnTo>
                    <a:pt x="0" y="85"/>
                  </a:lnTo>
                  <a:lnTo>
                    <a:pt x="121" y="0"/>
                  </a:lnTo>
                  <a:close/>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50" name="Line 46">
              <a:extLst>
                <a:ext uri="{FF2B5EF4-FFF2-40B4-BE49-F238E27FC236}">
                  <a16:creationId xmlns:a16="http://schemas.microsoft.com/office/drawing/2014/main" id="{6C564D51-8B25-1347-AB4C-EB96F1A0FDEE}"/>
                </a:ext>
              </a:extLst>
            </p:cNvPr>
            <p:cNvSpPr>
              <a:spLocks noChangeShapeType="1"/>
            </p:cNvSpPr>
            <p:nvPr/>
          </p:nvSpPr>
          <p:spPr bwMode="auto">
            <a:xfrm flipH="1" flipV="1">
              <a:off x="4421" y="3016"/>
              <a:ext cx="163" cy="23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1" name="Freeform 47">
              <a:extLst>
                <a:ext uri="{FF2B5EF4-FFF2-40B4-BE49-F238E27FC236}">
                  <a16:creationId xmlns:a16="http://schemas.microsoft.com/office/drawing/2014/main" id="{A72C2A26-49EC-0143-B4CB-D740287A3212}"/>
                </a:ext>
              </a:extLst>
            </p:cNvPr>
            <p:cNvSpPr>
              <a:spLocks/>
            </p:cNvSpPr>
            <p:nvPr/>
          </p:nvSpPr>
          <p:spPr bwMode="auto">
            <a:xfrm>
              <a:off x="4348" y="2898"/>
              <a:ext cx="113" cy="149"/>
            </a:xfrm>
            <a:custGeom>
              <a:avLst/>
              <a:gdLst>
                <a:gd name="T0" fmla="*/ 0 w 113"/>
                <a:gd name="T1" fmla="*/ 0 h 149"/>
                <a:gd name="T2" fmla="*/ 113 w 113"/>
                <a:gd name="T3" fmla="*/ 92 h 149"/>
                <a:gd name="T4" fmla="*/ 28 w 113"/>
                <a:gd name="T5" fmla="*/ 149 h 149"/>
                <a:gd name="T6" fmla="*/ 0 w 113"/>
                <a:gd name="T7" fmla="*/ 0 h 149"/>
                <a:gd name="T8" fmla="*/ 0 60000 65536"/>
                <a:gd name="T9" fmla="*/ 0 60000 65536"/>
                <a:gd name="T10" fmla="*/ 0 60000 65536"/>
                <a:gd name="T11" fmla="*/ 0 60000 65536"/>
                <a:gd name="T12" fmla="*/ 0 w 113"/>
                <a:gd name="T13" fmla="*/ 0 h 149"/>
                <a:gd name="T14" fmla="*/ 113 w 113"/>
                <a:gd name="T15" fmla="*/ 149 h 149"/>
              </a:gdLst>
              <a:ahLst/>
              <a:cxnLst>
                <a:cxn ang="T8">
                  <a:pos x="T0" y="T1"/>
                </a:cxn>
                <a:cxn ang="T9">
                  <a:pos x="T2" y="T3"/>
                </a:cxn>
                <a:cxn ang="T10">
                  <a:pos x="T4" y="T5"/>
                </a:cxn>
                <a:cxn ang="T11">
                  <a:pos x="T6" y="T7"/>
                </a:cxn>
              </a:cxnLst>
              <a:rect l="T12" t="T13" r="T14" b="T15"/>
              <a:pathLst>
                <a:path w="113" h="149">
                  <a:moveTo>
                    <a:pt x="0" y="0"/>
                  </a:moveTo>
                  <a:lnTo>
                    <a:pt x="113" y="92"/>
                  </a:lnTo>
                  <a:lnTo>
                    <a:pt x="28" y="149"/>
                  </a:lnTo>
                  <a:lnTo>
                    <a:pt x="0" y="0"/>
                  </a:lnTo>
                  <a:close/>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Slide Number Placeholder 1">
            <a:extLst>
              <a:ext uri="{FF2B5EF4-FFF2-40B4-BE49-F238E27FC236}">
                <a16:creationId xmlns:a16="http://schemas.microsoft.com/office/drawing/2014/main" id="{762024D0-6811-4714-86D9-08B74272FEC4}"/>
              </a:ext>
            </a:extLst>
          </p:cNvPr>
          <p:cNvSpPr>
            <a:spLocks noGrp="1"/>
          </p:cNvSpPr>
          <p:nvPr>
            <p:ph type="sldNum" sz="quarter" idx="12"/>
          </p:nvPr>
        </p:nvSpPr>
        <p:spPr/>
        <p:txBody>
          <a:bodyPr/>
          <a:lstStyle/>
          <a:p>
            <a:fld id="{11F88B7E-86B8-4862-842E-2DB840C1EC76}" type="slidenum">
              <a:rPr lang="zh-CN" altLang="en-US" smtClean="0"/>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B1D49D50-DBE8-2C48-81EF-0E3C5DBBDF96}"/>
              </a:ext>
            </a:extLst>
          </p:cNvPr>
          <p:cNvSpPr>
            <a:spLocks noGrp="1" noChangeArrowheads="1"/>
          </p:cNvSpPr>
          <p:nvPr>
            <p:ph type="title"/>
          </p:nvPr>
        </p:nvSpPr>
        <p:spPr/>
        <p:txBody>
          <a:bodyPr/>
          <a:lstStyle/>
          <a:p>
            <a:pPr>
              <a:defRPr/>
            </a:pPr>
            <a:r>
              <a:rPr lang="en-US"/>
              <a:t>2.3. Mô hình dữ liệu quan hệ</a:t>
            </a:r>
          </a:p>
        </p:txBody>
      </p:sp>
      <p:sp>
        <p:nvSpPr>
          <p:cNvPr id="25602" name="Rectangle 3">
            <a:extLst>
              <a:ext uri="{FF2B5EF4-FFF2-40B4-BE49-F238E27FC236}">
                <a16:creationId xmlns:a16="http://schemas.microsoft.com/office/drawing/2014/main" id="{71F3038C-768A-CD4A-967A-6E1C30F5DD19}"/>
              </a:ext>
            </a:extLst>
          </p:cNvPr>
          <p:cNvSpPr>
            <a:spLocks noGrp="1" noChangeArrowheads="1"/>
          </p:cNvSpPr>
          <p:nvPr>
            <p:ph idx="1"/>
          </p:nvPr>
        </p:nvSpPr>
        <p:spPr/>
        <p:txBody>
          <a:bodyPr/>
          <a:lstStyle/>
          <a:p>
            <a:pPr>
              <a:buFont typeface="Arial" charset="0"/>
              <a:buChar char="•"/>
              <a:defRPr/>
            </a:pPr>
            <a:r>
              <a:rPr lang="vi-VN" sz="2800">
                <a:latin typeface="Calibri (Body)"/>
                <a:cs typeface="Arial" charset="0"/>
              </a:rPr>
              <a:t>Mô hình </a:t>
            </a:r>
            <a:r>
              <a:rPr lang="en-US" sz="2800">
                <a:latin typeface="Calibri (Body)"/>
                <a:cs typeface="Arial" charset="0"/>
              </a:rPr>
              <a:t>Dữ liệu quan hệ </a:t>
            </a:r>
            <a:r>
              <a:rPr lang="vi-VN" sz="2800">
                <a:latin typeface="Calibri (Body)"/>
                <a:cs typeface="Arial" charset="0"/>
              </a:rPr>
              <a:t>bao gồm</a:t>
            </a:r>
            <a:endParaRPr lang="en-US" sz="2800"/>
          </a:p>
          <a:p>
            <a:pPr lvl="1">
              <a:buFont typeface="Arial" charset="0"/>
              <a:buChar char="•"/>
              <a:defRPr/>
            </a:pPr>
            <a:r>
              <a:rPr lang="en-US" sz="2400"/>
              <a:t>Các thực thể (Entities) – Bảng (Table)</a:t>
            </a:r>
          </a:p>
          <a:p>
            <a:pPr lvl="1">
              <a:buFont typeface="Arial" charset="0"/>
              <a:buChar char="•"/>
              <a:defRPr/>
            </a:pPr>
            <a:r>
              <a:rPr lang="en-US" sz="2400"/>
              <a:t>Các liên kết (Relations) – Quan hệ (Relationship)</a:t>
            </a:r>
          </a:p>
          <a:p>
            <a:pPr marL="274637" lvl="1" indent="0">
              <a:buFont typeface="Arial" charset="0"/>
              <a:buNone/>
              <a:defRPr/>
            </a:pPr>
            <a:r>
              <a:rPr lang="en-US" sz="2400" b="1">
                <a:sym typeface="Wingdings" charset="0"/>
              </a:rPr>
              <a:t> Cũng được gọi là mô hình E-R</a:t>
            </a:r>
            <a:endParaRPr lang="en-US" sz="2400" b="1"/>
          </a:p>
        </p:txBody>
      </p:sp>
      <p:grpSp>
        <p:nvGrpSpPr>
          <p:cNvPr id="45059" name="Group 13">
            <a:extLst>
              <a:ext uri="{FF2B5EF4-FFF2-40B4-BE49-F238E27FC236}">
                <a16:creationId xmlns:a16="http://schemas.microsoft.com/office/drawing/2014/main" id="{1BF4A1B4-E26E-5342-A639-E2C51520ABFB}"/>
              </a:ext>
            </a:extLst>
          </p:cNvPr>
          <p:cNvGrpSpPr>
            <a:grpSpLocks/>
          </p:cNvGrpSpPr>
          <p:nvPr/>
        </p:nvGrpSpPr>
        <p:grpSpPr bwMode="auto">
          <a:xfrm>
            <a:off x="1586948" y="3500782"/>
            <a:ext cx="1295400" cy="838200"/>
            <a:chOff x="864" y="2976"/>
            <a:chExt cx="816" cy="528"/>
          </a:xfrm>
        </p:grpSpPr>
        <p:sp>
          <p:nvSpPr>
            <p:cNvPr id="45094" name="AutoShape 8">
              <a:extLst>
                <a:ext uri="{FF2B5EF4-FFF2-40B4-BE49-F238E27FC236}">
                  <a16:creationId xmlns:a16="http://schemas.microsoft.com/office/drawing/2014/main" id="{5786AB42-E6A3-334D-8A42-E25BFBE18102}"/>
                </a:ext>
              </a:extLst>
            </p:cNvPr>
            <p:cNvSpPr>
              <a:spLocks noChangeArrowheads="1"/>
            </p:cNvSpPr>
            <p:nvPr/>
          </p:nvSpPr>
          <p:spPr bwMode="auto">
            <a:xfrm>
              <a:off x="864" y="2976"/>
              <a:ext cx="816" cy="528"/>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95" name="Line 11">
              <a:extLst>
                <a:ext uri="{FF2B5EF4-FFF2-40B4-BE49-F238E27FC236}">
                  <a16:creationId xmlns:a16="http://schemas.microsoft.com/office/drawing/2014/main" id="{F412F025-FF61-DD4D-912A-BC2A4183588D}"/>
                </a:ext>
              </a:extLst>
            </p:cNvPr>
            <p:cNvSpPr>
              <a:spLocks noChangeShapeType="1"/>
            </p:cNvSpPr>
            <p:nvPr/>
          </p:nvSpPr>
          <p:spPr bwMode="auto">
            <a:xfrm>
              <a:off x="864" y="3168"/>
              <a:ext cx="816"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sp>
        <p:nvSpPr>
          <p:cNvPr id="45060" name="Text Box 12">
            <a:extLst>
              <a:ext uri="{FF2B5EF4-FFF2-40B4-BE49-F238E27FC236}">
                <a16:creationId xmlns:a16="http://schemas.microsoft.com/office/drawing/2014/main" id="{EEAA50D2-DDF0-424E-8D9E-052BB9868CFA}"/>
              </a:ext>
            </a:extLst>
          </p:cNvPr>
          <p:cNvSpPr txBox="1">
            <a:spLocks noChangeArrowheads="1"/>
          </p:cNvSpPr>
          <p:nvPr/>
        </p:nvSpPr>
        <p:spPr bwMode="auto">
          <a:xfrm>
            <a:off x="1828248" y="3500782"/>
            <a:ext cx="8334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ORDER</a:t>
            </a:r>
          </a:p>
        </p:txBody>
      </p:sp>
      <p:sp>
        <p:nvSpPr>
          <p:cNvPr id="45061" name="AutoShape 17">
            <a:extLst>
              <a:ext uri="{FF2B5EF4-FFF2-40B4-BE49-F238E27FC236}">
                <a16:creationId xmlns:a16="http://schemas.microsoft.com/office/drawing/2014/main" id="{0997F550-BF76-7549-BEE0-C0A3A31FA87A}"/>
              </a:ext>
            </a:extLst>
          </p:cNvPr>
          <p:cNvSpPr>
            <a:spLocks noChangeArrowheads="1"/>
          </p:cNvSpPr>
          <p:nvPr/>
        </p:nvSpPr>
        <p:spPr bwMode="auto">
          <a:xfrm>
            <a:off x="3644348" y="3424582"/>
            <a:ext cx="1295400" cy="1905000"/>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62" name="Line 18">
            <a:extLst>
              <a:ext uri="{FF2B5EF4-FFF2-40B4-BE49-F238E27FC236}">
                <a16:creationId xmlns:a16="http://schemas.microsoft.com/office/drawing/2014/main" id="{2DCF9474-074B-AB46-B072-290063DAACBC}"/>
              </a:ext>
            </a:extLst>
          </p:cNvPr>
          <p:cNvSpPr>
            <a:spLocks noChangeShapeType="1"/>
          </p:cNvSpPr>
          <p:nvPr/>
        </p:nvSpPr>
        <p:spPr bwMode="auto">
          <a:xfrm>
            <a:off x="3644348" y="3881782"/>
            <a:ext cx="1295400"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nvGrpSpPr>
          <p:cNvPr id="45063" name="Group 19">
            <a:extLst>
              <a:ext uri="{FF2B5EF4-FFF2-40B4-BE49-F238E27FC236}">
                <a16:creationId xmlns:a16="http://schemas.microsoft.com/office/drawing/2014/main" id="{B3A5677D-C4A9-D744-9448-1CBC56B05952}"/>
              </a:ext>
            </a:extLst>
          </p:cNvPr>
          <p:cNvGrpSpPr>
            <a:grpSpLocks/>
          </p:cNvGrpSpPr>
          <p:nvPr/>
        </p:nvGrpSpPr>
        <p:grpSpPr bwMode="auto">
          <a:xfrm>
            <a:off x="5930348" y="4262782"/>
            <a:ext cx="1295400" cy="990600"/>
            <a:chOff x="864" y="2976"/>
            <a:chExt cx="816" cy="528"/>
          </a:xfrm>
        </p:grpSpPr>
        <p:sp>
          <p:nvSpPr>
            <p:cNvPr id="45092" name="AutoShape 20">
              <a:extLst>
                <a:ext uri="{FF2B5EF4-FFF2-40B4-BE49-F238E27FC236}">
                  <a16:creationId xmlns:a16="http://schemas.microsoft.com/office/drawing/2014/main" id="{43B209A4-4685-EE49-BE9D-B6D135A3184C}"/>
                </a:ext>
              </a:extLst>
            </p:cNvPr>
            <p:cNvSpPr>
              <a:spLocks noChangeArrowheads="1"/>
            </p:cNvSpPr>
            <p:nvPr/>
          </p:nvSpPr>
          <p:spPr bwMode="auto">
            <a:xfrm>
              <a:off x="864" y="2976"/>
              <a:ext cx="816" cy="528"/>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93" name="Line 21">
              <a:extLst>
                <a:ext uri="{FF2B5EF4-FFF2-40B4-BE49-F238E27FC236}">
                  <a16:creationId xmlns:a16="http://schemas.microsoft.com/office/drawing/2014/main" id="{1AD2732E-3BED-9141-8F6A-4683DAC2AD21}"/>
                </a:ext>
              </a:extLst>
            </p:cNvPr>
            <p:cNvSpPr>
              <a:spLocks noChangeShapeType="1"/>
            </p:cNvSpPr>
            <p:nvPr/>
          </p:nvSpPr>
          <p:spPr bwMode="auto">
            <a:xfrm>
              <a:off x="864" y="3168"/>
              <a:ext cx="816"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sp>
        <p:nvSpPr>
          <p:cNvPr id="45064" name="Text Box 22">
            <a:extLst>
              <a:ext uri="{FF2B5EF4-FFF2-40B4-BE49-F238E27FC236}">
                <a16:creationId xmlns:a16="http://schemas.microsoft.com/office/drawing/2014/main" id="{036C575E-F06C-B543-A42E-CBC56AA96103}"/>
              </a:ext>
            </a:extLst>
          </p:cNvPr>
          <p:cNvSpPr txBox="1">
            <a:spLocks noChangeArrowheads="1"/>
          </p:cNvSpPr>
          <p:nvPr/>
        </p:nvSpPr>
        <p:spPr bwMode="auto">
          <a:xfrm>
            <a:off x="3761823" y="3500782"/>
            <a:ext cx="11096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LINE ITEM</a:t>
            </a:r>
          </a:p>
        </p:txBody>
      </p:sp>
      <p:sp>
        <p:nvSpPr>
          <p:cNvPr id="45065" name="Text Box 23">
            <a:extLst>
              <a:ext uri="{FF2B5EF4-FFF2-40B4-BE49-F238E27FC236}">
                <a16:creationId xmlns:a16="http://schemas.microsoft.com/office/drawing/2014/main" id="{5848D421-B150-AD4A-AF45-33F13D6489E3}"/>
              </a:ext>
            </a:extLst>
          </p:cNvPr>
          <p:cNvSpPr txBox="1">
            <a:spLocks noChangeArrowheads="1"/>
          </p:cNvSpPr>
          <p:nvPr/>
        </p:nvSpPr>
        <p:spPr bwMode="auto">
          <a:xfrm>
            <a:off x="6103386" y="4262782"/>
            <a:ext cx="1054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PRODUCT</a:t>
            </a:r>
          </a:p>
        </p:txBody>
      </p:sp>
      <p:sp>
        <p:nvSpPr>
          <p:cNvPr id="45066" name="Text Box 24">
            <a:extLst>
              <a:ext uri="{FF2B5EF4-FFF2-40B4-BE49-F238E27FC236}">
                <a16:creationId xmlns:a16="http://schemas.microsoft.com/office/drawing/2014/main" id="{9B87414D-86DD-C947-9C47-8EF2F03F69D4}"/>
              </a:ext>
            </a:extLst>
          </p:cNvPr>
          <p:cNvSpPr txBox="1">
            <a:spLocks noChangeArrowheads="1"/>
          </p:cNvSpPr>
          <p:nvPr/>
        </p:nvSpPr>
        <p:spPr bwMode="auto">
          <a:xfrm>
            <a:off x="1631398" y="3830982"/>
            <a:ext cx="7826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Order_Id</a:t>
            </a:r>
          </a:p>
        </p:txBody>
      </p:sp>
      <p:sp>
        <p:nvSpPr>
          <p:cNvPr id="45067" name="Text Box 25">
            <a:extLst>
              <a:ext uri="{FF2B5EF4-FFF2-40B4-BE49-F238E27FC236}">
                <a16:creationId xmlns:a16="http://schemas.microsoft.com/office/drawing/2014/main" id="{7E10AECC-414B-F042-B96C-F608557B1998}"/>
              </a:ext>
            </a:extLst>
          </p:cNvPr>
          <p:cNvSpPr txBox="1">
            <a:spLocks noChangeArrowheads="1"/>
          </p:cNvSpPr>
          <p:nvPr/>
        </p:nvSpPr>
        <p:spPr bwMode="auto">
          <a:xfrm>
            <a:off x="3666573" y="3881782"/>
            <a:ext cx="1273175"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LineItem_Id</a:t>
            </a:r>
          </a:p>
          <a:p>
            <a:pPr eaLnBrk="1" hangingPunct="1">
              <a:spcBef>
                <a:spcPct val="0"/>
              </a:spcBef>
              <a:buClrTx/>
              <a:buSzTx/>
              <a:buFontTx/>
              <a:buNone/>
            </a:pPr>
            <a:r>
              <a:rPr lang="en-US" altLang="en-US" sz="1200">
                <a:solidFill>
                  <a:srgbClr val="0000FF"/>
                </a:solidFill>
                <a:latin typeface="Times New Roman" panose="02020603050405020304" pitchFamily="18" charset="0"/>
              </a:rPr>
              <a:t>Description</a:t>
            </a:r>
          </a:p>
          <a:p>
            <a:pPr eaLnBrk="1" hangingPunct="1">
              <a:spcBef>
                <a:spcPct val="0"/>
              </a:spcBef>
              <a:buClrTx/>
              <a:buSzTx/>
              <a:buFontTx/>
              <a:buNone/>
            </a:pPr>
            <a:r>
              <a:rPr lang="en-US" altLang="en-US" sz="1200">
                <a:solidFill>
                  <a:srgbClr val="0000FF"/>
                </a:solidFill>
                <a:latin typeface="Times New Roman" panose="02020603050405020304" pitchFamily="18" charset="0"/>
              </a:rPr>
              <a:t>Price</a:t>
            </a:r>
          </a:p>
          <a:p>
            <a:pPr eaLnBrk="1" hangingPunct="1">
              <a:spcBef>
                <a:spcPct val="0"/>
              </a:spcBef>
              <a:buClrTx/>
              <a:buSzTx/>
              <a:buFontTx/>
              <a:buNone/>
            </a:pPr>
            <a:r>
              <a:rPr lang="en-US" altLang="en-US" sz="1200">
                <a:solidFill>
                  <a:srgbClr val="0000FF"/>
                </a:solidFill>
                <a:latin typeface="Times New Roman" panose="02020603050405020304" pitchFamily="18" charset="0"/>
              </a:rPr>
              <a:t>Quantity</a:t>
            </a:r>
          </a:p>
          <a:p>
            <a:pPr eaLnBrk="1" hangingPunct="1">
              <a:spcBef>
                <a:spcPct val="0"/>
              </a:spcBef>
              <a:buClrTx/>
              <a:buSzTx/>
              <a:buFontTx/>
              <a:buNone/>
            </a:pPr>
            <a:r>
              <a:rPr lang="en-US" altLang="en-US" sz="1200">
                <a:solidFill>
                  <a:srgbClr val="0000FF"/>
                </a:solidFill>
                <a:latin typeface="Times New Roman" panose="02020603050405020304" pitchFamily="18" charset="0"/>
              </a:rPr>
              <a:t>Product_Id</a:t>
            </a:r>
          </a:p>
          <a:p>
            <a:pPr eaLnBrk="1" hangingPunct="1">
              <a:spcBef>
                <a:spcPct val="0"/>
              </a:spcBef>
              <a:buClrTx/>
              <a:buSzTx/>
              <a:buFontTx/>
              <a:buNone/>
            </a:pPr>
            <a:r>
              <a:rPr lang="en-US" altLang="en-US" sz="1200">
                <a:solidFill>
                  <a:srgbClr val="0000FF"/>
                </a:solidFill>
                <a:latin typeface="Times New Roman" panose="02020603050405020304" pitchFamily="18" charset="0"/>
              </a:rPr>
              <a:t>Order_Id</a:t>
            </a:r>
          </a:p>
        </p:txBody>
      </p:sp>
      <p:sp>
        <p:nvSpPr>
          <p:cNvPr id="45068" name="Text Box 26">
            <a:extLst>
              <a:ext uri="{FF2B5EF4-FFF2-40B4-BE49-F238E27FC236}">
                <a16:creationId xmlns:a16="http://schemas.microsoft.com/office/drawing/2014/main" id="{8DCA8FFE-FE85-6646-97AA-347C09157567}"/>
              </a:ext>
            </a:extLst>
          </p:cNvPr>
          <p:cNvSpPr txBox="1">
            <a:spLocks noChangeArrowheads="1"/>
          </p:cNvSpPr>
          <p:nvPr/>
        </p:nvSpPr>
        <p:spPr bwMode="auto">
          <a:xfrm>
            <a:off x="5952573" y="4581870"/>
            <a:ext cx="9144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Product_Id</a:t>
            </a:r>
          </a:p>
          <a:p>
            <a:pPr eaLnBrk="1" hangingPunct="1">
              <a:spcBef>
                <a:spcPct val="0"/>
              </a:spcBef>
              <a:buClrTx/>
              <a:buSzTx/>
              <a:buFontTx/>
              <a:buNone/>
            </a:pPr>
            <a:r>
              <a:rPr lang="en-US" altLang="en-US" sz="1200">
                <a:solidFill>
                  <a:srgbClr val="0000FF"/>
                </a:solidFill>
                <a:latin typeface="Times New Roman" panose="02020603050405020304" pitchFamily="18" charset="0"/>
              </a:rPr>
              <a:t>Name</a:t>
            </a:r>
          </a:p>
          <a:p>
            <a:pPr eaLnBrk="1" hangingPunct="1">
              <a:spcBef>
                <a:spcPct val="0"/>
              </a:spcBef>
              <a:buClrTx/>
              <a:buSzTx/>
              <a:buFontTx/>
              <a:buNone/>
            </a:pPr>
            <a:r>
              <a:rPr lang="en-US" altLang="en-US" sz="1200">
                <a:solidFill>
                  <a:srgbClr val="0000FF"/>
                </a:solidFill>
                <a:latin typeface="Times New Roman" panose="02020603050405020304" pitchFamily="18" charset="0"/>
              </a:rPr>
              <a:t>Price</a:t>
            </a:r>
          </a:p>
        </p:txBody>
      </p:sp>
      <p:sp>
        <p:nvSpPr>
          <p:cNvPr id="45069" name="Line 27">
            <a:extLst>
              <a:ext uri="{FF2B5EF4-FFF2-40B4-BE49-F238E27FC236}">
                <a16:creationId xmlns:a16="http://schemas.microsoft.com/office/drawing/2014/main" id="{139580B3-562B-D646-A1BF-CB28CE4F74B9}"/>
              </a:ext>
            </a:extLst>
          </p:cNvPr>
          <p:cNvSpPr>
            <a:spLocks noChangeShapeType="1"/>
          </p:cNvSpPr>
          <p:nvPr/>
        </p:nvSpPr>
        <p:spPr bwMode="auto">
          <a:xfrm>
            <a:off x="2196548" y="4338982"/>
            <a:ext cx="0" cy="533400"/>
          </a:xfrm>
          <a:prstGeom prst="line">
            <a:avLst/>
          </a:prstGeom>
          <a:noFill/>
          <a:ln w="9525">
            <a:solidFill>
              <a:srgbClr val="0000FF"/>
            </a:solidFill>
            <a:round/>
            <a:headEnd type="arrow" w="lg" len="lg"/>
            <a:tailEnd type="none"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0" name="Line 28">
            <a:extLst>
              <a:ext uri="{FF2B5EF4-FFF2-40B4-BE49-F238E27FC236}">
                <a16:creationId xmlns:a16="http://schemas.microsoft.com/office/drawing/2014/main" id="{71CB8600-8F56-F648-A601-DAD960FFFBF5}"/>
              </a:ext>
            </a:extLst>
          </p:cNvPr>
          <p:cNvSpPr>
            <a:spLocks noChangeShapeType="1"/>
          </p:cNvSpPr>
          <p:nvPr/>
        </p:nvSpPr>
        <p:spPr bwMode="auto">
          <a:xfrm>
            <a:off x="2196548" y="4872382"/>
            <a:ext cx="1447800" cy="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1" name="Line 30">
            <a:extLst>
              <a:ext uri="{FF2B5EF4-FFF2-40B4-BE49-F238E27FC236}">
                <a16:creationId xmlns:a16="http://schemas.microsoft.com/office/drawing/2014/main" id="{039EC003-2BBF-384E-AC5F-F070B0539492}"/>
              </a:ext>
            </a:extLst>
          </p:cNvPr>
          <p:cNvSpPr>
            <a:spLocks noChangeShapeType="1"/>
          </p:cNvSpPr>
          <p:nvPr/>
        </p:nvSpPr>
        <p:spPr bwMode="auto">
          <a:xfrm>
            <a:off x="2272748" y="4872382"/>
            <a:ext cx="1295400" cy="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2" name="AutoShape 31">
            <a:extLst>
              <a:ext uri="{FF2B5EF4-FFF2-40B4-BE49-F238E27FC236}">
                <a16:creationId xmlns:a16="http://schemas.microsoft.com/office/drawing/2014/main" id="{D0C4AACD-5209-3145-8735-670A39CFF8C3}"/>
              </a:ext>
            </a:extLst>
          </p:cNvPr>
          <p:cNvSpPr>
            <a:spLocks noChangeArrowheads="1"/>
          </p:cNvSpPr>
          <p:nvPr/>
        </p:nvSpPr>
        <p:spPr bwMode="auto">
          <a:xfrm>
            <a:off x="3339548" y="479618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73" name="Text Box 32">
            <a:extLst>
              <a:ext uri="{FF2B5EF4-FFF2-40B4-BE49-F238E27FC236}">
                <a16:creationId xmlns:a16="http://schemas.microsoft.com/office/drawing/2014/main" id="{5992BA9C-C80B-D74B-86F8-F7C3D636E623}"/>
              </a:ext>
            </a:extLst>
          </p:cNvPr>
          <p:cNvSpPr txBox="1">
            <a:spLocks noChangeArrowheads="1"/>
          </p:cNvSpPr>
          <p:nvPr/>
        </p:nvSpPr>
        <p:spPr bwMode="auto">
          <a:xfrm>
            <a:off x="1478998" y="4516782"/>
            <a:ext cx="73025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a:t>
            </a:r>
          </a:p>
        </p:txBody>
      </p:sp>
      <p:sp>
        <p:nvSpPr>
          <p:cNvPr id="45074" name="Text Box 33">
            <a:extLst>
              <a:ext uri="{FF2B5EF4-FFF2-40B4-BE49-F238E27FC236}">
                <a16:creationId xmlns:a16="http://schemas.microsoft.com/office/drawing/2014/main" id="{5DC6EC7E-DE8A-3E47-AC69-9E4CD51B3E1E}"/>
              </a:ext>
            </a:extLst>
          </p:cNvPr>
          <p:cNvSpPr txBox="1">
            <a:spLocks noChangeArrowheads="1"/>
          </p:cNvSpPr>
          <p:nvPr/>
        </p:nvSpPr>
        <p:spPr bwMode="auto">
          <a:xfrm>
            <a:off x="2806148" y="4505670"/>
            <a:ext cx="5429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order</a:t>
            </a:r>
          </a:p>
        </p:txBody>
      </p:sp>
      <p:sp>
        <p:nvSpPr>
          <p:cNvPr id="45075" name="Line 36">
            <a:extLst>
              <a:ext uri="{FF2B5EF4-FFF2-40B4-BE49-F238E27FC236}">
                <a16:creationId xmlns:a16="http://schemas.microsoft.com/office/drawing/2014/main" id="{6AAC4434-E92C-964A-9F57-4A966681DBA1}"/>
              </a:ext>
            </a:extLst>
          </p:cNvPr>
          <p:cNvSpPr>
            <a:spLocks noChangeShapeType="1"/>
          </p:cNvSpPr>
          <p:nvPr/>
        </p:nvSpPr>
        <p:spPr bwMode="auto">
          <a:xfrm>
            <a:off x="4939748" y="3729382"/>
            <a:ext cx="1676400" cy="0"/>
          </a:xfrm>
          <a:prstGeom prst="line">
            <a:avLst/>
          </a:prstGeom>
          <a:noFill/>
          <a:ln w="9525">
            <a:solidFill>
              <a:srgbClr val="0000FF"/>
            </a:solidFill>
            <a:round/>
            <a:headEnd type="triangle" w="lg" len="lg"/>
            <a:tailEn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6" name="Line 37">
            <a:extLst>
              <a:ext uri="{FF2B5EF4-FFF2-40B4-BE49-F238E27FC236}">
                <a16:creationId xmlns:a16="http://schemas.microsoft.com/office/drawing/2014/main" id="{251BE6DC-A8C2-1247-83A1-C3245BAACB11}"/>
              </a:ext>
            </a:extLst>
          </p:cNvPr>
          <p:cNvSpPr>
            <a:spLocks noChangeShapeType="1"/>
          </p:cNvSpPr>
          <p:nvPr/>
        </p:nvSpPr>
        <p:spPr bwMode="auto">
          <a:xfrm>
            <a:off x="5015948" y="3729382"/>
            <a:ext cx="1219200" cy="0"/>
          </a:xfrm>
          <a:prstGeom prst="line">
            <a:avLst/>
          </a:prstGeom>
          <a:noFill/>
          <a:ln w="9525">
            <a:solidFill>
              <a:srgbClr val="0000FF"/>
            </a:solidFill>
            <a:round/>
            <a:headEnd type="arrow" w="lg" len="lg"/>
            <a:tailEn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7" name="AutoShape 38">
            <a:extLst>
              <a:ext uri="{FF2B5EF4-FFF2-40B4-BE49-F238E27FC236}">
                <a16:creationId xmlns:a16="http://schemas.microsoft.com/office/drawing/2014/main" id="{08AF289E-A732-EA47-8C92-9A3AFFDFF0FB}"/>
              </a:ext>
            </a:extLst>
          </p:cNvPr>
          <p:cNvSpPr>
            <a:spLocks noChangeArrowheads="1"/>
          </p:cNvSpPr>
          <p:nvPr/>
        </p:nvSpPr>
        <p:spPr bwMode="auto">
          <a:xfrm>
            <a:off x="5168348" y="365318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78" name="Line 39">
            <a:extLst>
              <a:ext uri="{FF2B5EF4-FFF2-40B4-BE49-F238E27FC236}">
                <a16:creationId xmlns:a16="http://schemas.microsoft.com/office/drawing/2014/main" id="{CAFE0CBC-EFC6-4B4E-8143-8E8BF1C86571}"/>
              </a:ext>
            </a:extLst>
          </p:cNvPr>
          <p:cNvSpPr>
            <a:spLocks noChangeShapeType="1"/>
          </p:cNvSpPr>
          <p:nvPr/>
        </p:nvSpPr>
        <p:spPr bwMode="auto">
          <a:xfrm>
            <a:off x="6616148" y="3729382"/>
            <a:ext cx="0" cy="53340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79" name="Line 40">
            <a:extLst>
              <a:ext uri="{FF2B5EF4-FFF2-40B4-BE49-F238E27FC236}">
                <a16:creationId xmlns:a16="http://schemas.microsoft.com/office/drawing/2014/main" id="{AB23FDF0-BD4F-6741-B38C-623DEA67E2B5}"/>
              </a:ext>
            </a:extLst>
          </p:cNvPr>
          <p:cNvSpPr>
            <a:spLocks noChangeShapeType="1"/>
          </p:cNvSpPr>
          <p:nvPr/>
        </p:nvSpPr>
        <p:spPr bwMode="auto">
          <a:xfrm>
            <a:off x="6616148" y="3957982"/>
            <a:ext cx="0" cy="228600"/>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80" name="AutoShape 41">
            <a:extLst>
              <a:ext uri="{FF2B5EF4-FFF2-40B4-BE49-F238E27FC236}">
                <a16:creationId xmlns:a16="http://schemas.microsoft.com/office/drawing/2014/main" id="{B0FD1C01-6728-FC45-813F-448D45C05F5A}"/>
              </a:ext>
            </a:extLst>
          </p:cNvPr>
          <p:cNvSpPr>
            <a:spLocks noChangeArrowheads="1"/>
          </p:cNvSpPr>
          <p:nvPr/>
        </p:nvSpPr>
        <p:spPr bwMode="auto">
          <a:xfrm>
            <a:off x="6539948" y="403418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45081" name="Text Box 42">
            <a:extLst>
              <a:ext uri="{FF2B5EF4-FFF2-40B4-BE49-F238E27FC236}">
                <a16:creationId xmlns:a16="http://schemas.microsoft.com/office/drawing/2014/main" id="{2DE39D66-7CEE-8542-8E16-4AD96C5B1E72}"/>
              </a:ext>
            </a:extLst>
          </p:cNvPr>
          <p:cNvSpPr txBox="1">
            <a:spLocks noChangeArrowheads="1"/>
          </p:cNvSpPr>
          <p:nvPr/>
        </p:nvSpPr>
        <p:spPr bwMode="auto">
          <a:xfrm>
            <a:off x="5131836" y="3424582"/>
            <a:ext cx="74771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products</a:t>
            </a:r>
          </a:p>
        </p:txBody>
      </p:sp>
      <p:sp>
        <p:nvSpPr>
          <p:cNvPr id="45082" name="Text Box 43">
            <a:extLst>
              <a:ext uri="{FF2B5EF4-FFF2-40B4-BE49-F238E27FC236}">
                <a16:creationId xmlns:a16="http://schemas.microsoft.com/office/drawing/2014/main" id="{4E0FC47B-13F8-CF48-A8CA-23499E301A74}"/>
              </a:ext>
            </a:extLst>
          </p:cNvPr>
          <p:cNvSpPr txBox="1">
            <a:spLocks noChangeArrowheads="1"/>
          </p:cNvSpPr>
          <p:nvPr/>
        </p:nvSpPr>
        <p:spPr bwMode="auto">
          <a:xfrm>
            <a:off x="5777948" y="3957982"/>
            <a:ext cx="7905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lineItems</a:t>
            </a:r>
          </a:p>
        </p:txBody>
      </p:sp>
      <p:sp>
        <p:nvSpPr>
          <p:cNvPr id="45083" name="Text Box 45">
            <a:extLst>
              <a:ext uri="{FF2B5EF4-FFF2-40B4-BE49-F238E27FC236}">
                <a16:creationId xmlns:a16="http://schemas.microsoft.com/office/drawing/2014/main" id="{11FE6B93-0A44-034B-A3B0-4DA52A8A8EF2}"/>
              </a:ext>
            </a:extLst>
          </p:cNvPr>
          <p:cNvSpPr txBox="1">
            <a:spLocks noChangeArrowheads="1"/>
          </p:cNvSpPr>
          <p:nvPr/>
        </p:nvSpPr>
        <p:spPr bwMode="auto">
          <a:xfrm>
            <a:off x="3644348" y="2589557"/>
            <a:ext cx="7239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Entity</a:t>
            </a:r>
          </a:p>
        </p:txBody>
      </p:sp>
      <p:sp>
        <p:nvSpPr>
          <p:cNvPr id="45084" name="Line 46">
            <a:extLst>
              <a:ext uri="{FF2B5EF4-FFF2-40B4-BE49-F238E27FC236}">
                <a16:creationId xmlns:a16="http://schemas.microsoft.com/office/drawing/2014/main" id="{1F736D9A-E8C2-9D4F-B2FE-CADE336E4D24}"/>
              </a:ext>
            </a:extLst>
          </p:cNvPr>
          <p:cNvSpPr>
            <a:spLocks noChangeShapeType="1"/>
          </p:cNvSpPr>
          <p:nvPr/>
        </p:nvSpPr>
        <p:spPr bwMode="auto">
          <a:xfrm>
            <a:off x="4025348" y="2941982"/>
            <a:ext cx="228600" cy="4064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85" name="Line 47">
            <a:extLst>
              <a:ext uri="{FF2B5EF4-FFF2-40B4-BE49-F238E27FC236}">
                <a16:creationId xmlns:a16="http://schemas.microsoft.com/office/drawing/2014/main" id="{F858775C-3F7D-5E4D-A6C4-03745201B3E4}"/>
              </a:ext>
            </a:extLst>
          </p:cNvPr>
          <p:cNvSpPr>
            <a:spLocks noChangeShapeType="1"/>
          </p:cNvSpPr>
          <p:nvPr/>
        </p:nvSpPr>
        <p:spPr bwMode="auto">
          <a:xfrm flipH="1">
            <a:off x="2348948" y="2865782"/>
            <a:ext cx="1447800" cy="5588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86" name="Text Box 48">
            <a:extLst>
              <a:ext uri="{FF2B5EF4-FFF2-40B4-BE49-F238E27FC236}">
                <a16:creationId xmlns:a16="http://schemas.microsoft.com/office/drawing/2014/main" id="{4B9852B8-A8F2-8549-8898-4582A6D8A9D1}"/>
              </a:ext>
            </a:extLst>
          </p:cNvPr>
          <p:cNvSpPr txBox="1">
            <a:spLocks noChangeArrowheads="1"/>
          </p:cNvSpPr>
          <p:nvPr/>
        </p:nvSpPr>
        <p:spPr bwMode="auto">
          <a:xfrm>
            <a:off x="6806648" y="2691157"/>
            <a:ext cx="9128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Relation</a:t>
            </a:r>
          </a:p>
        </p:txBody>
      </p:sp>
      <p:sp>
        <p:nvSpPr>
          <p:cNvPr id="45087" name="Line 49">
            <a:extLst>
              <a:ext uri="{FF2B5EF4-FFF2-40B4-BE49-F238E27FC236}">
                <a16:creationId xmlns:a16="http://schemas.microsoft.com/office/drawing/2014/main" id="{E822FAB1-A00F-144C-996B-9F170BBF1976}"/>
              </a:ext>
            </a:extLst>
          </p:cNvPr>
          <p:cNvSpPr>
            <a:spLocks noChangeShapeType="1"/>
          </p:cNvSpPr>
          <p:nvPr/>
        </p:nvSpPr>
        <p:spPr bwMode="auto">
          <a:xfrm flipH="1">
            <a:off x="6463748" y="3043582"/>
            <a:ext cx="685800" cy="6096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88" name="Text Box 50">
            <a:extLst>
              <a:ext uri="{FF2B5EF4-FFF2-40B4-BE49-F238E27FC236}">
                <a16:creationId xmlns:a16="http://schemas.microsoft.com/office/drawing/2014/main" id="{84EBB6E5-85CE-EC44-9223-DAFDC0DCBC8D}"/>
              </a:ext>
            </a:extLst>
          </p:cNvPr>
          <p:cNvSpPr txBox="1">
            <a:spLocks noChangeArrowheads="1"/>
          </p:cNvSpPr>
          <p:nvPr/>
        </p:nvSpPr>
        <p:spPr bwMode="auto">
          <a:xfrm>
            <a:off x="4990548" y="5485157"/>
            <a:ext cx="9588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Columns</a:t>
            </a:r>
          </a:p>
        </p:txBody>
      </p:sp>
      <p:sp>
        <p:nvSpPr>
          <p:cNvPr id="45089" name="Line 51">
            <a:extLst>
              <a:ext uri="{FF2B5EF4-FFF2-40B4-BE49-F238E27FC236}">
                <a16:creationId xmlns:a16="http://schemas.microsoft.com/office/drawing/2014/main" id="{ADC83718-1549-A14E-9489-C80A93F26153}"/>
              </a:ext>
            </a:extLst>
          </p:cNvPr>
          <p:cNvSpPr>
            <a:spLocks noChangeShapeType="1"/>
          </p:cNvSpPr>
          <p:nvPr/>
        </p:nvSpPr>
        <p:spPr bwMode="auto">
          <a:xfrm flipH="1" flipV="1">
            <a:off x="4634948" y="4796182"/>
            <a:ext cx="762000" cy="6858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5090" name="Line 52">
            <a:extLst>
              <a:ext uri="{FF2B5EF4-FFF2-40B4-BE49-F238E27FC236}">
                <a16:creationId xmlns:a16="http://schemas.microsoft.com/office/drawing/2014/main" id="{61AF28DC-048B-FC4C-A9D5-BBAFFF996093}"/>
              </a:ext>
            </a:extLst>
          </p:cNvPr>
          <p:cNvSpPr>
            <a:spLocks noChangeShapeType="1"/>
          </p:cNvSpPr>
          <p:nvPr/>
        </p:nvSpPr>
        <p:spPr bwMode="auto">
          <a:xfrm flipV="1">
            <a:off x="5587448" y="4948582"/>
            <a:ext cx="419100" cy="5334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2" name="Slide Number Placeholder 1">
            <a:extLst>
              <a:ext uri="{FF2B5EF4-FFF2-40B4-BE49-F238E27FC236}">
                <a16:creationId xmlns:a16="http://schemas.microsoft.com/office/drawing/2014/main" id="{8F0F0C78-29DD-4491-B79E-F1EC48B5E196}"/>
              </a:ext>
            </a:extLst>
          </p:cNvPr>
          <p:cNvSpPr>
            <a:spLocks noGrp="1"/>
          </p:cNvSpPr>
          <p:nvPr>
            <p:ph type="sldNum" sz="quarter" idx="12"/>
          </p:nvPr>
        </p:nvSpPr>
        <p:spPr/>
        <p:txBody>
          <a:bodyPr/>
          <a:lstStyle/>
          <a:p>
            <a:fld id="{11F88B7E-86B8-4862-842E-2DB840C1EC76}" type="slidenum">
              <a:rPr lang="zh-CN" altLang="en-US" smtClean="0"/>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1755B-FCA5-5549-B475-8F2C72D98283}"/>
              </a:ext>
            </a:extLst>
          </p:cNvPr>
          <p:cNvSpPr>
            <a:spLocks noGrp="1"/>
          </p:cNvSpPr>
          <p:nvPr>
            <p:ph type="title"/>
          </p:nvPr>
        </p:nvSpPr>
        <p:spPr/>
        <p:txBody>
          <a:bodyPr/>
          <a:lstStyle/>
          <a:p>
            <a:pPr eaLnBrk="1" fontAlgn="auto" hangingPunct="1">
              <a:spcAft>
                <a:spcPts val="0"/>
              </a:spcAft>
              <a:defRPr/>
            </a:pPr>
            <a:r>
              <a:rPr lang="en-US">
                <a:ea typeface="+mj-ea"/>
                <a:cs typeface="Arial" charset="0"/>
              </a:rPr>
              <a:t>2.3.1. Thực thể/Bảng (Entities/Tables)</a:t>
            </a:r>
          </a:p>
        </p:txBody>
      </p:sp>
      <p:sp>
        <p:nvSpPr>
          <p:cNvPr id="47106" name="Content Placeholder 2">
            <a:extLst>
              <a:ext uri="{FF2B5EF4-FFF2-40B4-BE49-F238E27FC236}">
                <a16:creationId xmlns:a16="http://schemas.microsoft.com/office/drawing/2014/main" id="{97D97942-FB9D-6F44-A57E-7F746C077DC8}"/>
              </a:ext>
            </a:extLst>
          </p:cNvPr>
          <p:cNvSpPr>
            <a:spLocks noGrp="1"/>
          </p:cNvSpPr>
          <p:nvPr>
            <p:ph idx="1"/>
          </p:nvPr>
        </p:nvSpPr>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Các thực thể được ánh xạ tới bảng khi thiết kế cơ sở dữ liệu vật lý</a:t>
            </a:r>
          </a:p>
          <a:p>
            <a:pPr eaLnBrk="1" hangingPunct="1"/>
            <a:r>
              <a:rPr lang="en-US" altLang="en-US" sz="2800">
                <a:latin typeface="Calibri (Body)"/>
                <a:ea typeface="ＭＳ Ｐゴシック" panose="020B0600070205080204" pitchFamily="34" charset="-128"/>
                <a:cs typeface="Arial" panose="020B0604020202020204" pitchFamily="34" charset="0"/>
              </a:rPr>
              <a:t>Bao gồm</a:t>
            </a:r>
            <a:endParaRPr lang="vi-VN" altLang="en-US" sz="2800">
              <a:latin typeface="Calibri (Body)"/>
              <a:ea typeface="ＭＳ Ｐゴシック" panose="020B0600070205080204" pitchFamily="34" charset="-128"/>
              <a:cs typeface="Arial" panose="020B0604020202020204" pitchFamily="34" charset="0"/>
            </a:endParaRPr>
          </a:p>
          <a:p>
            <a:pPr lvl="1"/>
            <a:r>
              <a:rPr lang="vi-VN" altLang="en-US">
                <a:latin typeface="Calibri (Body)"/>
                <a:ea typeface="ＭＳ Ｐゴシック" panose="020B0600070205080204" pitchFamily="34" charset="-128"/>
                <a:cs typeface="Arial" panose="020B0604020202020204" pitchFamily="34" charset="0"/>
              </a:rPr>
              <a:t>Các cột: Thuộc tính</a:t>
            </a:r>
          </a:p>
          <a:p>
            <a:pPr lvl="1"/>
            <a:r>
              <a:rPr lang="en-US" altLang="en-US">
                <a:latin typeface="Calibri (Body)"/>
                <a:ea typeface="ＭＳ Ｐゴシック" panose="020B0600070205080204" pitchFamily="34" charset="-128"/>
                <a:cs typeface="Arial" panose="020B0604020202020204" pitchFamily="34" charset="0"/>
              </a:rPr>
              <a:t>Các h</a:t>
            </a:r>
            <a:r>
              <a:rPr lang="vi-VN" altLang="en-US">
                <a:latin typeface="Calibri (Body)"/>
                <a:ea typeface="ＭＳ Ｐゴシック" panose="020B0600070205080204" pitchFamily="34" charset="-128"/>
                <a:cs typeface="Arial" panose="020B0604020202020204" pitchFamily="34" charset="0"/>
              </a:rPr>
              <a:t>àng: Giá trị cụ thể của các thuộc tính</a:t>
            </a:r>
            <a:endParaRPr lang="en-US" altLang="en-US" sz="1800">
              <a:latin typeface="Calibri (Body)"/>
              <a:ea typeface="ＭＳ Ｐゴシック" panose="020B0600070205080204" pitchFamily="34" charset="-128"/>
              <a:cs typeface="Arial" panose="020B0604020202020204" pitchFamily="34" charset="0"/>
            </a:endParaRPr>
          </a:p>
        </p:txBody>
      </p:sp>
      <p:graphicFrame>
        <p:nvGraphicFramePr>
          <p:cNvPr id="5" name="Group 111">
            <a:extLst>
              <a:ext uri="{FF2B5EF4-FFF2-40B4-BE49-F238E27FC236}">
                <a16:creationId xmlns:a16="http://schemas.microsoft.com/office/drawing/2014/main" id="{FADEDB9D-F6BB-B24F-B1D4-5B3DBBD68159}"/>
              </a:ext>
            </a:extLst>
          </p:cNvPr>
          <p:cNvGraphicFramePr>
            <a:graphicFrameLocks noGrp="1"/>
          </p:cNvGraphicFramePr>
          <p:nvPr>
            <p:extLst>
              <p:ext uri="{D42A27DB-BD31-4B8C-83A1-F6EECF244321}">
                <p14:modId xmlns:p14="http://schemas.microsoft.com/office/powerpoint/2010/main" val="206773127"/>
              </p:ext>
            </p:extLst>
          </p:nvPr>
        </p:nvGraphicFramePr>
        <p:xfrm>
          <a:off x="2085146" y="3901443"/>
          <a:ext cx="6732588" cy="1262063"/>
        </p:xfrm>
        <a:graphic>
          <a:graphicData uri="http://schemas.openxmlformats.org/drawingml/2006/table">
            <a:tbl>
              <a:tblPr/>
              <a:tblGrid>
                <a:gridCol w="1306513">
                  <a:extLst>
                    <a:ext uri="{9D8B030D-6E8A-4147-A177-3AD203B41FA5}">
                      <a16:colId xmlns:a16="http://schemas.microsoft.com/office/drawing/2014/main" val="590748866"/>
                    </a:ext>
                  </a:extLst>
                </a:gridCol>
                <a:gridCol w="1347787">
                  <a:extLst>
                    <a:ext uri="{9D8B030D-6E8A-4147-A177-3AD203B41FA5}">
                      <a16:colId xmlns:a16="http://schemas.microsoft.com/office/drawing/2014/main" val="2797533821"/>
                    </a:ext>
                  </a:extLst>
                </a:gridCol>
                <a:gridCol w="1716088">
                  <a:extLst>
                    <a:ext uri="{9D8B030D-6E8A-4147-A177-3AD203B41FA5}">
                      <a16:colId xmlns:a16="http://schemas.microsoft.com/office/drawing/2014/main" val="92191697"/>
                    </a:ext>
                  </a:extLst>
                </a:gridCol>
                <a:gridCol w="1362075">
                  <a:extLst>
                    <a:ext uri="{9D8B030D-6E8A-4147-A177-3AD203B41FA5}">
                      <a16:colId xmlns:a16="http://schemas.microsoft.com/office/drawing/2014/main" val="1064672368"/>
                    </a:ext>
                  </a:extLst>
                </a:gridCol>
                <a:gridCol w="1000125">
                  <a:extLst>
                    <a:ext uri="{9D8B030D-6E8A-4147-A177-3AD203B41FA5}">
                      <a16:colId xmlns:a16="http://schemas.microsoft.com/office/drawing/2014/main" val="472258318"/>
                    </a:ext>
                  </a:extLst>
                </a:gridCol>
              </a:tblGrid>
              <a:tr h="382971">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4002" marB="54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description</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startDate</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endDate</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location</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24505828"/>
                  </a:ext>
                </a:extLst>
              </a:tr>
              <a:tr h="46378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2008.11.001</a:t>
                      </a:r>
                    </a:p>
                  </a:txBody>
                  <a:tcPr marL="107950" marR="107950" marT="54002" marB="54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12 Nov 2008</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30 Nov 2008</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D3-405</a:t>
                      </a:r>
                    </a:p>
                  </a:txBody>
                  <a:tcPr marL="107950" marR="107950" marT="54002" marB="540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83361097"/>
                  </a:ext>
                </a:extLst>
              </a:tr>
              <a:tr h="415309">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2008.11.002</a:t>
                      </a:r>
                    </a:p>
                  </a:txBody>
                  <a:tcPr marL="107950" marR="107950" marT="54002" marB="540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22 Nov 2008</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10 Dec 2008</a:t>
                      </a:r>
                    </a:p>
                  </a:txBody>
                  <a:tcPr marL="107950" marR="107950" marT="54002" marB="540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T-403</a:t>
                      </a:r>
                    </a:p>
                  </a:txBody>
                  <a:tcPr marL="107950" marR="107950" marT="54002" marB="540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82755043"/>
                  </a:ext>
                </a:extLst>
              </a:tr>
            </a:tbl>
          </a:graphicData>
        </a:graphic>
      </p:graphicFrame>
      <p:sp>
        <p:nvSpPr>
          <p:cNvPr id="47134" name="Text Box 35">
            <a:extLst>
              <a:ext uri="{FF2B5EF4-FFF2-40B4-BE49-F238E27FC236}">
                <a16:creationId xmlns:a16="http://schemas.microsoft.com/office/drawing/2014/main" id="{FE945B3D-58BD-B944-8566-E9D610AD3D3E}"/>
              </a:ext>
            </a:extLst>
          </p:cNvPr>
          <p:cNvSpPr txBox="1">
            <a:spLocks noChangeArrowheads="1"/>
          </p:cNvSpPr>
          <p:nvPr/>
        </p:nvSpPr>
        <p:spPr bwMode="auto">
          <a:xfrm>
            <a:off x="5083934" y="3107693"/>
            <a:ext cx="9604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FF"/>
                </a:solidFill>
                <a:latin typeface="Times New Roman" panose="02020603050405020304" pitchFamily="18" charset="0"/>
              </a:rPr>
              <a:t>Columns</a:t>
            </a:r>
          </a:p>
        </p:txBody>
      </p:sp>
      <p:sp>
        <p:nvSpPr>
          <p:cNvPr id="47135" name="Line 36">
            <a:extLst>
              <a:ext uri="{FF2B5EF4-FFF2-40B4-BE49-F238E27FC236}">
                <a16:creationId xmlns:a16="http://schemas.microsoft.com/office/drawing/2014/main" id="{2F3C0905-6AF5-FC4C-81E7-6F13BC248FC8}"/>
              </a:ext>
            </a:extLst>
          </p:cNvPr>
          <p:cNvSpPr>
            <a:spLocks noChangeShapeType="1"/>
          </p:cNvSpPr>
          <p:nvPr/>
        </p:nvSpPr>
        <p:spPr bwMode="auto">
          <a:xfrm>
            <a:off x="5998334" y="3336293"/>
            <a:ext cx="2209800" cy="6096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36" name="Line 36">
            <a:extLst>
              <a:ext uri="{FF2B5EF4-FFF2-40B4-BE49-F238E27FC236}">
                <a16:creationId xmlns:a16="http://schemas.microsoft.com/office/drawing/2014/main" id="{C903EDAB-680A-0043-9084-2DB9CF27DD52}"/>
              </a:ext>
            </a:extLst>
          </p:cNvPr>
          <p:cNvSpPr>
            <a:spLocks noChangeShapeType="1"/>
          </p:cNvSpPr>
          <p:nvPr/>
        </p:nvSpPr>
        <p:spPr bwMode="auto">
          <a:xfrm>
            <a:off x="5769734" y="3412493"/>
            <a:ext cx="1143000" cy="5334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37" name="Line 36">
            <a:extLst>
              <a:ext uri="{FF2B5EF4-FFF2-40B4-BE49-F238E27FC236}">
                <a16:creationId xmlns:a16="http://schemas.microsoft.com/office/drawing/2014/main" id="{E3657CA0-C33B-1044-A5AE-0124A88F969F}"/>
              </a:ext>
            </a:extLst>
          </p:cNvPr>
          <p:cNvSpPr>
            <a:spLocks noChangeShapeType="1"/>
          </p:cNvSpPr>
          <p:nvPr/>
        </p:nvSpPr>
        <p:spPr bwMode="auto">
          <a:xfrm>
            <a:off x="5464934" y="3412493"/>
            <a:ext cx="152400" cy="5334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38" name="Line 36">
            <a:extLst>
              <a:ext uri="{FF2B5EF4-FFF2-40B4-BE49-F238E27FC236}">
                <a16:creationId xmlns:a16="http://schemas.microsoft.com/office/drawing/2014/main" id="{1165A7C4-635B-0943-BE41-6A6EC3F544BB}"/>
              </a:ext>
            </a:extLst>
          </p:cNvPr>
          <p:cNvSpPr>
            <a:spLocks noChangeShapeType="1"/>
          </p:cNvSpPr>
          <p:nvPr/>
        </p:nvSpPr>
        <p:spPr bwMode="auto">
          <a:xfrm flipH="1">
            <a:off x="4169534" y="3412493"/>
            <a:ext cx="1219200" cy="5334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39" name="Line 36">
            <a:extLst>
              <a:ext uri="{FF2B5EF4-FFF2-40B4-BE49-F238E27FC236}">
                <a16:creationId xmlns:a16="http://schemas.microsoft.com/office/drawing/2014/main" id="{52202CA5-40A2-7147-91FF-19F95682DA9D}"/>
              </a:ext>
            </a:extLst>
          </p:cNvPr>
          <p:cNvSpPr>
            <a:spLocks noChangeShapeType="1"/>
          </p:cNvSpPr>
          <p:nvPr/>
        </p:nvSpPr>
        <p:spPr bwMode="auto">
          <a:xfrm flipH="1">
            <a:off x="2950334" y="3336293"/>
            <a:ext cx="2209800" cy="6096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40" name="Text Box 35">
            <a:extLst>
              <a:ext uri="{FF2B5EF4-FFF2-40B4-BE49-F238E27FC236}">
                <a16:creationId xmlns:a16="http://schemas.microsoft.com/office/drawing/2014/main" id="{99522B7F-8C30-E543-BB67-9CDBDC124469}"/>
              </a:ext>
            </a:extLst>
          </p:cNvPr>
          <p:cNvSpPr txBox="1">
            <a:spLocks noChangeArrowheads="1"/>
          </p:cNvSpPr>
          <p:nvPr/>
        </p:nvSpPr>
        <p:spPr bwMode="auto">
          <a:xfrm>
            <a:off x="284921" y="4444368"/>
            <a:ext cx="6842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FF"/>
                </a:solidFill>
                <a:latin typeface="Times New Roman" panose="02020603050405020304" pitchFamily="18" charset="0"/>
              </a:rPr>
              <a:t>Rows</a:t>
            </a:r>
          </a:p>
        </p:txBody>
      </p:sp>
      <p:sp>
        <p:nvSpPr>
          <p:cNvPr id="47141" name="Line 36">
            <a:extLst>
              <a:ext uri="{FF2B5EF4-FFF2-40B4-BE49-F238E27FC236}">
                <a16:creationId xmlns:a16="http://schemas.microsoft.com/office/drawing/2014/main" id="{B8B281DC-2251-1E49-B7FA-35B293B56D5A}"/>
              </a:ext>
            </a:extLst>
          </p:cNvPr>
          <p:cNvSpPr>
            <a:spLocks noChangeShapeType="1"/>
          </p:cNvSpPr>
          <p:nvPr/>
        </p:nvSpPr>
        <p:spPr bwMode="auto">
          <a:xfrm flipV="1">
            <a:off x="892934" y="4525331"/>
            <a:ext cx="1295400" cy="106362"/>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47142" name="Line 36">
            <a:extLst>
              <a:ext uri="{FF2B5EF4-FFF2-40B4-BE49-F238E27FC236}">
                <a16:creationId xmlns:a16="http://schemas.microsoft.com/office/drawing/2014/main" id="{A3F0F300-533D-6644-B230-C2A2CC3D40A9}"/>
              </a:ext>
            </a:extLst>
          </p:cNvPr>
          <p:cNvSpPr>
            <a:spLocks noChangeShapeType="1"/>
          </p:cNvSpPr>
          <p:nvPr/>
        </p:nvSpPr>
        <p:spPr bwMode="auto">
          <a:xfrm>
            <a:off x="892934" y="4631693"/>
            <a:ext cx="1295400" cy="4572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3" name="Slide Number Placeholder 2">
            <a:extLst>
              <a:ext uri="{FF2B5EF4-FFF2-40B4-BE49-F238E27FC236}">
                <a16:creationId xmlns:a16="http://schemas.microsoft.com/office/drawing/2014/main" id="{97E2EFAE-A63F-4BC1-ADFB-407839099EF5}"/>
              </a:ext>
            </a:extLst>
          </p:cNvPr>
          <p:cNvSpPr>
            <a:spLocks noGrp="1"/>
          </p:cNvSpPr>
          <p:nvPr>
            <p:ph type="sldNum" sz="quarter" idx="12"/>
          </p:nvPr>
        </p:nvSpPr>
        <p:spPr/>
        <p:txBody>
          <a:bodyPr/>
          <a:lstStyle/>
          <a:p>
            <a:fld id="{11F88B7E-86B8-4862-842E-2DB840C1EC76}" type="slidenum">
              <a:rPr lang="zh-CN" altLang="en-US" smtClean="0"/>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A5C5-2F65-6747-80C3-14D1C1E83C1D}"/>
              </a:ext>
            </a:extLst>
          </p:cNvPr>
          <p:cNvSpPr>
            <a:spLocks noGrp="1"/>
          </p:cNvSpPr>
          <p:nvPr>
            <p:ph type="title"/>
          </p:nvPr>
        </p:nvSpPr>
        <p:spPr/>
        <p:txBody>
          <a:bodyPr/>
          <a:lstStyle/>
          <a:p>
            <a:pPr>
              <a:defRPr/>
            </a:pPr>
            <a:r>
              <a:rPr lang="en-US"/>
              <a:t>2.3.2. Quan hệ (Relations/Relationships)</a:t>
            </a:r>
          </a:p>
        </p:txBody>
      </p:sp>
      <p:sp>
        <p:nvSpPr>
          <p:cNvPr id="28674" name="Content Placeholder 2">
            <a:extLst>
              <a:ext uri="{FF2B5EF4-FFF2-40B4-BE49-F238E27FC236}">
                <a16:creationId xmlns:a16="http://schemas.microsoft.com/office/drawing/2014/main" id="{AAAE5675-D75A-0E4C-9D8B-DB18A12D5058}"/>
              </a:ext>
            </a:extLst>
          </p:cNvPr>
          <p:cNvSpPr>
            <a:spLocks noGrp="1"/>
          </p:cNvSpPr>
          <p:nvPr>
            <p:ph idx="1"/>
          </p:nvPr>
        </p:nvSpPr>
        <p:spPr/>
        <p:txBody>
          <a:bodyPr/>
          <a:lstStyle/>
          <a:p>
            <a:pPr>
              <a:buFont typeface="Arial" charset="0"/>
              <a:buChar char="•"/>
              <a:defRPr/>
            </a:pPr>
            <a:r>
              <a:rPr lang="en-US" sz="2800"/>
              <a:t>Liên kết giữa các thực thể hoặc mối quan hệ giữa các bảng</a:t>
            </a:r>
          </a:p>
          <a:p>
            <a:pPr>
              <a:buFont typeface="Arial" charset="0"/>
              <a:buChar char="•"/>
              <a:defRPr/>
            </a:pPr>
            <a:r>
              <a:rPr lang="en-US" sz="2800"/>
              <a:t>Bội số (Multiplicity/Cardinality)</a:t>
            </a:r>
          </a:p>
          <a:p>
            <a:pPr lvl="1">
              <a:buFont typeface="Arial" charset="0"/>
              <a:buChar char="•"/>
              <a:defRPr/>
            </a:pPr>
            <a:r>
              <a:rPr lang="en-US" sz="2400"/>
              <a:t>One-to-one (1:1)</a:t>
            </a:r>
          </a:p>
          <a:p>
            <a:pPr lvl="1">
              <a:buFont typeface="Arial" charset="0"/>
              <a:buChar char="•"/>
              <a:defRPr/>
            </a:pPr>
            <a:r>
              <a:rPr lang="en-US" sz="2400"/>
              <a:t>One-to-many (1:m)</a:t>
            </a:r>
          </a:p>
          <a:p>
            <a:pPr lvl="1">
              <a:buFont typeface="Arial" charset="0"/>
              <a:buChar char="•"/>
              <a:defRPr/>
            </a:pPr>
            <a:r>
              <a:rPr lang="en-US" sz="2400"/>
              <a:t>Many-to-one (m:1)</a:t>
            </a:r>
          </a:p>
          <a:p>
            <a:pPr lvl="1">
              <a:buFont typeface="Arial" charset="0"/>
              <a:buChar char="•"/>
              <a:defRPr/>
            </a:pPr>
            <a:r>
              <a:rPr lang="en-US" sz="2400"/>
              <a:t>Many-to-many (m:n)</a:t>
            </a:r>
          </a:p>
          <a:p>
            <a:pPr marL="274637" lvl="1" indent="0">
              <a:buFont typeface="Arial" charset="0"/>
              <a:buNone/>
              <a:defRPr/>
            </a:pPr>
            <a:r>
              <a:rPr lang="en-US" sz="2400" i="1"/>
              <a:t>(Thông thường, liên kết many-to-many được tách thành các liên kết one-to-many và many-to-one</a:t>
            </a:r>
            <a:r>
              <a:rPr lang="en-US" sz="2400"/>
              <a:t>)</a:t>
            </a:r>
          </a:p>
        </p:txBody>
      </p:sp>
      <p:sp>
        <p:nvSpPr>
          <p:cNvPr id="3" name="Slide Number Placeholder 2">
            <a:extLst>
              <a:ext uri="{FF2B5EF4-FFF2-40B4-BE49-F238E27FC236}">
                <a16:creationId xmlns:a16="http://schemas.microsoft.com/office/drawing/2014/main" id="{B5F9E4F2-C43D-4C77-B987-A45FD48D5590}"/>
              </a:ext>
            </a:extLst>
          </p:cNvPr>
          <p:cNvSpPr>
            <a:spLocks noGrp="1"/>
          </p:cNvSpPr>
          <p:nvPr>
            <p:ph type="sldNum" sz="quarter" idx="12"/>
          </p:nvPr>
        </p:nvSpPr>
        <p:spPr/>
        <p:txBody>
          <a:bodyPr/>
          <a:lstStyle/>
          <a:p>
            <a:fld id="{11F88B7E-86B8-4862-842E-2DB840C1EC76}" type="slidenum">
              <a:rPr lang="zh-CN" altLang="en-US" smtClean="0"/>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8670-E9FC-784D-BF01-2AB7D7697D40}"/>
              </a:ext>
            </a:extLst>
          </p:cNvPr>
          <p:cNvSpPr>
            <a:spLocks noGrp="1"/>
          </p:cNvSpPr>
          <p:nvPr>
            <p:ph type="title"/>
          </p:nvPr>
        </p:nvSpPr>
        <p:spPr/>
        <p:txBody>
          <a:bodyPr/>
          <a:lstStyle/>
          <a:p>
            <a:pPr eaLnBrk="1" fontAlgn="auto" hangingPunct="1">
              <a:spcAft>
                <a:spcPts val="0"/>
              </a:spcAft>
              <a:defRPr/>
            </a:pPr>
            <a:r>
              <a:rPr lang="en-US">
                <a:ea typeface="+mj-ea"/>
                <a:cs typeface="Arial" charset="0"/>
              </a:rPr>
              <a:t>Các mối quan hệ phụ thuộc</a:t>
            </a:r>
          </a:p>
        </p:txBody>
      </p:sp>
      <p:sp>
        <p:nvSpPr>
          <p:cNvPr id="49154" name="Content Placeholder 2">
            <a:extLst>
              <a:ext uri="{FF2B5EF4-FFF2-40B4-BE49-F238E27FC236}">
                <a16:creationId xmlns:a16="http://schemas.microsoft.com/office/drawing/2014/main" id="{65D5BC78-077B-C24C-B56E-6C9A1FE820E1}"/>
              </a:ext>
            </a:extLst>
          </p:cNvPr>
          <p:cNvSpPr>
            <a:spLocks noGrp="1"/>
          </p:cNvSpPr>
          <p:nvPr>
            <p:ph idx="1"/>
          </p:nvPr>
        </p:nvSpPr>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Thực thể con chỉ có thể tồn tại khi thực thể </a:t>
            </a:r>
            <a:r>
              <a:rPr lang="en-US" altLang="en-US" sz="2800">
                <a:latin typeface="Calibri (Body)"/>
                <a:ea typeface="ＭＳ Ｐゴシック" panose="020B0600070205080204" pitchFamily="34" charset="-128"/>
                <a:cs typeface="Arial" panose="020B0604020202020204" pitchFamily="34" charset="0"/>
              </a:rPr>
              <a:t>cha</a:t>
            </a:r>
            <a:r>
              <a:rPr lang="vi-VN" altLang="en-US" sz="2800">
                <a:latin typeface="Calibri (Body)"/>
                <a:ea typeface="ＭＳ Ｐゴシック" panose="020B0600070205080204" pitchFamily="34" charset="-128"/>
                <a:cs typeface="Arial" panose="020B0604020202020204" pitchFamily="34" charset="0"/>
              </a:rPr>
              <a:t> tồn tại</a:t>
            </a:r>
          </a:p>
          <a:p>
            <a:pPr eaLnBrk="1" hangingPunct="1"/>
            <a:r>
              <a:rPr lang="vi-VN" altLang="en-US" sz="2800">
                <a:latin typeface="Calibri (Body)"/>
                <a:ea typeface="ＭＳ Ｐゴシック" panose="020B0600070205080204" pitchFamily="34" charset="-128"/>
                <a:cs typeface="Arial" panose="020B0604020202020204" pitchFamily="34" charset="0"/>
              </a:rPr>
              <a:t>Thực thể con có khóa ngoại tham chiếu đến khóa chính của thực thể </a:t>
            </a:r>
            <a:r>
              <a:rPr lang="en-US" altLang="en-US" sz="2800">
                <a:latin typeface="Calibri (Body)"/>
                <a:ea typeface="ＭＳ Ｐゴシック" panose="020B0600070205080204" pitchFamily="34" charset="-128"/>
                <a:cs typeface="Arial" panose="020B0604020202020204" pitchFamily="34" charset="0"/>
              </a:rPr>
              <a:t>cha</a:t>
            </a:r>
            <a:endParaRPr lang="vi-VN" altLang="en-US" sz="2800">
              <a:latin typeface="Calibri (Body)"/>
              <a:ea typeface="ＭＳ Ｐゴシック" panose="020B0600070205080204" pitchFamily="34" charset="-128"/>
              <a:cs typeface="Arial" panose="020B0604020202020204" pitchFamily="34" charset="0"/>
            </a:endParaRPr>
          </a:p>
          <a:p>
            <a:pPr eaLnBrk="1" hangingPunct="1"/>
            <a:r>
              <a:rPr lang="vi-VN" altLang="en-US" sz="2800">
                <a:latin typeface="Calibri (Body)"/>
                <a:ea typeface="ＭＳ Ｐゴシック" panose="020B0600070205080204" pitchFamily="34" charset="-128"/>
                <a:cs typeface="Arial" panose="020B0604020202020204" pitchFamily="34" charset="0"/>
              </a:rPr>
              <a:t>Khóa ngoại này được bao gồm trong khóa chính của con</a:t>
            </a:r>
          </a:p>
          <a:p>
            <a:pPr eaLnBrk="1" hangingPunct="1"/>
            <a:r>
              <a:rPr lang="en-US" altLang="en-US" sz="2800">
                <a:latin typeface="Calibri (Body)"/>
                <a:ea typeface="ＭＳ Ｐゴシック" panose="020B0600070205080204" pitchFamily="34" charset="-128"/>
                <a:cs typeface="Arial" panose="020B0604020202020204" pitchFamily="34" charset="0"/>
              </a:rPr>
              <a:t>Biểu diễn bằng đ</a:t>
            </a:r>
            <a:r>
              <a:rPr lang="vi-VN" altLang="en-US" sz="2800">
                <a:latin typeface="Calibri (Body)"/>
                <a:ea typeface="ＭＳ Ｐゴシック" panose="020B0600070205080204" pitchFamily="34" charset="-128"/>
                <a:cs typeface="Arial" panose="020B0604020202020204" pitchFamily="34" charset="0"/>
              </a:rPr>
              <a:t>ường </a:t>
            </a:r>
            <a:r>
              <a:rPr lang="en-US" altLang="en-US" sz="2800">
                <a:latin typeface="Calibri (Body)"/>
                <a:ea typeface="ＭＳ Ｐゴシック" panose="020B0600070205080204" pitchFamily="34" charset="-128"/>
                <a:cs typeface="Arial" panose="020B0604020202020204" pitchFamily="34" charset="0"/>
              </a:rPr>
              <a:t>nét</a:t>
            </a:r>
            <a:r>
              <a:rPr lang="vi-VN" altLang="en-US" sz="2800">
                <a:latin typeface="Calibri (Body)"/>
                <a:ea typeface="ＭＳ Ｐゴシック" panose="020B0600070205080204" pitchFamily="34" charset="-128"/>
                <a:cs typeface="Arial" panose="020B0604020202020204" pitchFamily="34" charset="0"/>
              </a:rPr>
              <a:t> liền</a:t>
            </a:r>
            <a:endParaRPr lang="en-US" altLang="en-US" sz="2800">
              <a:latin typeface="Calibri (Body)"/>
              <a:ea typeface="ＭＳ Ｐゴシック" panose="020B0600070205080204" pitchFamily="34" charset="-128"/>
              <a:cs typeface="Arial" panose="020B0604020202020204" pitchFamily="34" charset="0"/>
            </a:endParaRPr>
          </a:p>
        </p:txBody>
      </p:sp>
      <p:sp>
        <p:nvSpPr>
          <p:cNvPr id="49155" name="Line 4">
            <a:extLst>
              <a:ext uri="{FF2B5EF4-FFF2-40B4-BE49-F238E27FC236}">
                <a16:creationId xmlns:a16="http://schemas.microsoft.com/office/drawing/2014/main" id="{7C21BDC3-3F7A-4A43-8B92-F2A2A8AAD718}"/>
              </a:ext>
            </a:extLst>
          </p:cNvPr>
          <p:cNvSpPr>
            <a:spLocks noChangeShapeType="1"/>
          </p:cNvSpPr>
          <p:nvPr/>
        </p:nvSpPr>
        <p:spPr bwMode="auto">
          <a:xfrm>
            <a:off x="2339975" y="4782378"/>
            <a:ext cx="17287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56" name="Rectangle 5">
            <a:extLst>
              <a:ext uri="{FF2B5EF4-FFF2-40B4-BE49-F238E27FC236}">
                <a16:creationId xmlns:a16="http://schemas.microsoft.com/office/drawing/2014/main" id="{1F4553DC-2BA2-9B46-AF4E-4FAAE8DA8834}"/>
              </a:ext>
            </a:extLst>
          </p:cNvPr>
          <p:cNvSpPr>
            <a:spLocks noChangeArrowheads="1"/>
          </p:cNvSpPr>
          <p:nvPr/>
        </p:nvSpPr>
        <p:spPr bwMode="auto">
          <a:xfrm>
            <a:off x="757238" y="4277553"/>
            <a:ext cx="1581150" cy="431800"/>
          </a:xfrm>
          <a:prstGeom prst="rect">
            <a:avLst/>
          </a:prstGeom>
          <a:solidFill>
            <a:srgbClr val="0000FF"/>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1"/>
                </a:solidFill>
                <a:latin typeface="Times New Roman" panose="02020603050405020304" pitchFamily="18" charset="0"/>
              </a:rPr>
              <a:t>HoaDon</a:t>
            </a:r>
          </a:p>
        </p:txBody>
      </p:sp>
      <p:sp>
        <p:nvSpPr>
          <p:cNvPr id="49157" name="Line 7">
            <a:extLst>
              <a:ext uri="{FF2B5EF4-FFF2-40B4-BE49-F238E27FC236}">
                <a16:creationId xmlns:a16="http://schemas.microsoft.com/office/drawing/2014/main" id="{BDEC87B0-377A-BE40-BDB9-CAF81208DEB5}"/>
              </a:ext>
            </a:extLst>
          </p:cNvPr>
          <p:cNvSpPr>
            <a:spLocks noChangeShapeType="1"/>
          </p:cNvSpPr>
          <p:nvPr/>
        </p:nvSpPr>
        <p:spPr bwMode="auto">
          <a:xfrm flipH="1">
            <a:off x="3565525" y="4639503"/>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58" name="Line 8">
            <a:extLst>
              <a:ext uri="{FF2B5EF4-FFF2-40B4-BE49-F238E27FC236}">
                <a16:creationId xmlns:a16="http://schemas.microsoft.com/office/drawing/2014/main" id="{7586B6F5-E812-854E-8FCC-E401D1460154}"/>
              </a:ext>
            </a:extLst>
          </p:cNvPr>
          <p:cNvSpPr>
            <a:spLocks noChangeShapeType="1"/>
          </p:cNvSpPr>
          <p:nvPr/>
        </p:nvSpPr>
        <p:spPr bwMode="auto">
          <a:xfrm>
            <a:off x="3565525" y="4782378"/>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59" name="Line 9">
            <a:extLst>
              <a:ext uri="{FF2B5EF4-FFF2-40B4-BE49-F238E27FC236}">
                <a16:creationId xmlns:a16="http://schemas.microsoft.com/office/drawing/2014/main" id="{00E75C98-CD8D-674E-8897-9A8416A55D7B}"/>
              </a:ext>
            </a:extLst>
          </p:cNvPr>
          <p:cNvSpPr>
            <a:spLocks noChangeShapeType="1"/>
          </p:cNvSpPr>
          <p:nvPr/>
        </p:nvSpPr>
        <p:spPr bwMode="auto">
          <a:xfrm>
            <a:off x="2484438" y="467284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60" name="Line 10">
            <a:extLst>
              <a:ext uri="{FF2B5EF4-FFF2-40B4-BE49-F238E27FC236}">
                <a16:creationId xmlns:a16="http://schemas.microsoft.com/office/drawing/2014/main" id="{D0F24DA3-C8A3-0649-B2F9-5A83668FB664}"/>
              </a:ext>
            </a:extLst>
          </p:cNvPr>
          <p:cNvSpPr>
            <a:spLocks noChangeShapeType="1"/>
          </p:cNvSpPr>
          <p:nvPr/>
        </p:nvSpPr>
        <p:spPr bwMode="auto">
          <a:xfrm>
            <a:off x="2557463" y="4671253"/>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61" name="Rectangle 11">
            <a:extLst>
              <a:ext uri="{FF2B5EF4-FFF2-40B4-BE49-F238E27FC236}">
                <a16:creationId xmlns:a16="http://schemas.microsoft.com/office/drawing/2014/main" id="{7ABDD9C9-F728-7B45-9362-EC578715AD01}"/>
              </a:ext>
            </a:extLst>
          </p:cNvPr>
          <p:cNvSpPr>
            <a:spLocks noChangeArrowheads="1"/>
          </p:cNvSpPr>
          <p:nvPr/>
        </p:nvSpPr>
        <p:spPr bwMode="auto">
          <a:xfrm>
            <a:off x="757238" y="4709353"/>
            <a:ext cx="1584325" cy="792163"/>
          </a:xfrm>
          <a:prstGeom prst="rect">
            <a:avLst/>
          </a:prstGeom>
          <a:solidFill>
            <a:srgbClr val="0000FF"/>
          </a:solidFill>
          <a:ln w="9525">
            <a:solidFill>
              <a:srgbClr val="FFFFFF"/>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u="sng">
                <a:solidFill>
                  <a:schemeClr val="bg1"/>
                </a:solidFill>
                <a:latin typeface="Times New Roman" panose="02020603050405020304" pitchFamily="18" charset="0"/>
              </a:rPr>
              <a:t>maHD</a:t>
            </a:r>
          </a:p>
          <a:p>
            <a:pPr algn="ctr" eaLnBrk="1" hangingPunct="1">
              <a:spcBef>
                <a:spcPct val="0"/>
              </a:spcBef>
              <a:buClrTx/>
              <a:buSzTx/>
              <a:buFontTx/>
              <a:buNone/>
            </a:pPr>
            <a:r>
              <a:rPr lang="en-US" altLang="en-US" sz="1600">
                <a:solidFill>
                  <a:schemeClr val="bg1"/>
                </a:solidFill>
                <a:latin typeface="Times New Roman" panose="02020603050405020304" pitchFamily="18" charset="0"/>
              </a:rPr>
              <a:t>tenKhach</a:t>
            </a:r>
          </a:p>
          <a:p>
            <a:pPr algn="ctr" eaLnBrk="1" hangingPunct="1">
              <a:spcBef>
                <a:spcPct val="0"/>
              </a:spcBef>
              <a:buClrTx/>
              <a:buSzTx/>
              <a:buFontTx/>
              <a:buNone/>
            </a:pPr>
            <a:r>
              <a:rPr lang="en-US" altLang="en-US" sz="1600">
                <a:solidFill>
                  <a:schemeClr val="bg1"/>
                </a:solidFill>
                <a:latin typeface="Times New Roman" panose="02020603050405020304" pitchFamily="18" charset="0"/>
              </a:rPr>
              <a:t>ngayLap</a:t>
            </a:r>
          </a:p>
        </p:txBody>
      </p:sp>
      <p:sp>
        <p:nvSpPr>
          <p:cNvPr id="49162" name="Rectangle 12">
            <a:extLst>
              <a:ext uri="{FF2B5EF4-FFF2-40B4-BE49-F238E27FC236}">
                <a16:creationId xmlns:a16="http://schemas.microsoft.com/office/drawing/2014/main" id="{104EDC6D-82B0-394B-9DF5-D413D9045C86}"/>
              </a:ext>
            </a:extLst>
          </p:cNvPr>
          <p:cNvSpPr>
            <a:spLocks noChangeArrowheads="1"/>
          </p:cNvSpPr>
          <p:nvPr/>
        </p:nvSpPr>
        <p:spPr bwMode="auto">
          <a:xfrm>
            <a:off x="3781425" y="4134678"/>
            <a:ext cx="1581150" cy="431800"/>
          </a:xfrm>
          <a:prstGeom prst="rect">
            <a:avLst/>
          </a:prstGeom>
          <a:solidFill>
            <a:srgbClr val="0000FF"/>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1"/>
                </a:solidFill>
                <a:latin typeface="Times New Roman" panose="02020603050405020304" pitchFamily="18" charset="0"/>
              </a:rPr>
              <a:t>ChiTietHD</a:t>
            </a:r>
          </a:p>
        </p:txBody>
      </p:sp>
      <p:sp>
        <p:nvSpPr>
          <p:cNvPr id="49163" name="Rectangle 13">
            <a:extLst>
              <a:ext uri="{FF2B5EF4-FFF2-40B4-BE49-F238E27FC236}">
                <a16:creationId xmlns:a16="http://schemas.microsoft.com/office/drawing/2014/main" id="{88744AEC-9B62-FD40-AA64-98DDCBFD00CA}"/>
              </a:ext>
            </a:extLst>
          </p:cNvPr>
          <p:cNvSpPr>
            <a:spLocks noChangeArrowheads="1"/>
          </p:cNvSpPr>
          <p:nvPr/>
        </p:nvSpPr>
        <p:spPr bwMode="auto">
          <a:xfrm>
            <a:off x="3781425" y="4566478"/>
            <a:ext cx="1584325" cy="1079500"/>
          </a:xfrm>
          <a:prstGeom prst="rect">
            <a:avLst/>
          </a:prstGeom>
          <a:solidFill>
            <a:srgbClr val="0000FF"/>
          </a:solidFill>
          <a:ln w="9525">
            <a:solidFill>
              <a:srgbClr val="FFFFFF"/>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u="sng">
                <a:solidFill>
                  <a:schemeClr val="bg1"/>
                </a:solidFill>
                <a:latin typeface="Times New Roman" panose="02020603050405020304" pitchFamily="18" charset="0"/>
              </a:rPr>
              <a:t>maHD</a:t>
            </a:r>
          </a:p>
          <a:p>
            <a:pPr algn="ctr" eaLnBrk="1" hangingPunct="1">
              <a:spcBef>
                <a:spcPct val="0"/>
              </a:spcBef>
              <a:buClrTx/>
              <a:buSzTx/>
              <a:buFontTx/>
              <a:buNone/>
            </a:pPr>
            <a:r>
              <a:rPr lang="en-US" altLang="en-US" sz="1600" u="sng">
                <a:solidFill>
                  <a:schemeClr val="bg1"/>
                </a:solidFill>
                <a:latin typeface="Times New Roman" panose="02020603050405020304" pitchFamily="18" charset="0"/>
              </a:rPr>
              <a:t>maSach</a:t>
            </a:r>
          </a:p>
          <a:p>
            <a:pPr algn="ctr" eaLnBrk="1" hangingPunct="1">
              <a:spcBef>
                <a:spcPct val="0"/>
              </a:spcBef>
              <a:buClrTx/>
              <a:buSzTx/>
              <a:buFontTx/>
              <a:buNone/>
            </a:pPr>
            <a:r>
              <a:rPr lang="en-US" altLang="en-US" sz="1600">
                <a:solidFill>
                  <a:schemeClr val="bg1"/>
                </a:solidFill>
                <a:latin typeface="Times New Roman" panose="02020603050405020304" pitchFamily="18" charset="0"/>
              </a:rPr>
              <a:t>SL</a:t>
            </a:r>
          </a:p>
          <a:p>
            <a:pPr algn="ctr" eaLnBrk="1" hangingPunct="1">
              <a:spcBef>
                <a:spcPct val="0"/>
              </a:spcBef>
              <a:buClrTx/>
              <a:buSzTx/>
              <a:buFontTx/>
              <a:buNone/>
            </a:pPr>
            <a:r>
              <a:rPr lang="en-US" altLang="en-US" sz="1600">
                <a:solidFill>
                  <a:schemeClr val="bg1"/>
                </a:solidFill>
                <a:latin typeface="Times New Roman" panose="02020603050405020304" pitchFamily="18" charset="0"/>
              </a:rPr>
              <a:t>donGia</a:t>
            </a:r>
          </a:p>
        </p:txBody>
      </p:sp>
      <p:sp>
        <p:nvSpPr>
          <p:cNvPr id="49164" name="Rectangle 14">
            <a:extLst>
              <a:ext uri="{FF2B5EF4-FFF2-40B4-BE49-F238E27FC236}">
                <a16:creationId xmlns:a16="http://schemas.microsoft.com/office/drawing/2014/main" id="{12B627E9-3143-F042-9BB5-40D6E11D5E74}"/>
              </a:ext>
            </a:extLst>
          </p:cNvPr>
          <p:cNvSpPr>
            <a:spLocks noChangeArrowheads="1"/>
          </p:cNvSpPr>
          <p:nvPr/>
        </p:nvSpPr>
        <p:spPr bwMode="auto">
          <a:xfrm>
            <a:off x="6805613" y="4277553"/>
            <a:ext cx="1581150" cy="431800"/>
          </a:xfrm>
          <a:prstGeom prst="rect">
            <a:avLst/>
          </a:prstGeom>
          <a:solidFill>
            <a:srgbClr val="0000FF"/>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chemeClr val="bg1"/>
                </a:solidFill>
                <a:latin typeface="Times New Roman" panose="02020603050405020304" pitchFamily="18" charset="0"/>
              </a:rPr>
              <a:t>Sach</a:t>
            </a:r>
          </a:p>
        </p:txBody>
      </p:sp>
      <p:sp>
        <p:nvSpPr>
          <p:cNvPr id="49165" name="Rectangle 15">
            <a:extLst>
              <a:ext uri="{FF2B5EF4-FFF2-40B4-BE49-F238E27FC236}">
                <a16:creationId xmlns:a16="http://schemas.microsoft.com/office/drawing/2014/main" id="{5DEAEF13-99F4-8C44-B346-03477F85A978}"/>
              </a:ext>
            </a:extLst>
          </p:cNvPr>
          <p:cNvSpPr>
            <a:spLocks noChangeArrowheads="1"/>
          </p:cNvSpPr>
          <p:nvPr/>
        </p:nvSpPr>
        <p:spPr bwMode="auto">
          <a:xfrm>
            <a:off x="6805613" y="4709353"/>
            <a:ext cx="1584325" cy="792163"/>
          </a:xfrm>
          <a:prstGeom prst="rect">
            <a:avLst/>
          </a:prstGeom>
          <a:solidFill>
            <a:srgbClr val="0000FF"/>
          </a:solidFill>
          <a:ln w="9525">
            <a:solidFill>
              <a:srgbClr val="FFFFFF"/>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u="sng">
                <a:solidFill>
                  <a:schemeClr val="bg1"/>
                </a:solidFill>
                <a:latin typeface="Times New Roman" panose="02020603050405020304" pitchFamily="18" charset="0"/>
              </a:rPr>
              <a:t>maSach</a:t>
            </a:r>
          </a:p>
          <a:p>
            <a:pPr algn="ctr" eaLnBrk="1" hangingPunct="1">
              <a:spcBef>
                <a:spcPct val="0"/>
              </a:spcBef>
              <a:buClrTx/>
              <a:buSzTx/>
              <a:buFontTx/>
              <a:buNone/>
            </a:pPr>
            <a:r>
              <a:rPr lang="en-US" altLang="en-US" sz="1600">
                <a:solidFill>
                  <a:schemeClr val="bg1"/>
                </a:solidFill>
                <a:latin typeface="Times New Roman" panose="02020603050405020304" pitchFamily="18" charset="0"/>
              </a:rPr>
              <a:t>tenSach</a:t>
            </a:r>
          </a:p>
        </p:txBody>
      </p:sp>
      <p:sp>
        <p:nvSpPr>
          <p:cNvPr id="49166" name="Line 16">
            <a:extLst>
              <a:ext uri="{FF2B5EF4-FFF2-40B4-BE49-F238E27FC236}">
                <a16:creationId xmlns:a16="http://schemas.microsoft.com/office/drawing/2014/main" id="{011796E2-E50F-FF47-9423-5157FB503754}"/>
              </a:ext>
            </a:extLst>
          </p:cNvPr>
          <p:cNvSpPr>
            <a:spLocks noChangeShapeType="1"/>
          </p:cNvSpPr>
          <p:nvPr/>
        </p:nvSpPr>
        <p:spPr bwMode="auto">
          <a:xfrm>
            <a:off x="5365750" y="4780791"/>
            <a:ext cx="1441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67" name="Line 17">
            <a:extLst>
              <a:ext uri="{FF2B5EF4-FFF2-40B4-BE49-F238E27FC236}">
                <a16:creationId xmlns:a16="http://schemas.microsoft.com/office/drawing/2014/main" id="{C42F8C42-2233-7948-B05C-D1971FD1E009}"/>
              </a:ext>
            </a:extLst>
          </p:cNvPr>
          <p:cNvSpPr>
            <a:spLocks noChangeShapeType="1"/>
          </p:cNvSpPr>
          <p:nvPr/>
        </p:nvSpPr>
        <p:spPr bwMode="auto">
          <a:xfrm flipH="1">
            <a:off x="5365750" y="4782378"/>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68" name="Line 18">
            <a:extLst>
              <a:ext uri="{FF2B5EF4-FFF2-40B4-BE49-F238E27FC236}">
                <a16:creationId xmlns:a16="http://schemas.microsoft.com/office/drawing/2014/main" id="{6A9F6648-1803-EC4E-B134-323FAF0B28F2}"/>
              </a:ext>
            </a:extLst>
          </p:cNvPr>
          <p:cNvSpPr>
            <a:spLocks noChangeShapeType="1"/>
          </p:cNvSpPr>
          <p:nvPr/>
        </p:nvSpPr>
        <p:spPr bwMode="auto">
          <a:xfrm>
            <a:off x="5365750" y="4637916"/>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69" name="Line 19">
            <a:extLst>
              <a:ext uri="{FF2B5EF4-FFF2-40B4-BE49-F238E27FC236}">
                <a16:creationId xmlns:a16="http://schemas.microsoft.com/office/drawing/2014/main" id="{119289D6-575B-144D-B7EB-84B023FD28E3}"/>
              </a:ext>
            </a:extLst>
          </p:cNvPr>
          <p:cNvSpPr>
            <a:spLocks noChangeShapeType="1"/>
          </p:cNvSpPr>
          <p:nvPr/>
        </p:nvSpPr>
        <p:spPr bwMode="auto">
          <a:xfrm>
            <a:off x="6518275" y="4668078"/>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9170" name="Line 20">
            <a:extLst>
              <a:ext uri="{FF2B5EF4-FFF2-40B4-BE49-F238E27FC236}">
                <a16:creationId xmlns:a16="http://schemas.microsoft.com/office/drawing/2014/main" id="{EFE7691F-4429-0641-B5C5-794D2E0EE5F0}"/>
              </a:ext>
            </a:extLst>
          </p:cNvPr>
          <p:cNvSpPr>
            <a:spLocks noChangeShapeType="1"/>
          </p:cNvSpPr>
          <p:nvPr/>
        </p:nvSpPr>
        <p:spPr bwMode="auto">
          <a:xfrm>
            <a:off x="6591300" y="466649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3" name="Slide Number Placeholder 2">
            <a:extLst>
              <a:ext uri="{FF2B5EF4-FFF2-40B4-BE49-F238E27FC236}">
                <a16:creationId xmlns:a16="http://schemas.microsoft.com/office/drawing/2014/main" id="{DA34057A-6097-4DDE-99B3-69899BEC4169}"/>
              </a:ext>
            </a:extLst>
          </p:cNvPr>
          <p:cNvSpPr>
            <a:spLocks noGrp="1"/>
          </p:cNvSpPr>
          <p:nvPr>
            <p:ph type="sldNum" sz="quarter" idx="12"/>
          </p:nvPr>
        </p:nvSpPr>
        <p:spPr/>
        <p:txBody>
          <a:bodyPr/>
          <a:lstStyle/>
          <a:p>
            <a:fld id="{11F88B7E-86B8-4862-842E-2DB840C1EC76}" type="slidenum">
              <a:rPr lang="zh-CN" altLang="en-US" smtClean="0"/>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A2FBF-0593-1E48-A087-95135E71B8CF}"/>
              </a:ext>
            </a:extLst>
          </p:cNvPr>
          <p:cNvSpPr>
            <a:spLocks noGrp="1"/>
          </p:cNvSpPr>
          <p:nvPr>
            <p:ph type="title"/>
          </p:nvPr>
        </p:nvSpPr>
        <p:spPr/>
        <p:txBody>
          <a:bodyPr/>
          <a:lstStyle/>
          <a:p>
            <a:pPr eaLnBrk="1" fontAlgn="auto" hangingPunct="1">
              <a:spcAft>
                <a:spcPts val="0"/>
              </a:spcAft>
              <a:defRPr/>
            </a:pPr>
            <a:r>
              <a:rPr lang="en-US">
                <a:ea typeface="+mj-ea"/>
                <a:cs typeface="Arial" charset="0"/>
              </a:rPr>
              <a:t>Các mối quan hệ độc lập</a:t>
            </a:r>
          </a:p>
        </p:txBody>
      </p:sp>
      <p:sp>
        <p:nvSpPr>
          <p:cNvPr id="50178" name="Content Placeholder 2">
            <a:extLst>
              <a:ext uri="{FF2B5EF4-FFF2-40B4-BE49-F238E27FC236}">
                <a16:creationId xmlns:a16="http://schemas.microsoft.com/office/drawing/2014/main" id="{D9C30B7B-33E3-F84B-B709-42694B9A2747}"/>
              </a:ext>
            </a:extLst>
          </p:cNvPr>
          <p:cNvSpPr>
            <a:spLocks noGrp="1"/>
          </p:cNvSpPr>
          <p:nvPr>
            <p:ph idx="1"/>
          </p:nvPr>
        </p:nvSpPr>
        <p:spPr>
          <a:xfrm>
            <a:off x="457200" y="852568"/>
            <a:ext cx="8382000" cy="5278358"/>
          </a:xfrm>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Thực thể con có thể tồn tại ngay cả khi thực thể </a:t>
            </a:r>
            <a:r>
              <a:rPr lang="en-US" altLang="en-US" sz="2800">
                <a:latin typeface="Calibri (Body)"/>
                <a:ea typeface="ＭＳ Ｐゴシック" panose="020B0600070205080204" pitchFamily="34" charset="-128"/>
                <a:cs typeface="Arial" panose="020B0604020202020204" pitchFamily="34" charset="0"/>
              </a:rPr>
              <a:t>cha</a:t>
            </a:r>
            <a:r>
              <a:rPr lang="vi-VN" altLang="en-US" sz="2800">
                <a:latin typeface="Calibri (Body)"/>
                <a:ea typeface="ＭＳ Ｐゴシック" panose="020B0600070205080204" pitchFamily="34" charset="-128"/>
                <a:cs typeface="Arial" panose="020B0604020202020204" pitchFamily="34" charset="0"/>
              </a:rPr>
              <a:t> không tồn tại</a:t>
            </a:r>
          </a:p>
          <a:p>
            <a:pPr eaLnBrk="1" hangingPunct="1"/>
            <a:r>
              <a:rPr lang="vi-VN" altLang="en-US" sz="2800">
                <a:latin typeface="Calibri (Body)"/>
                <a:ea typeface="ＭＳ Ｐゴシック" panose="020B0600070205080204" pitchFamily="34" charset="-128"/>
                <a:cs typeface="Arial" panose="020B0604020202020204" pitchFamily="34" charset="0"/>
              </a:rPr>
              <a:t>Thực thể con có khóa ngoại tham chiếu đến khóa chính của thực thể </a:t>
            </a:r>
            <a:r>
              <a:rPr lang="en-US" altLang="en-US" sz="2800">
                <a:latin typeface="Calibri (Body)"/>
                <a:ea typeface="ＭＳ Ｐゴシック" panose="020B0600070205080204" pitchFamily="34" charset="-128"/>
                <a:cs typeface="Arial" panose="020B0604020202020204" pitchFamily="34" charset="0"/>
              </a:rPr>
              <a:t>cha</a:t>
            </a:r>
            <a:endParaRPr lang="vi-VN" altLang="en-US" sz="2800">
              <a:latin typeface="Calibri (Body)"/>
              <a:ea typeface="ＭＳ Ｐゴシック" panose="020B0600070205080204" pitchFamily="34" charset="-128"/>
              <a:cs typeface="Arial" panose="020B0604020202020204" pitchFamily="34" charset="0"/>
            </a:endParaRPr>
          </a:p>
          <a:p>
            <a:pPr eaLnBrk="1" hangingPunct="1"/>
            <a:r>
              <a:rPr lang="vi-VN" altLang="en-US" sz="2800">
                <a:latin typeface="Calibri (Body)"/>
                <a:ea typeface="ＭＳ Ｐゴシック" panose="020B0600070205080204" pitchFamily="34" charset="-128"/>
                <a:cs typeface="Arial" panose="020B0604020202020204" pitchFamily="34" charset="0"/>
              </a:rPr>
              <a:t>Khóa ngoại này không có trong khóa chính của con</a:t>
            </a:r>
          </a:p>
          <a:p>
            <a:pPr eaLnBrk="1" hangingPunct="1"/>
            <a:r>
              <a:rPr lang="en-US" altLang="en-US" sz="2800">
                <a:latin typeface="Calibri (Body)"/>
                <a:ea typeface="ＭＳ Ｐゴシック" panose="020B0600070205080204" pitchFamily="34" charset="-128"/>
                <a:cs typeface="Arial" panose="020B0604020202020204" pitchFamily="34" charset="0"/>
              </a:rPr>
              <a:t>Biểu diễn bằng đ</a:t>
            </a:r>
            <a:r>
              <a:rPr lang="vi-VN" altLang="en-US" sz="2800">
                <a:latin typeface="Calibri (Body)"/>
                <a:ea typeface="ＭＳ Ｐゴシック" panose="020B0600070205080204" pitchFamily="34" charset="-128"/>
                <a:cs typeface="Arial" panose="020B0604020202020204" pitchFamily="34" charset="0"/>
              </a:rPr>
              <a:t>ường </a:t>
            </a:r>
            <a:r>
              <a:rPr lang="en-US" altLang="en-US" sz="2800">
                <a:latin typeface="Calibri (Body)"/>
                <a:ea typeface="ＭＳ Ｐゴシック" panose="020B0600070205080204" pitchFamily="34" charset="-128"/>
                <a:cs typeface="Arial" panose="020B0604020202020204" pitchFamily="34" charset="0"/>
              </a:rPr>
              <a:t>nét</a:t>
            </a:r>
            <a:r>
              <a:rPr lang="vi-VN" altLang="en-US" sz="2800">
                <a:latin typeface="Calibri (Body)"/>
                <a:ea typeface="ＭＳ Ｐゴシック" panose="020B0600070205080204" pitchFamily="34" charset="-128"/>
                <a:cs typeface="Arial" panose="020B0604020202020204" pitchFamily="34" charset="0"/>
              </a:rPr>
              <a:t> </a:t>
            </a:r>
            <a:r>
              <a:rPr lang="en-US" altLang="en-US">
                <a:latin typeface="Calibri (Body)"/>
                <a:ea typeface="ＭＳ Ｐゴシック" panose="020B0600070205080204" pitchFamily="34" charset="-128"/>
                <a:cs typeface="Arial" panose="020B0604020202020204" pitchFamily="34" charset="0"/>
              </a:rPr>
              <a:t>đứt</a:t>
            </a:r>
            <a:endParaRPr lang="en-US" altLang="en-US" sz="2800">
              <a:latin typeface="Calibri (Body)"/>
              <a:ea typeface="ＭＳ Ｐゴシック" panose="020B0600070205080204" pitchFamily="34" charset="-128"/>
              <a:cs typeface="Arial" panose="020B0604020202020204" pitchFamily="34" charset="0"/>
            </a:endParaRPr>
          </a:p>
        </p:txBody>
      </p:sp>
      <p:sp>
        <p:nvSpPr>
          <p:cNvPr id="50179" name="Line 11">
            <a:extLst>
              <a:ext uri="{FF2B5EF4-FFF2-40B4-BE49-F238E27FC236}">
                <a16:creationId xmlns:a16="http://schemas.microsoft.com/office/drawing/2014/main" id="{14AD99C2-1A0F-E545-B2CC-63D728341CB6}"/>
              </a:ext>
            </a:extLst>
          </p:cNvPr>
          <p:cNvSpPr>
            <a:spLocks noChangeShapeType="1"/>
          </p:cNvSpPr>
          <p:nvPr/>
        </p:nvSpPr>
        <p:spPr bwMode="auto">
          <a:xfrm>
            <a:off x="3807239" y="4260505"/>
            <a:ext cx="17287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0180" name="Rectangle 19">
            <a:extLst>
              <a:ext uri="{FF2B5EF4-FFF2-40B4-BE49-F238E27FC236}">
                <a16:creationId xmlns:a16="http://schemas.microsoft.com/office/drawing/2014/main" id="{C5551AC9-E3AD-C24E-822E-1224C392D2BE}"/>
              </a:ext>
            </a:extLst>
          </p:cNvPr>
          <p:cNvSpPr>
            <a:spLocks noChangeArrowheads="1"/>
          </p:cNvSpPr>
          <p:nvPr/>
        </p:nvSpPr>
        <p:spPr bwMode="auto">
          <a:xfrm>
            <a:off x="2222914" y="3755680"/>
            <a:ext cx="1581150" cy="431800"/>
          </a:xfrm>
          <a:prstGeom prst="rect">
            <a:avLst/>
          </a:prstGeom>
          <a:solidFill>
            <a:srgbClr val="0000FF"/>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rgbClr val="FFFFFF"/>
                </a:solidFill>
                <a:latin typeface="Times New Roman" panose="02020603050405020304" pitchFamily="18" charset="0"/>
              </a:rPr>
              <a:t>KhachHang</a:t>
            </a:r>
          </a:p>
        </p:txBody>
      </p:sp>
      <p:sp>
        <p:nvSpPr>
          <p:cNvPr id="50181" name="Line 20">
            <a:extLst>
              <a:ext uri="{FF2B5EF4-FFF2-40B4-BE49-F238E27FC236}">
                <a16:creationId xmlns:a16="http://schemas.microsoft.com/office/drawing/2014/main" id="{B952B22A-D8BF-C147-83A8-99EBF0A811A8}"/>
              </a:ext>
            </a:extLst>
          </p:cNvPr>
          <p:cNvSpPr>
            <a:spLocks noChangeShapeType="1"/>
          </p:cNvSpPr>
          <p:nvPr/>
        </p:nvSpPr>
        <p:spPr bwMode="auto">
          <a:xfrm flipH="1">
            <a:off x="5247102" y="4117630"/>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0182" name="Line 21">
            <a:extLst>
              <a:ext uri="{FF2B5EF4-FFF2-40B4-BE49-F238E27FC236}">
                <a16:creationId xmlns:a16="http://schemas.microsoft.com/office/drawing/2014/main" id="{B67B046F-A1A4-AE42-AB93-702B22C98EE6}"/>
              </a:ext>
            </a:extLst>
          </p:cNvPr>
          <p:cNvSpPr>
            <a:spLocks noChangeShapeType="1"/>
          </p:cNvSpPr>
          <p:nvPr/>
        </p:nvSpPr>
        <p:spPr bwMode="auto">
          <a:xfrm>
            <a:off x="5247102" y="4260505"/>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0183" name="Line 22">
            <a:extLst>
              <a:ext uri="{FF2B5EF4-FFF2-40B4-BE49-F238E27FC236}">
                <a16:creationId xmlns:a16="http://schemas.microsoft.com/office/drawing/2014/main" id="{4513B97F-868A-7E48-AC39-C834A981FAAF}"/>
              </a:ext>
            </a:extLst>
          </p:cNvPr>
          <p:cNvSpPr>
            <a:spLocks noChangeShapeType="1"/>
          </p:cNvSpPr>
          <p:nvPr/>
        </p:nvSpPr>
        <p:spPr bwMode="auto">
          <a:xfrm>
            <a:off x="3950114" y="4136680"/>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0184" name="Line 23">
            <a:extLst>
              <a:ext uri="{FF2B5EF4-FFF2-40B4-BE49-F238E27FC236}">
                <a16:creationId xmlns:a16="http://schemas.microsoft.com/office/drawing/2014/main" id="{9F3DC25C-13F6-D645-88D2-D914623DFC51}"/>
              </a:ext>
            </a:extLst>
          </p:cNvPr>
          <p:cNvSpPr>
            <a:spLocks noChangeShapeType="1"/>
          </p:cNvSpPr>
          <p:nvPr/>
        </p:nvSpPr>
        <p:spPr bwMode="auto">
          <a:xfrm>
            <a:off x="4023139" y="4135092"/>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50185" name="Rectangle 24">
            <a:extLst>
              <a:ext uri="{FF2B5EF4-FFF2-40B4-BE49-F238E27FC236}">
                <a16:creationId xmlns:a16="http://schemas.microsoft.com/office/drawing/2014/main" id="{8CADFD06-107E-AD47-B5F2-E30B64E383C4}"/>
              </a:ext>
            </a:extLst>
          </p:cNvPr>
          <p:cNvSpPr>
            <a:spLocks noChangeArrowheads="1"/>
          </p:cNvSpPr>
          <p:nvPr/>
        </p:nvSpPr>
        <p:spPr bwMode="auto">
          <a:xfrm>
            <a:off x="2222914" y="4187480"/>
            <a:ext cx="1584325" cy="1008062"/>
          </a:xfrm>
          <a:prstGeom prst="rect">
            <a:avLst/>
          </a:prstGeom>
          <a:solidFill>
            <a:srgbClr val="0000FF"/>
          </a:solidFill>
          <a:ln w="9525">
            <a:solidFill>
              <a:srgbClr val="FFFFFF"/>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u="sng">
                <a:solidFill>
                  <a:srgbClr val="FFFFFF"/>
                </a:solidFill>
                <a:latin typeface="Times New Roman" panose="02020603050405020304" pitchFamily="18" charset="0"/>
              </a:rPr>
              <a:t>maKhach</a:t>
            </a:r>
          </a:p>
          <a:p>
            <a:pPr algn="ctr" eaLnBrk="1" hangingPunct="1">
              <a:spcBef>
                <a:spcPct val="0"/>
              </a:spcBef>
              <a:buClrTx/>
              <a:buSzTx/>
              <a:buFontTx/>
              <a:buNone/>
            </a:pPr>
            <a:r>
              <a:rPr lang="en-US" altLang="en-US" sz="1600">
                <a:solidFill>
                  <a:srgbClr val="FFFFFF"/>
                </a:solidFill>
                <a:latin typeface="Times New Roman" panose="02020603050405020304" pitchFamily="18" charset="0"/>
              </a:rPr>
              <a:t>tenKhach</a:t>
            </a:r>
          </a:p>
          <a:p>
            <a:pPr algn="ctr" eaLnBrk="1" hangingPunct="1">
              <a:spcBef>
                <a:spcPct val="0"/>
              </a:spcBef>
              <a:buClrTx/>
              <a:buSzTx/>
              <a:buFontTx/>
              <a:buNone/>
            </a:pPr>
            <a:r>
              <a:rPr lang="en-US" altLang="en-US" sz="1600">
                <a:solidFill>
                  <a:srgbClr val="FFFFFF"/>
                </a:solidFill>
                <a:latin typeface="Times New Roman" panose="02020603050405020304" pitchFamily="18" charset="0"/>
              </a:rPr>
              <a:t>diaChi</a:t>
            </a:r>
          </a:p>
          <a:p>
            <a:pPr algn="ctr" eaLnBrk="1" hangingPunct="1">
              <a:spcBef>
                <a:spcPct val="0"/>
              </a:spcBef>
              <a:buClrTx/>
              <a:buSzTx/>
              <a:buFontTx/>
              <a:buNone/>
            </a:pPr>
            <a:r>
              <a:rPr lang="en-US" altLang="en-US" sz="1600">
                <a:solidFill>
                  <a:srgbClr val="FFFFFF"/>
                </a:solidFill>
                <a:latin typeface="Times New Roman" panose="02020603050405020304" pitchFamily="18" charset="0"/>
              </a:rPr>
              <a:t>maSoThue</a:t>
            </a:r>
          </a:p>
        </p:txBody>
      </p:sp>
      <p:sp>
        <p:nvSpPr>
          <p:cNvPr id="50186" name="Rectangle 25">
            <a:extLst>
              <a:ext uri="{FF2B5EF4-FFF2-40B4-BE49-F238E27FC236}">
                <a16:creationId xmlns:a16="http://schemas.microsoft.com/office/drawing/2014/main" id="{CB8BD7D5-E8B8-144E-A0A9-06FD8A19B60E}"/>
              </a:ext>
            </a:extLst>
          </p:cNvPr>
          <p:cNvSpPr>
            <a:spLocks noChangeArrowheads="1"/>
          </p:cNvSpPr>
          <p:nvPr/>
        </p:nvSpPr>
        <p:spPr bwMode="auto">
          <a:xfrm>
            <a:off x="5463002" y="3828705"/>
            <a:ext cx="1581150" cy="431800"/>
          </a:xfrm>
          <a:prstGeom prst="rect">
            <a:avLst/>
          </a:prstGeom>
          <a:solidFill>
            <a:srgbClr val="0000FF"/>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2000">
                <a:solidFill>
                  <a:srgbClr val="FFFFFF"/>
                </a:solidFill>
                <a:latin typeface="Times New Roman" panose="02020603050405020304" pitchFamily="18" charset="0"/>
              </a:rPr>
              <a:t>HoaDon</a:t>
            </a:r>
          </a:p>
        </p:txBody>
      </p:sp>
      <p:sp>
        <p:nvSpPr>
          <p:cNvPr id="50187" name="Rectangle 26">
            <a:extLst>
              <a:ext uri="{FF2B5EF4-FFF2-40B4-BE49-F238E27FC236}">
                <a16:creationId xmlns:a16="http://schemas.microsoft.com/office/drawing/2014/main" id="{F5FCBED5-AC23-B744-9F02-7925BE4889D5}"/>
              </a:ext>
            </a:extLst>
          </p:cNvPr>
          <p:cNvSpPr>
            <a:spLocks noChangeArrowheads="1"/>
          </p:cNvSpPr>
          <p:nvPr/>
        </p:nvSpPr>
        <p:spPr bwMode="auto">
          <a:xfrm>
            <a:off x="5463002" y="4260505"/>
            <a:ext cx="1584325" cy="792162"/>
          </a:xfrm>
          <a:prstGeom prst="rect">
            <a:avLst/>
          </a:prstGeom>
          <a:solidFill>
            <a:srgbClr val="0000FF"/>
          </a:solidFill>
          <a:ln w="9525">
            <a:solidFill>
              <a:srgbClr val="FFFFFF"/>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u="sng">
                <a:solidFill>
                  <a:srgbClr val="FFFFFF"/>
                </a:solidFill>
                <a:latin typeface="Times New Roman" panose="02020603050405020304" pitchFamily="18" charset="0"/>
              </a:rPr>
              <a:t>maHD</a:t>
            </a:r>
          </a:p>
          <a:p>
            <a:pPr algn="ctr" eaLnBrk="1" hangingPunct="1">
              <a:spcBef>
                <a:spcPct val="0"/>
              </a:spcBef>
              <a:buClrTx/>
              <a:buSzTx/>
              <a:buFontTx/>
              <a:buNone/>
            </a:pPr>
            <a:r>
              <a:rPr lang="en-US" altLang="en-US" sz="1600">
                <a:solidFill>
                  <a:srgbClr val="FFFFFF"/>
                </a:solidFill>
                <a:latin typeface="Times New Roman" panose="02020603050405020304" pitchFamily="18" charset="0"/>
              </a:rPr>
              <a:t>maKhach</a:t>
            </a:r>
          </a:p>
          <a:p>
            <a:pPr algn="ctr" eaLnBrk="1" hangingPunct="1">
              <a:spcBef>
                <a:spcPct val="0"/>
              </a:spcBef>
              <a:buClrTx/>
              <a:buSzTx/>
              <a:buFontTx/>
              <a:buNone/>
            </a:pPr>
            <a:r>
              <a:rPr lang="en-US" altLang="en-US" sz="1600">
                <a:solidFill>
                  <a:srgbClr val="FFFFFF"/>
                </a:solidFill>
                <a:latin typeface="Times New Roman" panose="02020603050405020304" pitchFamily="18" charset="0"/>
              </a:rPr>
              <a:t>ngayLap</a:t>
            </a:r>
          </a:p>
        </p:txBody>
      </p:sp>
      <p:sp>
        <p:nvSpPr>
          <p:cNvPr id="3" name="Slide Number Placeholder 2">
            <a:extLst>
              <a:ext uri="{FF2B5EF4-FFF2-40B4-BE49-F238E27FC236}">
                <a16:creationId xmlns:a16="http://schemas.microsoft.com/office/drawing/2014/main" id="{F375E320-8979-4112-9099-7B575DA15CE8}"/>
              </a:ext>
            </a:extLst>
          </p:cNvPr>
          <p:cNvSpPr>
            <a:spLocks noGrp="1"/>
          </p:cNvSpPr>
          <p:nvPr>
            <p:ph type="sldNum" sz="quarter" idx="12"/>
          </p:nvPr>
        </p:nvSpPr>
        <p:spPr/>
        <p:txBody>
          <a:bodyPr/>
          <a:lstStyle/>
          <a:p>
            <a:fld id="{11F88B7E-86B8-4862-842E-2DB840C1EC76}" type="slidenum">
              <a:rPr lang="zh-CN" altLang="en-US" smtClean="0"/>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2994" name="Rectangle 2">
            <a:extLst>
              <a:ext uri="{FF2B5EF4-FFF2-40B4-BE49-F238E27FC236}">
                <a16:creationId xmlns:a16="http://schemas.microsoft.com/office/drawing/2014/main" id="{9B9D225E-98C5-A147-BD9C-3A35AFDC3B4C}"/>
              </a:ext>
            </a:extLst>
          </p:cNvPr>
          <p:cNvSpPr>
            <a:spLocks noGrp="1" noChangeArrowheads="1"/>
          </p:cNvSpPr>
          <p:nvPr>
            <p:ph type="title" idx="4294967295"/>
          </p:nvPr>
        </p:nvSpPr>
        <p:spPr>
          <a:xfrm>
            <a:off x="1004888" y="188913"/>
            <a:ext cx="8139112" cy="1079500"/>
          </a:xfrm>
        </p:spPr>
        <p:txBody>
          <a:bodyPr/>
          <a:lstStyle/>
          <a:p>
            <a:pPr eaLnBrk="1" fontAlgn="auto" hangingPunct="1">
              <a:spcAft>
                <a:spcPts val="0"/>
              </a:spcAft>
              <a:defRPr/>
            </a:pPr>
            <a:r>
              <a:rPr lang="en-US" sz="4600">
                <a:ea typeface="+mj-ea"/>
                <a:cs typeface="Arial" charset="0"/>
              </a:rPr>
              <a:t>Nội dung</a:t>
            </a:r>
          </a:p>
        </p:txBody>
      </p:sp>
      <p:sp>
        <p:nvSpPr>
          <p:cNvPr id="19458" name="Rectangle 3">
            <a:extLst>
              <a:ext uri="{FF2B5EF4-FFF2-40B4-BE49-F238E27FC236}">
                <a16:creationId xmlns:a16="http://schemas.microsoft.com/office/drawing/2014/main" id="{52FBC744-1E74-1B49-AC22-057F6FFFFD39}"/>
              </a:ext>
            </a:extLst>
          </p:cNvPr>
          <p:cNvSpPr>
            <a:spLocks noGrp="1"/>
          </p:cNvSpPr>
          <p:nvPr>
            <p:ph type="body" idx="4294967295"/>
          </p:nvPr>
        </p:nvSpPr>
        <p:spPr>
          <a:xfrm>
            <a:off x="684213" y="1628775"/>
            <a:ext cx="8459787" cy="4606925"/>
          </a:xfrm>
        </p:spPr>
        <p:txBody>
          <a:bodyPr/>
          <a:lstStyle/>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Các mô hình dữ liệu</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Mô hình đối tượng và mô hình dữ liệu quan hệ</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Ánh xạ sơ đồ lớp sang sơ đồ E-R</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Chuẩn hoá</a:t>
            </a:r>
          </a:p>
        </p:txBody>
      </p:sp>
      <p:sp>
        <p:nvSpPr>
          <p:cNvPr id="19459" name="Rectangle 4">
            <a:extLst>
              <a:ext uri="{FF2B5EF4-FFF2-40B4-BE49-F238E27FC236}">
                <a16:creationId xmlns:a16="http://schemas.microsoft.com/office/drawing/2014/main" id="{30AA1D91-D6A4-E348-8B90-C30D204301A3}"/>
              </a:ext>
            </a:extLst>
          </p:cNvPr>
          <p:cNvSpPr>
            <a:spLocks noChangeArrowheads="1"/>
          </p:cNvSpPr>
          <p:nvPr/>
        </p:nvSpPr>
        <p:spPr bwMode="auto">
          <a:xfrm>
            <a:off x="681038" y="2661962"/>
            <a:ext cx="8459786" cy="649287"/>
          </a:xfrm>
          <a:prstGeom prst="rect">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9460" name="AutoShape 5">
            <a:extLst>
              <a:ext uri="{FF2B5EF4-FFF2-40B4-BE49-F238E27FC236}">
                <a16:creationId xmlns:a16="http://schemas.microsoft.com/office/drawing/2014/main" id="{3C8B554A-4F10-AC4B-AC25-A75278C0403D}"/>
              </a:ext>
            </a:extLst>
          </p:cNvPr>
          <p:cNvSpPr>
            <a:spLocks noChangeArrowheads="1"/>
          </p:cNvSpPr>
          <p:nvPr/>
        </p:nvSpPr>
        <p:spPr bwMode="auto">
          <a:xfrm>
            <a:off x="250825" y="2819745"/>
            <a:ext cx="360363" cy="404812"/>
          </a:xfrm>
          <a:prstGeom prst="rightArrow">
            <a:avLst>
              <a:gd name="adj1" fmla="val 50000"/>
              <a:gd name="adj2" fmla="val 25000"/>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99079CFB-95D6-45B4-B15A-71FD5C50563B}"/>
              </a:ext>
            </a:extLst>
          </p:cNvPr>
          <p:cNvSpPr>
            <a:spLocks noGrp="1"/>
          </p:cNvSpPr>
          <p:nvPr>
            <p:ph type="sldNum" sz="quarter" idx="12"/>
          </p:nvPr>
        </p:nvSpPr>
        <p:spPr/>
        <p:txBody>
          <a:bodyPr/>
          <a:lstStyle/>
          <a:p>
            <a:fld id="{11F88B7E-86B8-4862-842E-2DB840C1EC76}" type="slidenum">
              <a:rPr lang="zh-CN" altLang="en-US" smtClean="0"/>
              <a:t>29</a:t>
            </a:fld>
            <a:endParaRPr lang="zh-CN" altLang="en-US"/>
          </a:p>
        </p:txBody>
      </p:sp>
    </p:spTree>
    <p:extLst>
      <p:ext uri="{BB962C8B-B14F-4D97-AF65-F5344CB8AC3E}">
        <p14:creationId xmlns:p14="http://schemas.microsoft.com/office/powerpoint/2010/main" val="2037440558"/>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2994" name="Rectangle 2">
            <a:extLst>
              <a:ext uri="{FF2B5EF4-FFF2-40B4-BE49-F238E27FC236}">
                <a16:creationId xmlns:a16="http://schemas.microsoft.com/office/drawing/2014/main" id="{9B9D225E-98C5-A147-BD9C-3A35AFDC3B4C}"/>
              </a:ext>
            </a:extLst>
          </p:cNvPr>
          <p:cNvSpPr>
            <a:spLocks noGrp="1" noChangeArrowheads="1"/>
          </p:cNvSpPr>
          <p:nvPr>
            <p:ph type="title" idx="4294967295"/>
          </p:nvPr>
        </p:nvSpPr>
        <p:spPr>
          <a:xfrm>
            <a:off x="1004888" y="188913"/>
            <a:ext cx="8139112" cy="1079500"/>
          </a:xfrm>
        </p:spPr>
        <p:txBody>
          <a:bodyPr/>
          <a:lstStyle/>
          <a:p>
            <a:pPr eaLnBrk="1" fontAlgn="auto" hangingPunct="1">
              <a:spcAft>
                <a:spcPts val="0"/>
              </a:spcAft>
              <a:defRPr/>
            </a:pPr>
            <a:r>
              <a:rPr lang="en-US" sz="4600">
                <a:ea typeface="+mj-ea"/>
                <a:cs typeface="Arial" charset="0"/>
              </a:rPr>
              <a:t>Nội dung</a:t>
            </a:r>
          </a:p>
        </p:txBody>
      </p:sp>
      <p:sp>
        <p:nvSpPr>
          <p:cNvPr id="19458" name="Rectangle 3">
            <a:extLst>
              <a:ext uri="{FF2B5EF4-FFF2-40B4-BE49-F238E27FC236}">
                <a16:creationId xmlns:a16="http://schemas.microsoft.com/office/drawing/2014/main" id="{52FBC744-1E74-1B49-AC22-057F6FFFFD39}"/>
              </a:ext>
            </a:extLst>
          </p:cNvPr>
          <p:cNvSpPr>
            <a:spLocks noGrp="1"/>
          </p:cNvSpPr>
          <p:nvPr>
            <p:ph type="body" idx="4294967295"/>
          </p:nvPr>
        </p:nvSpPr>
        <p:spPr>
          <a:xfrm>
            <a:off x="684213" y="1628775"/>
            <a:ext cx="8459787" cy="4606925"/>
          </a:xfrm>
        </p:spPr>
        <p:txBody>
          <a:bodyPr/>
          <a:lstStyle/>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Các mô hình dữ liệu</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Mô hình đối tượng và mô hình dữ liệu quan hệ</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Ánh xạ sơ đồ lớp sang sơ đồ E-R</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Chuẩn hoá</a:t>
            </a:r>
          </a:p>
        </p:txBody>
      </p:sp>
      <p:sp>
        <p:nvSpPr>
          <p:cNvPr id="19459" name="Rectangle 4">
            <a:extLst>
              <a:ext uri="{FF2B5EF4-FFF2-40B4-BE49-F238E27FC236}">
                <a16:creationId xmlns:a16="http://schemas.microsoft.com/office/drawing/2014/main" id="{30AA1D91-D6A4-E348-8B90-C30D204301A3}"/>
              </a:ext>
            </a:extLst>
          </p:cNvPr>
          <p:cNvSpPr>
            <a:spLocks noChangeArrowheads="1"/>
          </p:cNvSpPr>
          <p:nvPr/>
        </p:nvSpPr>
        <p:spPr bwMode="auto">
          <a:xfrm>
            <a:off x="681038" y="1548780"/>
            <a:ext cx="8459786" cy="649287"/>
          </a:xfrm>
          <a:prstGeom prst="rect">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9460" name="AutoShape 5">
            <a:extLst>
              <a:ext uri="{FF2B5EF4-FFF2-40B4-BE49-F238E27FC236}">
                <a16:creationId xmlns:a16="http://schemas.microsoft.com/office/drawing/2014/main" id="{3C8B554A-4F10-AC4B-AC25-A75278C0403D}"/>
              </a:ext>
            </a:extLst>
          </p:cNvPr>
          <p:cNvSpPr>
            <a:spLocks noChangeArrowheads="1"/>
          </p:cNvSpPr>
          <p:nvPr/>
        </p:nvSpPr>
        <p:spPr bwMode="auto">
          <a:xfrm>
            <a:off x="250825" y="1706563"/>
            <a:ext cx="360363" cy="404812"/>
          </a:xfrm>
          <a:prstGeom prst="rightArrow">
            <a:avLst>
              <a:gd name="adj1" fmla="val 50000"/>
              <a:gd name="adj2" fmla="val 25000"/>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99079CFB-95D6-45B4-B15A-71FD5C50563B}"/>
              </a:ext>
            </a:extLst>
          </p:cNvPr>
          <p:cNvSpPr>
            <a:spLocks noGrp="1"/>
          </p:cNvSpPr>
          <p:nvPr>
            <p:ph type="sldNum" sz="quarter" idx="12"/>
          </p:nvPr>
        </p:nvSpPr>
        <p:spPr/>
        <p:txBody>
          <a:bodyPr/>
          <a:lstStyle/>
          <a:p>
            <a:fld id="{11F88B7E-86B8-4862-842E-2DB840C1EC76}" type="slidenum">
              <a:rPr lang="zh-CN" altLang="en-US" smtClean="0"/>
              <a:t>3</a:t>
            </a:fld>
            <a:endParaRPr lang="zh-CN" altLang="en-US"/>
          </a:p>
        </p:txBody>
      </p:sp>
    </p:spTree>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A442B-7A14-494B-81A1-10AE8141F8C6}"/>
              </a:ext>
            </a:extLst>
          </p:cNvPr>
          <p:cNvSpPr>
            <a:spLocks noGrp="1"/>
          </p:cNvSpPr>
          <p:nvPr>
            <p:ph type="title"/>
          </p:nvPr>
        </p:nvSpPr>
        <p:spPr/>
        <p:txBody>
          <a:bodyPr>
            <a:normAutofit/>
          </a:bodyPr>
          <a:lstStyle/>
          <a:p>
            <a:pPr>
              <a:defRPr/>
            </a:pPr>
            <a:r>
              <a:rPr lang="en-US">
                <a:cs typeface="Arial" charset="0"/>
              </a:rPr>
              <a:t>3. </a:t>
            </a:r>
            <a:r>
              <a:rPr lang="vi-VN">
                <a:cs typeface="Arial" charset="0"/>
              </a:rPr>
              <a:t>Ánh xạ sơ đồ lớp sang sơ đồ E-R</a:t>
            </a:r>
            <a:endParaRPr lang="en-GB"/>
          </a:p>
        </p:txBody>
      </p:sp>
      <p:sp>
        <p:nvSpPr>
          <p:cNvPr id="53250" name="Content Placeholder 2">
            <a:extLst>
              <a:ext uri="{FF2B5EF4-FFF2-40B4-BE49-F238E27FC236}">
                <a16:creationId xmlns:a16="http://schemas.microsoft.com/office/drawing/2014/main" id="{50DF5C95-E8DD-C74E-8270-522657F76187}"/>
              </a:ext>
            </a:extLst>
          </p:cNvPr>
          <p:cNvSpPr>
            <a:spLocks noGrp="1"/>
          </p:cNvSpPr>
          <p:nvPr>
            <p:ph idx="1"/>
          </p:nvPr>
        </p:nvSpPr>
        <p:spPr>
          <a:xfrm>
            <a:off x="3869771" y="1132840"/>
            <a:ext cx="4939559" cy="2021602"/>
          </a:xfrm>
        </p:spPr>
        <p:txBody>
          <a:bodyPr>
            <a:normAutofit fontScale="92500" lnSpcReduction="20000"/>
          </a:bodyPr>
          <a:lstStyle/>
          <a:p>
            <a:pPr>
              <a:lnSpc>
                <a:spcPct val="120000"/>
              </a:lnSpc>
            </a:pPr>
            <a:r>
              <a:rPr lang="en-GB" altLang="en-US" sz="2400">
                <a:ea typeface="ＭＳ Ｐゴシック" panose="020B0600070205080204" pitchFamily="34" charset="-128"/>
              </a:rPr>
              <a:t>Ánh xạ các lớp thiết kế lưu trữ (persistent design classes) với các thực thể</a:t>
            </a:r>
          </a:p>
          <a:p>
            <a:pPr>
              <a:lnSpc>
                <a:spcPct val="120000"/>
              </a:lnSpc>
            </a:pPr>
            <a:r>
              <a:rPr lang="en-GB" altLang="en-US" sz="2400">
                <a:ea typeface="ＭＳ Ｐゴシック" panose="020B0600070205080204" pitchFamily="34" charset="-128"/>
              </a:rPr>
              <a:t>Ánh xạ các quan hệ giữa các lớp thành các liên kết</a:t>
            </a:r>
          </a:p>
        </p:txBody>
      </p:sp>
      <p:grpSp>
        <p:nvGrpSpPr>
          <p:cNvPr id="53252" name="Group 13">
            <a:extLst>
              <a:ext uri="{FF2B5EF4-FFF2-40B4-BE49-F238E27FC236}">
                <a16:creationId xmlns:a16="http://schemas.microsoft.com/office/drawing/2014/main" id="{A2451DB8-4BEB-B945-88D7-3A0DB04E2A07}"/>
              </a:ext>
            </a:extLst>
          </p:cNvPr>
          <p:cNvGrpSpPr>
            <a:grpSpLocks/>
          </p:cNvGrpSpPr>
          <p:nvPr/>
        </p:nvGrpSpPr>
        <p:grpSpPr bwMode="auto">
          <a:xfrm>
            <a:off x="3011487" y="4138692"/>
            <a:ext cx="1295400" cy="838200"/>
            <a:chOff x="864" y="2976"/>
            <a:chExt cx="816" cy="528"/>
          </a:xfrm>
        </p:grpSpPr>
        <p:sp>
          <p:nvSpPr>
            <p:cNvPr id="53327" name="AutoShape 8">
              <a:extLst>
                <a:ext uri="{FF2B5EF4-FFF2-40B4-BE49-F238E27FC236}">
                  <a16:creationId xmlns:a16="http://schemas.microsoft.com/office/drawing/2014/main" id="{E1C96DEE-AA2E-F447-AE8D-FDB04690F5DF}"/>
                </a:ext>
              </a:extLst>
            </p:cNvPr>
            <p:cNvSpPr>
              <a:spLocks noChangeArrowheads="1"/>
            </p:cNvSpPr>
            <p:nvPr/>
          </p:nvSpPr>
          <p:spPr bwMode="auto">
            <a:xfrm>
              <a:off x="864" y="2976"/>
              <a:ext cx="816" cy="528"/>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328" name="Line 11">
              <a:extLst>
                <a:ext uri="{FF2B5EF4-FFF2-40B4-BE49-F238E27FC236}">
                  <a16:creationId xmlns:a16="http://schemas.microsoft.com/office/drawing/2014/main" id="{D3964A0C-51F1-E54C-A7FE-9812CAA46726}"/>
                </a:ext>
              </a:extLst>
            </p:cNvPr>
            <p:cNvSpPr>
              <a:spLocks noChangeShapeType="1"/>
            </p:cNvSpPr>
            <p:nvPr/>
          </p:nvSpPr>
          <p:spPr bwMode="auto">
            <a:xfrm>
              <a:off x="864" y="3168"/>
              <a:ext cx="816"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sp>
        <p:nvSpPr>
          <p:cNvPr id="53253" name="Text Box 12">
            <a:extLst>
              <a:ext uri="{FF2B5EF4-FFF2-40B4-BE49-F238E27FC236}">
                <a16:creationId xmlns:a16="http://schemas.microsoft.com/office/drawing/2014/main" id="{D1B8B0F3-40A8-B948-9606-8425107AB2D5}"/>
              </a:ext>
            </a:extLst>
          </p:cNvPr>
          <p:cNvSpPr txBox="1">
            <a:spLocks noChangeArrowheads="1"/>
          </p:cNvSpPr>
          <p:nvPr/>
        </p:nvSpPr>
        <p:spPr bwMode="auto">
          <a:xfrm>
            <a:off x="3252787" y="4138692"/>
            <a:ext cx="83343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ORDER</a:t>
            </a:r>
          </a:p>
        </p:txBody>
      </p:sp>
      <p:sp>
        <p:nvSpPr>
          <p:cNvPr id="53254" name="AutoShape 17">
            <a:extLst>
              <a:ext uri="{FF2B5EF4-FFF2-40B4-BE49-F238E27FC236}">
                <a16:creationId xmlns:a16="http://schemas.microsoft.com/office/drawing/2014/main" id="{78C6C82A-6804-D748-96FA-6499112664F6}"/>
              </a:ext>
            </a:extLst>
          </p:cNvPr>
          <p:cNvSpPr>
            <a:spLocks noChangeArrowheads="1"/>
          </p:cNvSpPr>
          <p:nvPr/>
        </p:nvSpPr>
        <p:spPr bwMode="auto">
          <a:xfrm>
            <a:off x="5068887" y="4062492"/>
            <a:ext cx="1295400" cy="1905000"/>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255" name="Line 18">
            <a:extLst>
              <a:ext uri="{FF2B5EF4-FFF2-40B4-BE49-F238E27FC236}">
                <a16:creationId xmlns:a16="http://schemas.microsoft.com/office/drawing/2014/main" id="{FC8C80D5-3333-8D40-A544-990F2CCF4A3E}"/>
              </a:ext>
            </a:extLst>
          </p:cNvPr>
          <p:cNvSpPr>
            <a:spLocks noChangeShapeType="1"/>
          </p:cNvSpPr>
          <p:nvPr/>
        </p:nvSpPr>
        <p:spPr bwMode="auto">
          <a:xfrm>
            <a:off x="5068887" y="4519692"/>
            <a:ext cx="1295400"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nvGrpSpPr>
          <p:cNvPr id="53256" name="Group 19">
            <a:extLst>
              <a:ext uri="{FF2B5EF4-FFF2-40B4-BE49-F238E27FC236}">
                <a16:creationId xmlns:a16="http://schemas.microsoft.com/office/drawing/2014/main" id="{71C69935-BC14-554F-ADD8-E8540965D214}"/>
              </a:ext>
            </a:extLst>
          </p:cNvPr>
          <p:cNvGrpSpPr>
            <a:grpSpLocks/>
          </p:cNvGrpSpPr>
          <p:nvPr/>
        </p:nvGrpSpPr>
        <p:grpSpPr bwMode="auto">
          <a:xfrm>
            <a:off x="7354887" y="4900692"/>
            <a:ext cx="1295400" cy="990600"/>
            <a:chOff x="864" y="2976"/>
            <a:chExt cx="816" cy="528"/>
          </a:xfrm>
        </p:grpSpPr>
        <p:sp>
          <p:nvSpPr>
            <p:cNvPr id="53325" name="AutoShape 20">
              <a:extLst>
                <a:ext uri="{FF2B5EF4-FFF2-40B4-BE49-F238E27FC236}">
                  <a16:creationId xmlns:a16="http://schemas.microsoft.com/office/drawing/2014/main" id="{E1994672-981C-FE4F-ACDE-04EF921FE051}"/>
                </a:ext>
              </a:extLst>
            </p:cNvPr>
            <p:cNvSpPr>
              <a:spLocks noChangeArrowheads="1"/>
            </p:cNvSpPr>
            <p:nvPr/>
          </p:nvSpPr>
          <p:spPr bwMode="auto">
            <a:xfrm>
              <a:off x="864" y="2976"/>
              <a:ext cx="816" cy="528"/>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326" name="Line 21">
              <a:extLst>
                <a:ext uri="{FF2B5EF4-FFF2-40B4-BE49-F238E27FC236}">
                  <a16:creationId xmlns:a16="http://schemas.microsoft.com/office/drawing/2014/main" id="{E42F2ACE-F8D3-9B46-A2B2-ECE6227BEDE6}"/>
                </a:ext>
              </a:extLst>
            </p:cNvPr>
            <p:cNvSpPr>
              <a:spLocks noChangeShapeType="1"/>
            </p:cNvSpPr>
            <p:nvPr/>
          </p:nvSpPr>
          <p:spPr bwMode="auto">
            <a:xfrm>
              <a:off x="864" y="3168"/>
              <a:ext cx="816"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lIns="107950" tIns="53975" rIns="107950" bIns="53975"/>
            <a:lstStyle/>
            <a:p>
              <a:endParaRPr lang="en-US"/>
            </a:p>
          </p:txBody>
        </p:sp>
      </p:grpSp>
      <p:sp>
        <p:nvSpPr>
          <p:cNvPr id="53257" name="Text Box 22">
            <a:extLst>
              <a:ext uri="{FF2B5EF4-FFF2-40B4-BE49-F238E27FC236}">
                <a16:creationId xmlns:a16="http://schemas.microsoft.com/office/drawing/2014/main" id="{650340EC-48C4-3642-9976-BA3281D361DC}"/>
              </a:ext>
            </a:extLst>
          </p:cNvPr>
          <p:cNvSpPr txBox="1">
            <a:spLocks noChangeArrowheads="1"/>
          </p:cNvSpPr>
          <p:nvPr/>
        </p:nvSpPr>
        <p:spPr bwMode="auto">
          <a:xfrm>
            <a:off x="5186362" y="4138692"/>
            <a:ext cx="11096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LINE ITEM</a:t>
            </a:r>
          </a:p>
        </p:txBody>
      </p:sp>
      <p:sp>
        <p:nvSpPr>
          <p:cNvPr id="53258" name="Text Box 23">
            <a:extLst>
              <a:ext uri="{FF2B5EF4-FFF2-40B4-BE49-F238E27FC236}">
                <a16:creationId xmlns:a16="http://schemas.microsoft.com/office/drawing/2014/main" id="{A3DD245F-2CAC-754C-83E7-7F9B9184BAB5}"/>
              </a:ext>
            </a:extLst>
          </p:cNvPr>
          <p:cNvSpPr txBox="1">
            <a:spLocks noChangeArrowheads="1"/>
          </p:cNvSpPr>
          <p:nvPr/>
        </p:nvSpPr>
        <p:spPr bwMode="auto">
          <a:xfrm>
            <a:off x="7527925" y="4900692"/>
            <a:ext cx="10541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400">
                <a:solidFill>
                  <a:srgbClr val="0000FF"/>
                </a:solidFill>
                <a:latin typeface="Times New Roman" panose="02020603050405020304" pitchFamily="18" charset="0"/>
              </a:rPr>
              <a:t>PRODUCT</a:t>
            </a:r>
          </a:p>
        </p:txBody>
      </p:sp>
      <p:sp>
        <p:nvSpPr>
          <p:cNvPr id="53259" name="Text Box 24">
            <a:extLst>
              <a:ext uri="{FF2B5EF4-FFF2-40B4-BE49-F238E27FC236}">
                <a16:creationId xmlns:a16="http://schemas.microsoft.com/office/drawing/2014/main" id="{A3D80EBB-3852-2F49-8E14-1143F305F171}"/>
              </a:ext>
            </a:extLst>
          </p:cNvPr>
          <p:cNvSpPr txBox="1">
            <a:spLocks noChangeArrowheads="1"/>
          </p:cNvSpPr>
          <p:nvPr/>
        </p:nvSpPr>
        <p:spPr bwMode="auto">
          <a:xfrm>
            <a:off x="3055937" y="4468892"/>
            <a:ext cx="7826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Order_Id</a:t>
            </a:r>
          </a:p>
        </p:txBody>
      </p:sp>
      <p:sp>
        <p:nvSpPr>
          <p:cNvPr id="53260" name="Text Box 25">
            <a:extLst>
              <a:ext uri="{FF2B5EF4-FFF2-40B4-BE49-F238E27FC236}">
                <a16:creationId xmlns:a16="http://schemas.microsoft.com/office/drawing/2014/main" id="{546B4931-8292-0E4F-9983-DA9066A2C11A}"/>
              </a:ext>
            </a:extLst>
          </p:cNvPr>
          <p:cNvSpPr txBox="1">
            <a:spLocks noChangeArrowheads="1"/>
          </p:cNvSpPr>
          <p:nvPr/>
        </p:nvSpPr>
        <p:spPr bwMode="auto">
          <a:xfrm>
            <a:off x="5091112" y="4519692"/>
            <a:ext cx="1273175"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LineItem_Id</a:t>
            </a:r>
          </a:p>
          <a:p>
            <a:pPr eaLnBrk="1" hangingPunct="1">
              <a:spcBef>
                <a:spcPct val="0"/>
              </a:spcBef>
              <a:buClrTx/>
              <a:buSzTx/>
              <a:buFontTx/>
              <a:buNone/>
            </a:pPr>
            <a:r>
              <a:rPr lang="en-US" altLang="en-US" sz="1200">
                <a:solidFill>
                  <a:srgbClr val="0000FF"/>
                </a:solidFill>
                <a:latin typeface="Times New Roman" panose="02020603050405020304" pitchFamily="18" charset="0"/>
              </a:rPr>
              <a:t>Description</a:t>
            </a:r>
          </a:p>
          <a:p>
            <a:pPr eaLnBrk="1" hangingPunct="1">
              <a:spcBef>
                <a:spcPct val="0"/>
              </a:spcBef>
              <a:buClrTx/>
              <a:buSzTx/>
              <a:buFontTx/>
              <a:buNone/>
            </a:pPr>
            <a:r>
              <a:rPr lang="en-US" altLang="en-US" sz="1200">
                <a:solidFill>
                  <a:srgbClr val="0000FF"/>
                </a:solidFill>
                <a:latin typeface="Times New Roman" panose="02020603050405020304" pitchFamily="18" charset="0"/>
              </a:rPr>
              <a:t>Price</a:t>
            </a:r>
          </a:p>
          <a:p>
            <a:pPr eaLnBrk="1" hangingPunct="1">
              <a:spcBef>
                <a:spcPct val="0"/>
              </a:spcBef>
              <a:buClrTx/>
              <a:buSzTx/>
              <a:buFontTx/>
              <a:buNone/>
            </a:pPr>
            <a:r>
              <a:rPr lang="en-US" altLang="en-US" sz="1200">
                <a:solidFill>
                  <a:srgbClr val="0000FF"/>
                </a:solidFill>
                <a:latin typeface="Times New Roman" panose="02020603050405020304" pitchFamily="18" charset="0"/>
              </a:rPr>
              <a:t>Quantity</a:t>
            </a:r>
          </a:p>
          <a:p>
            <a:pPr eaLnBrk="1" hangingPunct="1">
              <a:spcBef>
                <a:spcPct val="0"/>
              </a:spcBef>
              <a:buClrTx/>
              <a:buSzTx/>
              <a:buFontTx/>
              <a:buNone/>
            </a:pPr>
            <a:r>
              <a:rPr lang="en-US" altLang="en-US" sz="1200">
                <a:solidFill>
                  <a:srgbClr val="0000FF"/>
                </a:solidFill>
                <a:latin typeface="Times New Roman" panose="02020603050405020304" pitchFamily="18" charset="0"/>
              </a:rPr>
              <a:t>Product_Id</a:t>
            </a:r>
          </a:p>
          <a:p>
            <a:pPr eaLnBrk="1" hangingPunct="1">
              <a:spcBef>
                <a:spcPct val="0"/>
              </a:spcBef>
              <a:buClrTx/>
              <a:buSzTx/>
              <a:buFontTx/>
              <a:buNone/>
            </a:pPr>
            <a:r>
              <a:rPr lang="en-US" altLang="en-US" sz="1200">
                <a:solidFill>
                  <a:srgbClr val="0000FF"/>
                </a:solidFill>
                <a:latin typeface="Times New Roman" panose="02020603050405020304" pitchFamily="18" charset="0"/>
              </a:rPr>
              <a:t>Order_Id</a:t>
            </a:r>
          </a:p>
        </p:txBody>
      </p:sp>
      <p:sp>
        <p:nvSpPr>
          <p:cNvPr id="53261" name="Text Box 26">
            <a:extLst>
              <a:ext uri="{FF2B5EF4-FFF2-40B4-BE49-F238E27FC236}">
                <a16:creationId xmlns:a16="http://schemas.microsoft.com/office/drawing/2014/main" id="{6CFA2BC9-325D-8642-A335-9BF10B814B53}"/>
              </a:ext>
            </a:extLst>
          </p:cNvPr>
          <p:cNvSpPr txBox="1">
            <a:spLocks noChangeArrowheads="1"/>
          </p:cNvSpPr>
          <p:nvPr/>
        </p:nvSpPr>
        <p:spPr bwMode="auto">
          <a:xfrm>
            <a:off x="7377112" y="5219780"/>
            <a:ext cx="9144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Product_Id</a:t>
            </a:r>
          </a:p>
          <a:p>
            <a:pPr eaLnBrk="1" hangingPunct="1">
              <a:spcBef>
                <a:spcPct val="0"/>
              </a:spcBef>
              <a:buClrTx/>
              <a:buSzTx/>
              <a:buFontTx/>
              <a:buNone/>
            </a:pPr>
            <a:r>
              <a:rPr lang="en-US" altLang="en-US" sz="1200">
                <a:solidFill>
                  <a:srgbClr val="0000FF"/>
                </a:solidFill>
                <a:latin typeface="Times New Roman" panose="02020603050405020304" pitchFamily="18" charset="0"/>
              </a:rPr>
              <a:t>Name</a:t>
            </a:r>
          </a:p>
          <a:p>
            <a:pPr eaLnBrk="1" hangingPunct="1">
              <a:spcBef>
                <a:spcPct val="0"/>
              </a:spcBef>
              <a:buClrTx/>
              <a:buSzTx/>
              <a:buFontTx/>
              <a:buNone/>
            </a:pPr>
            <a:r>
              <a:rPr lang="en-US" altLang="en-US" sz="1200">
                <a:solidFill>
                  <a:srgbClr val="0000FF"/>
                </a:solidFill>
                <a:latin typeface="Times New Roman" panose="02020603050405020304" pitchFamily="18" charset="0"/>
              </a:rPr>
              <a:t>Price</a:t>
            </a:r>
          </a:p>
        </p:txBody>
      </p:sp>
      <p:sp>
        <p:nvSpPr>
          <p:cNvPr id="53262" name="Line 27">
            <a:extLst>
              <a:ext uri="{FF2B5EF4-FFF2-40B4-BE49-F238E27FC236}">
                <a16:creationId xmlns:a16="http://schemas.microsoft.com/office/drawing/2014/main" id="{7DF7BE1A-23C0-364C-B302-8472EB9678E4}"/>
              </a:ext>
            </a:extLst>
          </p:cNvPr>
          <p:cNvSpPr>
            <a:spLocks noChangeShapeType="1"/>
          </p:cNvSpPr>
          <p:nvPr/>
        </p:nvSpPr>
        <p:spPr bwMode="auto">
          <a:xfrm>
            <a:off x="3621087" y="4976892"/>
            <a:ext cx="0" cy="533400"/>
          </a:xfrm>
          <a:prstGeom prst="line">
            <a:avLst/>
          </a:prstGeom>
          <a:noFill/>
          <a:ln w="9525">
            <a:solidFill>
              <a:srgbClr val="0000FF"/>
            </a:solidFill>
            <a:round/>
            <a:headEnd type="arrow" w="lg" len="lg"/>
            <a:tailEnd type="none"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63" name="Line 28">
            <a:extLst>
              <a:ext uri="{FF2B5EF4-FFF2-40B4-BE49-F238E27FC236}">
                <a16:creationId xmlns:a16="http://schemas.microsoft.com/office/drawing/2014/main" id="{72408734-90B9-8747-80F3-365C4D3DFD91}"/>
              </a:ext>
            </a:extLst>
          </p:cNvPr>
          <p:cNvSpPr>
            <a:spLocks noChangeShapeType="1"/>
          </p:cNvSpPr>
          <p:nvPr/>
        </p:nvSpPr>
        <p:spPr bwMode="auto">
          <a:xfrm>
            <a:off x="3621087" y="5510292"/>
            <a:ext cx="1447800" cy="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64" name="Line 30">
            <a:extLst>
              <a:ext uri="{FF2B5EF4-FFF2-40B4-BE49-F238E27FC236}">
                <a16:creationId xmlns:a16="http://schemas.microsoft.com/office/drawing/2014/main" id="{AC576AEA-2396-0543-94E1-07D3CBFE6B0F}"/>
              </a:ext>
            </a:extLst>
          </p:cNvPr>
          <p:cNvSpPr>
            <a:spLocks noChangeShapeType="1"/>
          </p:cNvSpPr>
          <p:nvPr/>
        </p:nvSpPr>
        <p:spPr bwMode="auto">
          <a:xfrm>
            <a:off x="3697287" y="5510292"/>
            <a:ext cx="1295400" cy="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65" name="AutoShape 31">
            <a:extLst>
              <a:ext uri="{FF2B5EF4-FFF2-40B4-BE49-F238E27FC236}">
                <a16:creationId xmlns:a16="http://schemas.microsoft.com/office/drawing/2014/main" id="{D6B0E1A6-75A7-B249-8B07-B04F862A909F}"/>
              </a:ext>
            </a:extLst>
          </p:cNvPr>
          <p:cNvSpPr>
            <a:spLocks noChangeArrowheads="1"/>
          </p:cNvSpPr>
          <p:nvPr/>
        </p:nvSpPr>
        <p:spPr bwMode="auto">
          <a:xfrm>
            <a:off x="4764087" y="543409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266" name="Text Box 32">
            <a:extLst>
              <a:ext uri="{FF2B5EF4-FFF2-40B4-BE49-F238E27FC236}">
                <a16:creationId xmlns:a16="http://schemas.microsoft.com/office/drawing/2014/main" id="{4582D0E7-FCE5-1F43-BA2B-C28730467A25}"/>
              </a:ext>
            </a:extLst>
          </p:cNvPr>
          <p:cNvSpPr txBox="1">
            <a:spLocks noChangeArrowheads="1"/>
          </p:cNvSpPr>
          <p:nvPr/>
        </p:nvSpPr>
        <p:spPr bwMode="auto">
          <a:xfrm>
            <a:off x="2903537" y="5154692"/>
            <a:ext cx="73025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a:t>
            </a:r>
          </a:p>
        </p:txBody>
      </p:sp>
      <p:sp>
        <p:nvSpPr>
          <p:cNvPr id="53267" name="Text Box 33">
            <a:extLst>
              <a:ext uri="{FF2B5EF4-FFF2-40B4-BE49-F238E27FC236}">
                <a16:creationId xmlns:a16="http://schemas.microsoft.com/office/drawing/2014/main" id="{DADF96DF-1832-3842-9F47-A7F21FB58C08}"/>
              </a:ext>
            </a:extLst>
          </p:cNvPr>
          <p:cNvSpPr txBox="1">
            <a:spLocks noChangeArrowheads="1"/>
          </p:cNvSpPr>
          <p:nvPr/>
        </p:nvSpPr>
        <p:spPr bwMode="auto">
          <a:xfrm>
            <a:off x="4230687" y="5143580"/>
            <a:ext cx="5429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order</a:t>
            </a:r>
          </a:p>
        </p:txBody>
      </p:sp>
      <p:sp>
        <p:nvSpPr>
          <p:cNvPr id="53268" name="Line 36">
            <a:extLst>
              <a:ext uri="{FF2B5EF4-FFF2-40B4-BE49-F238E27FC236}">
                <a16:creationId xmlns:a16="http://schemas.microsoft.com/office/drawing/2014/main" id="{EA89EA26-796C-024F-AA33-0786F6420ABC}"/>
              </a:ext>
            </a:extLst>
          </p:cNvPr>
          <p:cNvSpPr>
            <a:spLocks noChangeShapeType="1"/>
          </p:cNvSpPr>
          <p:nvPr/>
        </p:nvSpPr>
        <p:spPr bwMode="auto">
          <a:xfrm>
            <a:off x="6364287" y="4367292"/>
            <a:ext cx="1676400" cy="0"/>
          </a:xfrm>
          <a:prstGeom prst="line">
            <a:avLst/>
          </a:prstGeom>
          <a:noFill/>
          <a:ln w="9525">
            <a:solidFill>
              <a:srgbClr val="0000FF"/>
            </a:solidFill>
            <a:round/>
            <a:headEnd type="triangle" w="lg" len="lg"/>
            <a:tailEn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69" name="Line 37">
            <a:extLst>
              <a:ext uri="{FF2B5EF4-FFF2-40B4-BE49-F238E27FC236}">
                <a16:creationId xmlns:a16="http://schemas.microsoft.com/office/drawing/2014/main" id="{CDF61016-2B34-FE40-BD8B-43366348D740}"/>
              </a:ext>
            </a:extLst>
          </p:cNvPr>
          <p:cNvSpPr>
            <a:spLocks noChangeShapeType="1"/>
          </p:cNvSpPr>
          <p:nvPr/>
        </p:nvSpPr>
        <p:spPr bwMode="auto">
          <a:xfrm>
            <a:off x="6440487" y="4367292"/>
            <a:ext cx="1219200" cy="0"/>
          </a:xfrm>
          <a:prstGeom prst="line">
            <a:avLst/>
          </a:prstGeom>
          <a:noFill/>
          <a:ln w="9525">
            <a:solidFill>
              <a:srgbClr val="0000FF"/>
            </a:solidFill>
            <a:round/>
            <a:headEnd type="arrow" w="lg" len="lg"/>
            <a:tailEn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70" name="AutoShape 38">
            <a:extLst>
              <a:ext uri="{FF2B5EF4-FFF2-40B4-BE49-F238E27FC236}">
                <a16:creationId xmlns:a16="http://schemas.microsoft.com/office/drawing/2014/main" id="{35A67956-0769-214F-A4A2-0E2D03AE1EF0}"/>
              </a:ext>
            </a:extLst>
          </p:cNvPr>
          <p:cNvSpPr>
            <a:spLocks noChangeArrowheads="1"/>
          </p:cNvSpPr>
          <p:nvPr/>
        </p:nvSpPr>
        <p:spPr bwMode="auto">
          <a:xfrm>
            <a:off x="6592887" y="429109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271" name="Line 39">
            <a:extLst>
              <a:ext uri="{FF2B5EF4-FFF2-40B4-BE49-F238E27FC236}">
                <a16:creationId xmlns:a16="http://schemas.microsoft.com/office/drawing/2014/main" id="{F701AE28-E2A6-EF4C-9805-F4C8C2DFE48D}"/>
              </a:ext>
            </a:extLst>
          </p:cNvPr>
          <p:cNvSpPr>
            <a:spLocks noChangeShapeType="1"/>
          </p:cNvSpPr>
          <p:nvPr/>
        </p:nvSpPr>
        <p:spPr bwMode="auto">
          <a:xfrm>
            <a:off x="8040687" y="4367292"/>
            <a:ext cx="0" cy="533400"/>
          </a:xfrm>
          <a:prstGeom prst="line">
            <a:avLst/>
          </a:prstGeom>
          <a:noFill/>
          <a:ln w="9525">
            <a:solidFill>
              <a:srgbClr val="0000FF"/>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72" name="Line 40">
            <a:extLst>
              <a:ext uri="{FF2B5EF4-FFF2-40B4-BE49-F238E27FC236}">
                <a16:creationId xmlns:a16="http://schemas.microsoft.com/office/drawing/2014/main" id="{858ADF54-FF1A-CD46-AF9C-7C98EA560855}"/>
              </a:ext>
            </a:extLst>
          </p:cNvPr>
          <p:cNvSpPr>
            <a:spLocks noChangeShapeType="1"/>
          </p:cNvSpPr>
          <p:nvPr/>
        </p:nvSpPr>
        <p:spPr bwMode="auto">
          <a:xfrm>
            <a:off x="8040687" y="4595892"/>
            <a:ext cx="0" cy="228600"/>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73" name="AutoShape 41">
            <a:extLst>
              <a:ext uri="{FF2B5EF4-FFF2-40B4-BE49-F238E27FC236}">
                <a16:creationId xmlns:a16="http://schemas.microsoft.com/office/drawing/2014/main" id="{615AA59E-08EB-454F-871A-2E8CEC1A8F8D}"/>
              </a:ext>
            </a:extLst>
          </p:cNvPr>
          <p:cNvSpPr>
            <a:spLocks noChangeArrowheads="1"/>
          </p:cNvSpPr>
          <p:nvPr/>
        </p:nvSpPr>
        <p:spPr bwMode="auto">
          <a:xfrm>
            <a:off x="7964487" y="4672092"/>
            <a:ext cx="152400" cy="152400"/>
          </a:xfrm>
          <a:prstGeom prst="flowChartConnector">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solidFill>
                <a:srgbClr val="0000FF"/>
              </a:solidFill>
              <a:latin typeface="Times New Roman" panose="02020603050405020304" pitchFamily="18" charset="0"/>
            </a:endParaRPr>
          </a:p>
        </p:txBody>
      </p:sp>
      <p:sp>
        <p:nvSpPr>
          <p:cNvPr id="53274" name="Text Box 42">
            <a:extLst>
              <a:ext uri="{FF2B5EF4-FFF2-40B4-BE49-F238E27FC236}">
                <a16:creationId xmlns:a16="http://schemas.microsoft.com/office/drawing/2014/main" id="{3C85A360-8D4E-854B-B6FF-8E11ED93349D}"/>
              </a:ext>
            </a:extLst>
          </p:cNvPr>
          <p:cNvSpPr txBox="1">
            <a:spLocks noChangeArrowheads="1"/>
          </p:cNvSpPr>
          <p:nvPr/>
        </p:nvSpPr>
        <p:spPr bwMode="auto">
          <a:xfrm>
            <a:off x="6556375" y="4062492"/>
            <a:ext cx="747712"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products</a:t>
            </a:r>
          </a:p>
        </p:txBody>
      </p:sp>
      <p:sp>
        <p:nvSpPr>
          <p:cNvPr id="53275" name="Text Box 43">
            <a:extLst>
              <a:ext uri="{FF2B5EF4-FFF2-40B4-BE49-F238E27FC236}">
                <a16:creationId xmlns:a16="http://schemas.microsoft.com/office/drawing/2014/main" id="{E9DF6679-1DD4-CB4D-AC68-8CC267A28D4B}"/>
              </a:ext>
            </a:extLst>
          </p:cNvPr>
          <p:cNvSpPr txBox="1">
            <a:spLocks noChangeArrowheads="1"/>
          </p:cNvSpPr>
          <p:nvPr/>
        </p:nvSpPr>
        <p:spPr bwMode="auto">
          <a:xfrm>
            <a:off x="7202487" y="4595892"/>
            <a:ext cx="7905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200">
                <a:solidFill>
                  <a:srgbClr val="0000FF"/>
                </a:solidFill>
                <a:latin typeface="Times New Roman" panose="02020603050405020304" pitchFamily="18" charset="0"/>
              </a:rPr>
              <a:t>lineItems</a:t>
            </a:r>
          </a:p>
        </p:txBody>
      </p:sp>
      <p:sp>
        <p:nvSpPr>
          <p:cNvPr id="53276" name="Text Box 45">
            <a:extLst>
              <a:ext uri="{FF2B5EF4-FFF2-40B4-BE49-F238E27FC236}">
                <a16:creationId xmlns:a16="http://schemas.microsoft.com/office/drawing/2014/main" id="{7EB3FDDC-046B-5248-9351-854C41D16F56}"/>
              </a:ext>
            </a:extLst>
          </p:cNvPr>
          <p:cNvSpPr txBox="1">
            <a:spLocks noChangeArrowheads="1"/>
          </p:cNvSpPr>
          <p:nvPr/>
        </p:nvSpPr>
        <p:spPr bwMode="auto">
          <a:xfrm>
            <a:off x="5068887" y="3227467"/>
            <a:ext cx="7239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Entity</a:t>
            </a:r>
          </a:p>
        </p:txBody>
      </p:sp>
      <p:sp>
        <p:nvSpPr>
          <p:cNvPr id="53277" name="Line 46">
            <a:extLst>
              <a:ext uri="{FF2B5EF4-FFF2-40B4-BE49-F238E27FC236}">
                <a16:creationId xmlns:a16="http://schemas.microsoft.com/office/drawing/2014/main" id="{4437F970-3E58-9940-B0CD-11A058D78DDC}"/>
              </a:ext>
            </a:extLst>
          </p:cNvPr>
          <p:cNvSpPr>
            <a:spLocks noChangeShapeType="1"/>
          </p:cNvSpPr>
          <p:nvPr/>
        </p:nvSpPr>
        <p:spPr bwMode="auto">
          <a:xfrm>
            <a:off x="5449887" y="3579892"/>
            <a:ext cx="228600" cy="4064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78" name="Line 47">
            <a:extLst>
              <a:ext uri="{FF2B5EF4-FFF2-40B4-BE49-F238E27FC236}">
                <a16:creationId xmlns:a16="http://schemas.microsoft.com/office/drawing/2014/main" id="{429D1C74-FB68-6C41-B883-E89AA882C447}"/>
              </a:ext>
            </a:extLst>
          </p:cNvPr>
          <p:cNvSpPr>
            <a:spLocks noChangeShapeType="1"/>
          </p:cNvSpPr>
          <p:nvPr/>
        </p:nvSpPr>
        <p:spPr bwMode="auto">
          <a:xfrm flipH="1">
            <a:off x="3773487" y="3503692"/>
            <a:ext cx="1447800" cy="5588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79" name="Text Box 48">
            <a:extLst>
              <a:ext uri="{FF2B5EF4-FFF2-40B4-BE49-F238E27FC236}">
                <a16:creationId xmlns:a16="http://schemas.microsoft.com/office/drawing/2014/main" id="{DADA4220-447F-B143-8621-D48670A9CFE7}"/>
              </a:ext>
            </a:extLst>
          </p:cNvPr>
          <p:cNvSpPr txBox="1">
            <a:spLocks noChangeArrowheads="1"/>
          </p:cNvSpPr>
          <p:nvPr/>
        </p:nvSpPr>
        <p:spPr bwMode="auto">
          <a:xfrm>
            <a:off x="8231187" y="3329067"/>
            <a:ext cx="9128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Relation</a:t>
            </a:r>
          </a:p>
        </p:txBody>
      </p:sp>
      <p:sp>
        <p:nvSpPr>
          <p:cNvPr id="53280" name="Line 49">
            <a:extLst>
              <a:ext uri="{FF2B5EF4-FFF2-40B4-BE49-F238E27FC236}">
                <a16:creationId xmlns:a16="http://schemas.microsoft.com/office/drawing/2014/main" id="{0C98559E-F0AC-E046-B4E2-7449F23A3D65}"/>
              </a:ext>
            </a:extLst>
          </p:cNvPr>
          <p:cNvSpPr>
            <a:spLocks noChangeShapeType="1"/>
          </p:cNvSpPr>
          <p:nvPr/>
        </p:nvSpPr>
        <p:spPr bwMode="auto">
          <a:xfrm flipH="1">
            <a:off x="7888287" y="3681492"/>
            <a:ext cx="685800" cy="6096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81" name="Text Box 50">
            <a:extLst>
              <a:ext uri="{FF2B5EF4-FFF2-40B4-BE49-F238E27FC236}">
                <a16:creationId xmlns:a16="http://schemas.microsoft.com/office/drawing/2014/main" id="{0F2EA945-A805-6841-BAC8-96F9017E8A0B}"/>
              </a:ext>
            </a:extLst>
          </p:cNvPr>
          <p:cNvSpPr txBox="1">
            <a:spLocks noChangeArrowheads="1"/>
          </p:cNvSpPr>
          <p:nvPr/>
        </p:nvSpPr>
        <p:spPr bwMode="auto">
          <a:xfrm>
            <a:off x="6415087" y="6123067"/>
            <a:ext cx="9588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600">
                <a:solidFill>
                  <a:srgbClr val="0000FF"/>
                </a:solidFill>
                <a:latin typeface="Times New Roman" panose="02020603050405020304" pitchFamily="18" charset="0"/>
              </a:rPr>
              <a:t>Columns</a:t>
            </a:r>
          </a:p>
        </p:txBody>
      </p:sp>
      <p:sp>
        <p:nvSpPr>
          <p:cNvPr id="53282" name="Line 51">
            <a:extLst>
              <a:ext uri="{FF2B5EF4-FFF2-40B4-BE49-F238E27FC236}">
                <a16:creationId xmlns:a16="http://schemas.microsoft.com/office/drawing/2014/main" id="{23F1F7A3-1986-244C-BC6F-3EEC99E756AC}"/>
              </a:ext>
            </a:extLst>
          </p:cNvPr>
          <p:cNvSpPr>
            <a:spLocks noChangeShapeType="1"/>
          </p:cNvSpPr>
          <p:nvPr/>
        </p:nvSpPr>
        <p:spPr bwMode="auto">
          <a:xfrm flipH="1" flipV="1">
            <a:off x="6059487" y="5434092"/>
            <a:ext cx="762000" cy="6858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3283" name="Line 52">
            <a:extLst>
              <a:ext uri="{FF2B5EF4-FFF2-40B4-BE49-F238E27FC236}">
                <a16:creationId xmlns:a16="http://schemas.microsoft.com/office/drawing/2014/main" id="{74506E1A-F101-C846-8C56-9A388AA60984}"/>
              </a:ext>
            </a:extLst>
          </p:cNvPr>
          <p:cNvSpPr>
            <a:spLocks noChangeShapeType="1"/>
          </p:cNvSpPr>
          <p:nvPr/>
        </p:nvSpPr>
        <p:spPr bwMode="auto">
          <a:xfrm flipV="1">
            <a:off x="7011987" y="5586492"/>
            <a:ext cx="419100" cy="5334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en-US"/>
          </a:p>
        </p:txBody>
      </p:sp>
      <p:grpSp>
        <p:nvGrpSpPr>
          <p:cNvPr id="53284" name="Group 57">
            <a:extLst>
              <a:ext uri="{FF2B5EF4-FFF2-40B4-BE49-F238E27FC236}">
                <a16:creationId xmlns:a16="http://schemas.microsoft.com/office/drawing/2014/main" id="{8F5A1538-9BB5-5348-974A-B21DFCBEBA07}"/>
              </a:ext>
            </a:extLst>
          </p:cNvPr>
          <p:cNvGrpSpPr>
            <a:grpSpLocks/>
          </p:cNvGrpSpPr>
          <p:nvPr/>
        </p:nvGrpSpPr>
        <p:grpSpPr bwMode="auto">
          <a:xfrm>
            <a:off x="84137" y="1068467"/>
            <a:ext cx="3352800" cy="2819400"/>
            <a:chOff x="2143" y="1553"/>
            <a:chExt cx="2991" cy="2242"/>
          </a:xfrm>
        </p:grpSpPr>
        <p:sp>
          <p:nvSpPr>
            <p:cNvPr id="53286" name="Rectangle 10">
              <a:extLst>
                <a:ext uri="{FF2B5EF4-FFF2-40B4-BE49-F238E27FC236}">
                  <a16:creationId xmlns:a16="http://schemas.microsoft.com/office/drawing/2014/main" id="{9541A905-4B69-5A45-9EC7-FFFD978AA5F1}"/>
                </a:ext>
              </a:extLst>
            </p:cNvPr>
            <p:cNvSpPr>
              <a:spLocks noChangeArrowheads="1"/>
            </p:cNvSpPr>
            <p:nvPr/>
          </p:nvSpPr>
          <p:spPr bwMode="auto">
            <a:xfrm>
              <a:off x="3746" y="1553"/>
              <a:ext cx="906" cy="531"/>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87" name="Rectangle 11">
              <a:extLst>
                <a:ext uri="{FF2B5EF4-FFF2-40B4-BE49-F238E27FC236}">
                  <a16:creationId xmlns:a16="http://schemas.microsoft.com/office/drawing/2014/main" id="{DF09C1EA-B228-9340-9812-C8BA1E4BB419}"/>
                </a:ext>
              </a:extLst>
            </p:cNvPr>
            <p:cNvSpPr>
              <a:spLocks noChangeArrowheads="1"/>
            </p:cNvSpPr>
            <p:nvPr/>
          </p:nvSpPr>
          <p:spPr bwMode="auto">
            <a:xfrm>
              <a:off x="3965" y="1574"/>
              <a:ext cx="377"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LineItem</a:t>
              </a:r>
              <a:endParaRPr lang="en-US" altLang="en-US" sz="900">
                <a:latin typeface="Times New Roman" panose="02020603050405020304" pitchFamily="18" charset="0"/>
              </a:endParaRPr>
            </a:p>
          </p:txBody>
        </p:sp>
        <p:sp>
          <p:nvSpPr>
            <p:cNvPr id="53288" name="Rectangle 12">
              <a:extLst>
                <a:ext uri="{FF2B5EF4-FFF2-40B4-BE49-F238E27FC236}">
                  <a16:creationId xmlns:a16="http://schemas.microsoft.com/office/drawing/2014/main" id="{A47977E0-70F8-3946-B6E6-D0A47A1F5379}"/>
                </a:ext>
              </a:extLst>
            </p:cNvPr>
            <p:cNvSpPr>
              <a:spLocks noChangeArrowheads="1"/>
            </p:cNvSpPr>
            <p:nvPr/>
          </p:nvSpPr>
          <p:spPr bwMode="auto">
            <a:xfrm>
              <a:off x="3746" y="1702"/>
              <a:ext cx="906" cy="382"/>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89" name="Rectangle 13">
              <a:extLst>
                <a:ext uri="{FF2B5EF4-FFF2-40B4-BE49-F238E27FC236}">
                  <a16:creationId xmlns:a16="http://schemas.microsoft.com/office/drawing/2014/main" id="{D56DDA20-15B7-2C49-9901-0AA1805107FD}"/>
                </a:ext>
              </a:extLst>
            </p:cNvPr>
            <p:cNvSpPr>
              <a:spLocks noChangeArrowheads="1"/>
            </p:cNvSpPr>
            <p:nvPr/>
          </p:nvSpPr>
          <p:spPr bwMode="auto">
            <a:xfrm>
              <a:off x="3746" y="1977"/>
              <a:ext cx="906" cy="107"/>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90" name="Rectangle 14">
              <a:extLst>
                <a:ext uri="{FF2B5EF4-FFF2-40B4-BE49-F238E27FC236}">
                  <a16:creationId xmlns:a16="http://schemas.microsoft.com/office/drawing/2014/main" id="{9BF67076-9F95-6A4F-A8F2-518A3CEC3BED}"/>
                </a:ext>
              </a:extLst>
            </p:cNvPr>
            <p:cNvSpPr>
              <a:spLocks noChangeArrowheads="1"/>
            </p:cNvSpPr>
            <p:nvPr/>
          </p:nvSpPr>
          <p:spPr bwMode="auto">
            <a:xfrm>
              <a:off x="3791" y="1716"/>
              <a:ext cx="769"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quantity : Integer</a:t>
              </a:r>
              <a:endParaRPr lang="en-US" altLang="en-US" sz="900">
                <a:latin typeface="Times New Roman" panose="02020603050405020304" pitchFamily="18" charset="0"/>
              </a:endParaRPr>
            </a:p>
          </p:txBody>
        </p:sp>
        <p:sp>
          <p:nvSpPr>
            <p:cNvPr id="53291" name="Rectangle 15">
              <a:extLst>
                <a:ext uri="{FF2B5EF4-FFF2-40B4-BE49-F238E27FC236}">
                  <a16:creationId xmlns:a16="http://schemas.microsoft.com/office/drawing/2014/main" id="{59ED4DE6-C648-E046-9D7C-961C61A0BCB9}"/>
                </a:ext>
              </a:extLst>
            </p:cNvPr>
            <p:cNvSpPr>
              <a:spLocks noChangeArrowheads="1"/>
            </p:cNvSpPr>
            <p:nvPr/>
          </p:nvSpPr>
          <p:spPr bwMode="auto">
            <a:xfrm>
              <a:off x="3791" y="1829"/>
              <a:ext cx="74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number : Integer</a:t>
              </a:r>
              <a:endParaRPr lang="en-US" altLang="en-US" sz="900">
                <a:latin typeface="Times New Roman" panose="02020603050405020304" pitchFamily="18" charset="0"/>
              </a:endParaRPr>
            </a:p>
          </p:txBody>
        </p:sp>
        <p:sp>
          <p:nvSpPr>
            <p:cNvPr id="53292" name="Rectangle 17">
              <a:extLst>
                <a:ext uri="{FF2B5EF4-FFF2-40B4-BE49-F238E27FC236}">
                  <a16:creationId xmlns:a16="http://schemas.microsoft.com/office/drawing/2014/main" id="{4500CE25-7AEF-7D47-880B-ADB8EA02AE69}"/>
                </a:ext>
              </a:extLst>
            </p:cNvPr>
            <p:cNvSpPr>
              <a:spLocks noChangeArrowheads="1"/>
            </p:cNvSpPr>
            <p:nvPr/>
          </p:nvSpPr>
          <p:spPr bwMode="auto">
            <a:xfrm>
              <a:off x="3561" y="1886"/>
              <a:ext cx="15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FF"/>
                  </a:solidFill>
                  <a:latin typeface="Times New Roman" panose="02020603050405020304" pitchFamily="18" charset="0"/>
                </a:rPr>
                <a:t>1..*</a:t>
              </a:r>
            </a:p>
          </p:txBody>
        </p:sp>
        <p:sp>
          <p:nvSpPr>
            <p:cNvPr id="53293" name="Rectangle 20">
              <a:extLst>
                <a:ext uri="{FF2B5EF4-FFF2-40B4-BE49-F238E27FC236}">
                  <a16:creationId xmlns:a16="http://schemas.microsoft.com/office/drawing/2014/main" id="{4C8A0D72-8F28-0947-9429-BFC6A1550625}"/>
                </a:ext>
              </a:extLst>
            </p:cNvPr>
            <p:cNvSpPr>
              <a:spLocks noChangeArrowheads="1"/>
            </p:cNvSpPr>
            <p:nvPr/>
          </p:nvSpPr>
          <p:spPr bwMode="auto">
            <a:xfrm>
              <a:off x="3288" y="1674"/>
              <a:ext cx="44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FF"/>
                  </a:solidFill>
                  <a:latin typeface="Times New Roman" panose="02020603050405020304" pitchFamily="18" charset="0"/>
                </a:rPr>
                <a:t>+lineItems</a:t>
              </a:r>
            </a:p>
          </p:txBody>
        </p:sp>
        <p:sp>
          <p:nvSpPr>
            <p:cNvPr id="53294" name="Rectangle 5">
              <a:extLst>
                <a:ext uri="{FF2B5EF4-FFF2-40B4-BE49-F238E27FC236}">
                  <a16:creationId xmlns:a16="http://schemas.microsoft.com/office/drawing/2014/main" id="{59F76C22-3927-B943-8C03-7D54C4452615}"/>
                </a:ext>
              </a:extLst>
            </p:cNvPr>
            <p:cNvSpPr>
              <a:spLocks noChangeArrowheads="1"/>
            </p:cNvSpPr>
            <p:nvPr/>
          </p:nvSpPr>
          <p:spPr bwMode="auto">
            <a:xfrm>
              <a:off x="2143" y="1610"/>
              <a:ext cx="852" cy="417"/>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95" name="Rectangle 6">
              <a:extLst>
                <a:ext uri="{FF2B5EF4-FFF2-40B4-BE49-F238E27FC236}">
                  <a16:creationId xmlns:a16="http://schemas.microsoft.com/office/drawing/2014/main" id="{D1896D5D-0DA8-8E44-AB5E-22EC20BCFA77}"/>
                </a:ext>
              </a:extLst>
            </p:cNvPr>
            <p:cNvSpPr>
              <a:spLocks noChangeArrowheads="1"/>
            </p:cNvSpPr>
            <p:nvPr/>
          </p:nvSpPr>
          <p:spPr bwMode="auto">
            <a:xfrm>
              <a:off x="2452" y="1631"/>
              <a:ext cx="240"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Order</a:t>
              </a:r>
              <a:endParaRPr lang="en-US" altLang="en-US" sz="900">
                <a:latin typeface="Times New Roman" panose="02020603050405020304" pitchFamily="18" charset="0"/>
              </a:endParaRPr>
            </a:p>
          </p:txBody>
        </p:sp>
        <p:sp>
          <p:nvSpPr>
            <p:cNvPr id="53296" name="Rectangle 7">
              <a:extLst>
                <a:ext uri="{FF2B5EF4-FFF2-40B4-BE49-F238E27FC236}">
                  <a16:creationId xmlns:a16="http://schemas.microsoft.com/office/drawing/2014/main" id="{A7383EC6-270B-3F4A-901D-AD72843CCB2E}"/>
                </a:ext>
              </a:extLst>
            </p:cNvPr>
            <p:cNvSpPr>
              <a:spLocks noChangeArrowheads="1"/>
            </p:cNvSpPr>
            <p:nvPr/>
          </p:nvSpPr>
          <p:spPr bwMode="auto">
            <a:xfrm>
              <a:off x="2143" y="1758"/>
              <a:ext cx="852" cy="269"/>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97" name="Rectangle 8">
              <a:extLst>
                <a:ext uri="{FF2B5EF4-FFF2-40B4-BE49-F238E27FC236}">
                  <a16:creationId xmlns:a16="http://schemas.microsoft.com/office/drawing/2014/main" id="{CD314774-77CE-AF43-9D6B-B1C8BCBCF450}"/>
                </a:ext>
              </a:extLst>
            </p:cNvPr>
            <p:cNvSpPr>
              <a:spLocks noChangeArrowheads="1"/>
            </p:cNvSpPr>
            <p:nvPr/>
          </p:nvSpPr>
          <p:spPr bwMode="auto">
            <a:xfrm>
              <a:off x="2143" y="1928"/>
              <a:ext cx="852" cy="99"/>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298" name="Rectangle 9">
              <a:extLst>
                <a:ext uri="{FF2B5EF4-FFF2-40B4-BE49-F238E27FC236}">
                  <a16:creationId xmlns:a16="http://schemas.microsoft.com/office/drawing/2014/main" id="{7838DAB5-85F9-9E43-9D9A-E62CFE4FF766}"/>
                </a:ext>
              </a:extLst>
            </p:cNvPr>
            <p:cNvSpPr>
              <a:spLocks noChangeArrowheads="1"/>
            </p:cNvSpPr>
            <p:nvPr/>
          </p:nvSpPr>
          <p:spPr bwMode="auto">
            <a:xfrm>
              <a:off x="2172" y="1773"/>
              <a:ext cx="858"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number : Integer</a:t>
              </a:r>
              <a:endParaRPr lang="en-US" altLang="en-US" sz="900">
                <a:latin typeface="Times New Roman" panose="02020603050405020304" pitchFamily="18" charset="0"/>
              </a:endParaRPr>
            </a:p>
          </p:txBody>
        </p:sp>
        <p:sp>
          <p:nvSpPr>
            <p:cNvPr id="53299" name="Line 18">
              <a:extLst>
                <a:ext uri="{FF2B5EF4-FFF2-40B4-BE49-F238E27FC236}">
                  <a16:creationId xmlns:a16="http://schemas.microsoft.com/office/drawing/2014/main" id="{46CEE2E6-E847-D94D-A1E7-A7F7E440D5B6}"/>
                </a:ext>
              </a:extLst>
            </p:cNvPr>
            <p:cNvSpPr>
              <a:spLocks noChangeShapeType="1"/>
            </p:cNvSpPr>
            <p:nvPr/>
          </p:nvSpPr>
          <p:spPr bwMode="auto">
            <a:xfrm flipH="1">
              <a:off x="2995" y="1816"/>
              <a:ext cx="747"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00" name="Freeform 19">
              <a:extLst>
                <a:ext uri="{FF2B5EF4-FFF2-40B4-BE49-F238E27FC236}">
                  <a16:creationId xmlns:a16="http://schemas.microsoft.com/office/drawing/2014/main" id="{5A30FE7C-E445-8C46-A689-B617C17E05F6}"/>
                </a:ext>
              </a:extLst>
            </p:cNvPr>
            <p:cNvSpPr>
              <a:spLocks/>
            </p:cNvSpPr>
            <p:nvPr/>
          </p:nvSpPr>
          <p:spPr bwMode="auto">
            <a:xfrm>
              <a:off x="3001" y="1787"/>
              <a:ext cx="120" cy="64"/>
            </a:xfrm>
            <a:custGeom>
              <a:avLst/>
              <a:gdLst>
                <a:gd name="T0" fmla="*/ 0 w 120"/>
                <a:gd name="T1" fmla="*/ 28 h 64"/>
                <a:gd name="T2" fmla="*/ 57 w 120"/>
                <a:gd name="T3" fmla="*/ 64 h 64"/>
                <a:gd name="T4" fmla="*/ 120 w 120"/>
                <a:gd name="T5" fmla="*/ 28 h 64"/>
                <a:gd name="T6" fmla="*/ 57 w 120"/>
                <a:gd name="T7" fmla="*/ 0 h 64"/>
                <a:gd name="T8" fmla="*/ 0 w 120"/>
                <a:gd name="T9" fmla="*/ 28 h 64"/>
                <a:gd name="T10" fmla="*/ 0 60000 65536"/>
                <a:gd name="T11" fmla="*/ 0 60000 65536"/>
                <a:gd name="T12" fmla="*/ 0 60000 65536"/>
                <a:gd name="T13" fmla="*/ 0 60000 65536"/>
                <a:gd name="T14" fmla="*/ 0 60000 65536"/>
                <a:gd name="T15" fmla="*/ 0 w 120"/>
                <a:gd name="T16" fmla="*/ 0 h 64"/>
                <a:gd name="T17" fmla="*/ 120 w 120"/>
                <a:gd name="T18" fmla="*/ 64 h 64"/>
              </a:gdLst>
              <a:ahLst/>
              <a:cxnLst>
                <a:cxn ang="T10">
                  <a:pos x="T0" y="T1"/>
                </a:cxn>
                <a:cxn ang="T11">
                  <a:pos x="T2" y="T3"/>
                </a:cxn>
                <a:cxn ang="T12">
                  <a:pos x="T4" y="T5"/>
                </a:cxn>
                <a:cxn ang="T13">
                  <a:pos x="T6" y="T7"/>
                </a:cxn>
                <a:cxn ang="T14">
                  <a:pos x="T8" y="T9"/>
                </a:cxn>
              </a:cxnLst>
              <a:rect l="T15" t="T16" r="T17" b="T18"/>
              <a:pathLst>
                <a:path w="120" h="64">
                  <a:moveTo>
                    <a:pt x="0" y="28"/>
                  </a:moveTo>
                  <a:lnTo>
                    <a:pt x="57" y="64"/>
                  </a:lnTo>
                  <a:lnTo>
                    <a:pt x="120" y="28"/>
                  </a:lnTo>
                  <a:lnTo>
                    <a:pt x="57" y="0"/>
                  </a:lnTo>
                  <a:lnTo>
                    <a:pt x="0" y="28"/>
                  </a:lnTo>
                  <a:close/>
                </a:path>
              </a:pathLst>
            </a:custGeom>
            <a:solidFill>
              <a:srgbClr val="0000FF"/>
            </a:solidFill>
            <a:ln w="12700" cmpd="sng">
              <a:solidFill>
                <a:srgbClr val="0000FF"/>
              </a:solidFill>
              <a:prstDash val="solid"/>
              <a:round/>
              <a:headEnd/>
              <a:tailEnd/>
            </a:ln>
          </p:spPr>
          <p:txBody>
            <a:bodyPr/>
            <a:lstStyle/>
            <a:p>
              <a:endParaRPr lang="en-US"/>
            </a:p>
          </p:txBody>
        </p:sp>
        <p:sp>
          <p:nvSpPr>
            <p:cNvPr id="53301" name="Rectangle 22">
              <a:extLst>
                <a:ext uri="{FF2B5EF4-FFF2-40B4-BE49-F238E27FC236}">
                  <a16:creationId xmlns:a16="http://schemas.microsoft.com/office/drawing/2014/main" id="{41D82B00-887A-B649-BA4C-92CC360080A0}"/>
                </a:ext>
              </a:extLst>
            </p:cNvPr>
            <p:cNvSpPr>
              <a:spLocks noChangeArrowheads="1"/>
            </p:cNvSpPr>
            <p:nvPr/>
          </p:nvSpPr>
          <p:spPr bwMode="auto">
            <a:xfrm>
              <a:off x="3008" y="1843"/>
              <a:ext cx="275"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FF"/>
                  </a:solidFill>
                  <a:latin typeface="Times New Roman" panose="02020603050405020304" pitchFamily="18" charset="0"/>
                </a:rPr>
                <a:t>+order</a:t>
              </a:r>
            </a:p>
          </p:txBody>
        </p:sp>
        <p:sp>
          <p:nvSpPr>
            <p:cNvPr id="53302" name="Rectangle 23">
              <a:extLst>
                <a:ext uri="{FF2B5EF4-FFF2-40B4-BE49-F238E27FC236}">
                  <a16:creationId xmlns:a16="http://schemas.microsoft.com/office/drawing/2014/main" id="{B48176CE-7B24-FD46-AEEC-BCEB2FD34C0E}"/>
                </a:ext>
              </a:extLst>
            </p:cNvPr>
            <p:cNvSpPr>
              <a:spLocks noChangeArrowheads="1"/>
            </p:cNvSpPr>
            <p:nvPr/>
          </p:nvSpPr>
          <p:spPr bwMode="auto">
            <a:xfrm>
              <a:off x="3727" y="2254"/>
              <a:ext cx="944" cy="644"/>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03" name="Rectangle 24">
              <a:extLst>
                <a:ext uri="{FF2B5EF4-FFF2-40B4-BE49-F238E27FC236}">
                  <a16:creationId xmlns:a16="http://schemas.microsoft.com/office/drawing/2014/main" id="{855D72CD-FD4B-1E48-ABCC-90AA226731D1}"/>
                </a:ext>
              </a:extLst>
            </p:cNvPr>
            <p:cNvSpPr>
              <a:spLocks noChangeArrowheads="1"/>
            </p:cNvSpPr>
            <p:nvPr/>
          </p:nvSpPr>
          <p:spPr bwMode="auto">
            <a:xfrm>
              <a:off x="4003" y="2282"/>
              <a:ext cx="320"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Product</a:t>
              </a:r>
              <a:endParaRPr lang="en-US" altLang="en-US" sz="900">
                <a:latin typeface="Times New Roman" panose="02020603050405020304" pitchFamily="18" charset="0"/>
              </a:endParaRPr>
            </a:p>
          </p:txBody>
        </p:sp>
        <p:sp>
          <p:nvSpPr>
            <p:cNvPr id="53304" name="Rectangle 25">
              <a:extLst>
                <a:ext uri="{FF2B5EF4-FFF2-40B4-BE49-F238E27FC236}">
                  <a16:creationId xmlns:a16="http://schemas.microsoft.com/office/drawing/2014/main" id="{60FEFA46-DF4C-F642-BE48-21620DB5DFE6}"/>
                </a:ext>
              </a:extLst>
            </p:cNvPr>
            <p:cNvSpPr>
              <a:spLocks noChangeArrowheads="1"/>
            </p:cNvSpPr>
            <p:nvPr/>
          </p:nvSpPr>
          <p:spPr bwMode="auto">
            <a:xfrm>
              <a:off x="3727" y="2403"/>
              <a:ext cx="944" cy="49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05" name="Rectangle 26">
              <a:extLst>
                <a:ext uri="{FF2B5EF4-FFF2-40B4-BE49-F238E27FC236}">
                  <a16:creationId xmlns:a16="http://schemas.microsoft.com/office/drawing/2014/main" id="{A3FB4E19-9EAF-EB4B-B4F0-A475BD2558C1}"/>
                </a:ext>
              </a:extLst>
            </p:cNvPr>
            <p:cNvSpPr>
              <a:spLocks noChangeArrowheads="1"/>
            </p:cNvSpPr>
            <p:nvPr/>
          </p:nvSpPr>
          <p:spPr bwMode="auto">
            <a:xfrm>
              <a:off x="3727" y="2791"/>
              <a:ext cx="944" cy="107"/>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06" name="Rectangle 27">
              <a:extLst>
                <a:ext uri="{FF2B5EF4-FFF2-40B4-BE49-F238E27FC236}">
                  <a16:creationId xmlns:a16="http://schemas.microsoft.com/office/drawing/2014/main" id="{027102F2-F911-9248-BBB0-C824399F72CD}"/>
                </a:ext>
              </a:extLst>
            </p:cNvPr>
            <p:cNvSpPr>
              <a:spLocks noChangeArrowheads="1"/>
            </p:cNvSpPr>
            <p:nvPr/>
          </p:nvSpPr>
          <p:spPr bwMode="auto">
            <a:xfrm>
              <a:off x="3764" y="2417"/>
              <a:ext cx="74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number : Integer</a:t>
              </a:r>
              <a:endParaRPr lang="en-US" altLang="en-US" sz="900">
                <a:latin typeface="Times New Roman" panose="02020603050405020304" pitchFamily="18" charset="0"/>
              </a:endParaRPr>
            </a:p>
          </p:txBody>
        </p:sp>
        <p:sp>
          <p:nvSpPr>
            <p:cNvPr id="53307" name="Rectangle 28">
              <a:extLst>
                <a:ext uri="{FF2B5EF4-FFF2-40B4-BE49-F238E27FC236}">
                  <a16:creationId xmlns:a16="http://schemas.microsoft.com/office/drawing/2014/main" id="{95888597-9262-F44A-8D32-8802A41ABD72}"/>
                </a:ext>
              </a:extLst>
            </p:cNvPr>
            <p:cNvSpPr>
              <a:spLocks noChangeArrowheads="1"/>
            </p:cNvSpPr>
            <p:nvPr/>
          </p:nvSpPr>
          <p:spPr bwMode="auto">
            <a:xfrm>
              <a:off x="3764" y="2530"/>
              <a:ext cx="858"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description : String</a:t>
              </a:r>
              <a:endParaRPr lang="en-US" altLang="en-US" sz="900">
                <a:latin typeface="Times New Roman" panose="02020603050405020304" pitchFamily="18" charset="0"/>
              </a:endParaRPr>
            </a:p>
          </p:txBody>
        </p:sp>
        <p:sp>
          <p:nvSpPr>
            <p:cNvPr id="53308" name="Rectangle 29">
              <a:extLst>
                <a:ext uri="{FF2B5EF4-FFF2-40B4-BE49-F238E27FC236}">
                  <a16:creationId xmlns:a16="http://schemas.microsoft.com/office/drawing/2014/main" id="{F3B2C963-A67C-0B42-9792-177B3B93DBDB}"/>
                </a:ext>
              </a:extLst>
            </p:cNvPr>
            <p:cNvSpPr>
              <a:spLocks noChangeArrowheads="1"/>
            </p:cNvSpPr>
            <p:nvPr/>
          </p:nvSpPr>
          <p:spPr bwMode="auto">
            <a:xfrm>
              <a:off x="3764" y="2643"/>
              <a:ext cx="815"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unitPrice : Double</a:t>
              </a:r>
              <a:endParaRPr lang="en-US" altLang="en-US" sz="900">
                <a:latin typeface="Times New Roman" panose="02020603050405020304" pitchFamily="18" charset="0"/>
              </a:endParaRPr>
            </a:p>
          </p:txBody>
        </p:sp>
        <p:sp>
          <p:nvSpPr>
            <p:cNvPr id="53309" name="Rectangle 31">
              <a:extLst>
                <a:ext uri="{FF2B5EF4-FFF2-40B4-BE49-F238E27FC236}">
                  <a16:creationId xmlns:a16="http://schemas.microsoft.com/office/drawing/2014/main" id="{C85EB4AD-5FF4-C24B-A94B-8A9E4EDB2437}"/>
                </a:ext>
              </a:extLst>
            </p:cNvPr>
            <p:cNvSpPr>
              <a:spLocks noChangeArrowheads="1"/>
            </p:cNvSpPr>
            <p:nvPr/>
          </p:nvSpPr>
          <p:spPr bwMode="auto">
            <a:xfrm>
              <a:off x="4213" y="2144"/>
              <a:ext cx="5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000">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000">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000">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900">
                  <a:solidFill>
                    <a:srgbClr val="0000FF"/>
                  </a:solidFill>
                </a:rPr>
                <a:t>1</a:t>
              </a:r>
            </a:p>
          </p:txBody>
        </p:sp>
        <p:sp>
          <p:nvSpPr>
            <p:cNvPr id="53310" name="Line 32">
              <a:extLst>
                <a:ext uri="{FF2B5EF4-FFF2-40B4-BE49-F238E27FC236}">
                  <a16:creationId xmlns:a16="http://schemas.microsoft.com/office/drawing/2014/main" id="{053F991F-5F58-0A46-92C9-EA9F12F7038F}"/>
                </a:ext>
              </a:extLst>
            </p:cNvPr>
            <p:cNvSpPr>
              <a:spLocks noChangeShapeType="1"/>
            </p:cNvSpPr>
            <p:nvPr/>
          </p:nvSpPr>
          <p:spPr bwMode="auto">
            <a:xfrm flipV="1">
              <a:off x="4174" y="2084"/>
              <a:ext cx="1" cy="17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11" name="Rectangle 34">
              <a:extLst>
                <a:ext uri="{FF2B5EF4-FFF2-40B4-BE49-F238E27FC236}">
                  <a16:creationId xmlns:a16="http://schemas.microsoft.com/office/drawing/2014/main" id="{CF88CD0A-9A5B-1047-9132-D6B0110AB71E}"/>
                </a:ext>
              </a:extLst>
            </p:cNvPr>
            <p:cNvSpPr>
              <a:spLocks noChangeArrowheads="1"/>
            </p:cNvSpPr>
            <p:nvPr/>
          </p:nvSpPr>
          <p:spPr bwMode="auto">
            <a:xfrm>
              <a:off x="3172" y="3252"/>
              <a:ext cx="846" cy="531"/>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12" name="Rectangle 35">
              <a:extLst>
                <a:ext uri="{FF2B5EF4-FFF2-40B4-BE49-F238E27FC236}">
                  <a16:creationId xmlns:a16="http://schemas.microsoft.com/office/drawing/2014/main" id="{6AD562E0-1F58-4E48-BBBF-EDE89B97B0EF}"/>
                </a:ext>
              </a:extLst>
            </p:cNvPr>
            <p:cNvSpPr>
              <a:spLocks noChangeArrowheads="1"/>
            </p:cNvSpPr>
            <p:nvPr/>
          </p:nvSpPr>
          <p:spPr bwMode="auto">
            <a:xfrm>
              <a:off x="3216" y="3280"/>
              <a:ext cx="721"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Software Product</a:t>
              </a:r>
              <a:endParaRPr lang="en-US" altLang="en-US" sz="900">
                <a:latin typeface="Times New Roman" panose="02020603050405020304" pitchFamily="18" charset="0"/>
              </a:endParaRPr>
            </a:p>
          </p:txBody>
        </p:sp>
        <p:sp>
          <p:nvSpPr>
            <p:cNvPr id="53313" name="Rectangle 36">
              <a:extLst>
                <a:ext uri="{FF2B5EF4-FFF2-40B4-BE49-F238E27FC236}">
                  <a16:creationId xmlns:a16="http://schemas.microsoft.com/office/drawing/2014/main" id="{EE5E925B-EE8A-B347-86C0-1146415A19B6}"/>
                </a:ext>
              </a:extLst>
            </p:cNvPr>
            <p:cNvSpPr>
              <a:spLocks noChangeArrowheads="1"/>
            </p:cNvSpPr>
            <p:nvPr/>
          </p:nvSpPr>
          <p:spPr bwMode="auto">
            <a:xfrm>
              <a:off x="3172" y="3400"/>
              <a:ext cx="847" cy="38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14" name="Rectangle 37">
              <a:extLst>
                <a:ext uri="{FF2B5EF4-FFF2-40B4-BE49-F238E27FC236}">
                  <a16:creationId xmlns:a16="http://schemas.microsoft.com/office/drawing/2014/main" id="{8CDAB6C4-0946-FF49-B099-73457A97EF1C}"/>
                </a:ext>
              </a:extLst>
            </p:cNvPr>
            <p:cNvSpPr>
              <a:spLocks noChangeArrowheads="1"/>
            </p:cNvSpPr>
            <p:nvPr/>
          </p:nvSpPr>
          <p:spPr bwMode="auto">
            <a:xfrm>
              <a:off x="3172" y="3570"/>
              <a:ext cx="846" cy="21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15" name="Rectangle 38">
              <a:extLst>
                <a:ext uri="{FF2B5EF4-FFF2-40B4-BE49-F238E27FC236}">
                  <a16:creationId xmlns:a16="http://schemas.microsoft.com/office/drawing/2014/main" id="{C83903CB-9C35-754C-BFF1-E8130CF49706}"/>
                </a:ext>
              </a:extLst>
            </p:cNvPr>
            <p:cNvSpPr>
              <a:spLocks noChangeArrowheads="1"/>
            </p:cNvSpPr>
            <p:nvPr/>
          </p:nvSpPr>
          <p:spPr bwMode="auto">
            <a:xfrm>
              <a:off x="3217" y="3415"/>
              <a:ext cx="74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version : Double</a:t>
              </a:r>
              <a:endParaRPr lang="en-US" altLang="en-US" sz="900">
                <a:latin typeface="Times New Roman" panose="02020603050405020304" pitchFamily="18" charset="0"/>
              </a:endParaRPr>
            </a:p>
          </p:txBody>
        </p:sp>
        <p:sp>
          <p:nvSpPr>
            <p:cNvPr id="53316" name="Rectangle 39">
              <a:extLst>
                <a:ext uri="{FF2B5EF4-FFF2-40B4-BE49-F238E27FC236}">
                  <a16:creationId xmlns:a16="http://schemas.microsoft.com/office/drawing/2014/main" id="{7ECB055F-044C-8143-87CE-49883E0936D0}"/>
                </a:ext>
              </a:extLst>
            </p:cNvPr>
            <p:cNvSpPr>
              <a:spLocks noChangeArrowheads="1"/>
            </p:cNvSpPr>
            <p:nvPr/>
          </p:nvSpPr>
          <p:spPr bwMode="auto">
            <a:xfrm>
              <a:off x="4265" y="3248"/>
              <a:ext cx="869" cy="547"/>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17" name="Rectangle 40">
              <a:extLst>
                <a:ext uri="{FF2B5EF4-FFF2-40B4-BE49-F238E27FC236}">
                  <a16:creationId xmlns:a16="http://schemas.microsoft.com/office/drawing/2014/main" id="{2CB09898-0606-5F43-B108-B191C7886782}"/>
                </a:ext>
              </a:extLst>
            </p:cNvPr>
            <p:cNvSpPr>
              <a:spLocks noChangeArrowheads="1"/>
            </p:cNvSpPr>
            <p:nvPr/>
          </p:nvSpPr>
          <p:spPr bwMode="auto">
            <a:xfrm>
              <a:off x="4315" y="3277"/>
              <a:ext cx="755"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Hardware Product</a:t>
              </a:r>
              <a:endParaRPr lang="en-US" altLang="en-US" sz="900">
                <a:latin typeface="Times New Roman" panose="02020603050405020304" pitchFamily="18" charset="0"/>
              </a:endParaRPr>
            </a:p>
          </p:txBody>
        </p:sp>
        <p:sp>
          <p:nvSpPr>
            <p:cNvPr id="53318" name="Rectangle 41">
              <a:extLst>
                <a:ext uri="{FF2B5EF4-FFF2-40B4-BE49-F238E27FC236}">
                  <a16:creationId xmlns:a16="http://schemas.microsoft.com/office/drawing/2014/main" id="{D4FFDEE9-CDD6-FF42-830C-22ED492B0D26}"/>
                </a:ext>
              </a:extLst>
            </p:cNvPr>
            <p:cNvSpPr>
              <a:spLocks noChangeArrowheads="1"/>
            </p:cNvSpPr>
            <p:nvPr/>
          </p:nvSpPr>
          <p:spPr bwMode="auto">
            <a:xfrm>
              <a:off x="4265" y="3397"/>
              <a:ext cx="869" cy="398"/>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19" name="Rectangle 42">
              <a:extLst>
                <a:ext uri="{FF2B5EF4-FFF2-40B4-BE49-F238E27FC236}">
                  <a16:creationId xmlns:a16="http://schemas.microsoft.com/office/drawing/2014/main" id="{C9B67A36-4B2C-D248-85B2-CD0682E3B0D7}"/>
                </a:ext>
              </a:extLst>
            </p:cNvPr>
            <p:cNvSpPr>
              <a:spLocks noChangeArrowheads="1"/>
            </p:cNvSpPr>
            <p:nvPr/>
          </p:nvSpPr>
          <p:spPr bwMode="auto">
            <a:xfrm>
              <a:off x="4264" y="3567"/>
              <a:ext cx="870" cy="228"/>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900">
                <a:latin typeface="Times New Roman" panose="02020603050405020304" pitchFamily="18" charset="0"/>
              </a:endParaRPr>
            </a:p>
          </p:txBody>
        </p:sp>
        <p:sp>
          <p:nvSpPr>
            <p:cNvPr id="53320" name="Rectangle 43">
              <a:extLst>
                <a:ext uri="{FF2B5EF4-FFF2-40B4-BE49-F238E27FC236}">
                  <a16:creationId xmlns:a16="http://schemas.microsoft.com/office/drawing/2014/main" id="{33A2F1FF-913C-7547-BAED-B08746A1C651}"/>
                </a:ext>
              </a:extLst>
            </p:cNvPr>
            <p:cNvSpPr>
              <a:spLocks noChangeArrowheads="1"/>
            </p:cNvSpPr>
            <p:nvPr/>
          </p:nvSpPr>
          <p:spPr bwMode="auto">
            <a:xfrm>
              <a:off x="4303" y="3411"/>
              <a:ext cx="778"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900">
                  <a:solidFill>
                    <a:srgbClr val="000000"/>
                  </a:solidFill>
                  <a:latin typeface="Times New Roman" panose="02020603050405020304" pitchFamily="18" charset="0"/>
                </a:rPr>
                <a:t>- assembly : String</a:t>
              </a:r>
              <a:endParaRPr lang="en-US" altLang="en-US" sz="900">
                <a:latin typeface="Times New Roman" panose="02020603050405020304" pitchFamily="18" charset="0"/>
              </a:endParaRPr>
            </a:p>
          </p:txBody>
        </p:sp>
        <p:sp>
          <p:nvSpPr>
            <p:cNvPr id="53321" name="Line 44">
              <a:extLst>
                <a:ext uri="{FF2B5EF4-FFF2-40B4-BE49-F238E27FC236}">
                  <a16:creationId xmlns:a16="http://schemas.microsoft.com/office/drawing/2014/main" id="{42FAF75F-1ADC-CB41-A9B3-BDBC866542D0}"/>
                </a:ext>
              </a:extLst>
            </p:cNvPr>
            <p:cNvSpPr>
              <a:spLocks noChangeShapeType="1"/>
            </p:cNvSpPr>
            <p:nvPr/>
          </p:nvSpPr>
          <p:spPr bwMode="auto">
            <a:xfrm flipV="1">
              <a:off x="3771" y="3011"/>
              <a:ext cx="175" cy="24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22" name="Freeform 45">
              <a:extLst>
                <a:ext uri="{FF2B5EF4-FFF2-40B4-BE49-F238E27FC236}">
                  <a16:creationId xmlns:a16="http://schemas.microsoft.com/office/drawing/2014/main" id="{D84D2184-A456-AE48-A90A-8B28F84A1938}"/>
                </a:ext>
              </a:extLst>
            </p:cNvPr>
            <p:cNvSpPr>
              <a:spLocks/>
            </p:cNvSpPr>
            <p:nvPr/>
          </p:nvSpPr>
          <p:spPr bwMode="auto">
            <a:xfrm>
              <a:off x="3907" y="2898"/>
              <a:ext cx="121" cy="142"/>
            </a:xfrm>
            <a:custGeom>
              <a:avLst/>
              <a:gdLst>
                <a:gd name="T0" fmla="*/ 121 w 121"/>
                <a:gd name="T1" fmla="*/ 0 h 142"/>
                <a:gd name="T2" fmla="*/ 85 w 121"/>
                <a:gd name="T3" fmla="*/ 142 h 142"/>
                <a:gd name="T4" fmla="*/ 0 w 121"/>
                <a:gd name="T5" fmla="*/ 85 h 142"/>
                <a:gd name="T6" fmla="*/ 121 w 121"/>
                <a:gd name="T7" fmla="*/ 0 h 142"/>
                <a:gd name="T8" fmla="*/ 0 60000 65536"/>
                <a:gd name="T9" fmla="*/ 0 60000 65536"/>
                <a:gd name="T10" fmla="*/ 0 60000 65536"/>
                <a:gd name="T11" fmla="*/ 0 60000 65536"/>
                <a:gd name="T12" fmla="*/ 0 w 121"/>
                <a:gd name="T13" fmla="*/ 0 h 142"/>
                <a:gd name="T14" fmla="*/ 121 w 121"/>
                <a:gd name="T15" fmla="*/ 142 h 142"/>
              </a:gdLst>
              <a:ahLst/>
              <a:cxnLst>
                <a:cxn ang="T8">
                  <a:pos x="T0" y="T1"/>
                </a:cxn>
                <a:cxn ang="T9">
                  <a:pos x="T2" y="T3"/>
                </a:cxn>
                <a:cxn ang="T10">
                  <a:pos x="T4" y="T5"/>
                </a:cxn>
                <a:cxn ang="T11">
                  <a:pos x="T6" y="T7"/>
                </a:cxn>
              </a:cxnLst>
              <a:rect l="T12" t="T13" r="T14" b="T15"/>
              <a:pathLst>
                <a:path w="121" h="142">
                  <a:moveTo>
                    <a:pt x="121" y="0"/>
                  </a:moveTo>
                  <a:lnTo>
                    <a:pt x="85" y="142"/>
                  </a:lnTo>
                  <a:lnTo>
                    <a:pt x="0" y="85"/>
                  </a:lnTo>
                  <a:lnTo>
                    <a:pt x="121" y="0"/>
                  </a:lnTo>
                  <a:close/>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323" name="Line 46">
              <a:extLst>
                <a:ext uri="{FF2B5EF4-FFF2-40B4-BE49-F238E27FC236}">
                  <a16:creationId xmlns:a16="http://schemas.microsoft.com/office/drawing/2014/main" id="{E0246A1D-2780-844E-8F4F-347C185AB89A}"/>
                </a:ext>
              </a:extLst>
            </p:cNvPr>
            <p:cNvSpPr>
              <a:spLocks noChangeShapeType="1"/>
            </p:cNvSpPr>
            <p:nvPr/>
          </p:nvSpPr>
          <p:spPr bwMode="auto">
            <a:xfrm flipH="1" flipV="1">
              <a:off x="4421" y="3016"/>
              <a:ext cx="163" cy="231"/>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24" name="Freeform 47">
              <a:extLst>
                <a:ext uri="{FF2B5EF4-FFF2-40B4-BE49-F238E27FC236}">
                  <a16:creationId xmlns:a16="http://schemas.microsoft.com/office/drawing/2014/main" id="{6A58A3F4-3C7F-8E4C-A04C-EEE2D8741A30}"/>
                </a:ext>
              </a:extLst>
            </p:cNvPr>
            <p:cNvSpPr>
              <a:spLocks/>
            </p:cNvSpPr>
            <p:nvPr/>
          </p:nvSpPr>
          <p:spPr bwMode="auto">
            <a:xfrm>
              <a:off x="4348" y="2898"/>
              <a:ext cx="113" cy="149"/>
            </a:xfrm>
            <a:custGeom>
              <a:avLst/>
              <a:gdLst>
                <a:gd name="T0" fmla="*/ 0 w 113"/>
                <a:gd name="T1" fmla="*/ 0 h 149"/>
                <a:gd name="T2" fmla="*/ 113 w 113"/>
                <a:gd name="T3" fmla="*/ 92 h 149"/>
                <a:gd name="T4" fmla="*/ 28 w 113"/>
                <a:gd name="T5" fmla="*/ 149 h 149"/>
                <a:gd name="T6" fmla="*/ 0 w 113"/>
                <a:gd name="T7" fmla="*/ 0 h 149"/>
                <a:gd name="T8" fmla="*/ 0 60000 65536"/>
                <a:gd name="T9" fmla="*/ 0 60000 65536"/>
                <a:gd name="T10" fmla="*/ 0 60000 65536"/>
                <a:gd name="T11" fmla="*/ 0 60000 65536"/>
                <a:gd name="T12" fmla="*/ 0 w 113"/>
                <a:gd name="T13" fmla="*/ 0 h 149"/>
                <a:gd name="T14" fmla="*/ 113 w 113"/>
                <a:gd name="T15" fmla="*/ 149 h 149"/>
              </a:gdLst>
              <a:ahLst/>
              <a:cxnLst>
                <a:cxn ang="T8">
                  <a:pos x="T0" y="T1"/>
                </a:cxn>
                <a:cxn ang="T9">
                  <a:pos x="T2" y="T3"/>
                </a:cxn>
                <a:cxn ang="T10">
                  <a:pos x="T4" y="T5"/>
                </a:cxn>
                <a:cxn ang="T11">
                  <a:pos x="T6" y="T7"/>
                </a:cxn>
              </a:cxnLst>
              <a:rect l="T12" t="T13" r="T14" b="T15"/>
              <a:pathLst>
                <a:path w="113" h="149">
                  <a:moveTo>
                    <a:pt x="0" y="0"/>
                  </a:moveTo>
                  <a:lnTo>
                    <a:pt x="113" y="92"/>
                  </a:lnTo>
                  <a:lnTo>
                    <a:pt x="28" y="149"/>
                  </a:lnTo>
                  <a:lnTo>
                    <a:pt x="0" y="0"/>
                  </a:lnTo>
                  <a:close/>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1" name="Curved Right Arrow 80">
            <a:extLst>
              <a:ext uri="{FF2B5EF4-FFF2-40B4-BE49-F238E27FC236}">
                <a16:creationId xmlns:a16="http://schemas.microsoft.com/office/drawing/2014/main" id="{A59A2E35-301B-B843-821B-FBECD88F2CB5}"/>
              </a:ext>
            </a:extLst>
          </p:cNvPr>
          <p:cNvSpPr>
            <a:spLocks noChangeArrowheads="1"/>
          </p:cNvSpPr>
          <p:nvPr/>
        </p:nvSpPr>
        <p:spPr bwMode="auto">
          <a:xfrm rot="-2524328">
            <a:off x="2160587" y="3922792"/>
            <a:ext cx="806450" cy="2414588"/>
          </a:xfrm>
          <a:prstGeom prst="curvedRightArrow">
            <a:avLst>
              <a:gd name="adj1" fmla="val 24992"/>
              <a:gd name="adj2" fmla="val 49999"/>
              <a:gd name="adj3" fmla="val 25000"/>
            </a:avLst>
          </a:prstGeom>
          <a:solidFill>
            <a:srgbClr val="0000FF"/>
          </a:solidFill>
          <a:ln w="9525">
            <a:solidFill>
              <a:schemeClr val="accent1"/>
            </a:solidFill>
            <a:miter lim="800000"/>
            <a:headEnd/>
            <a:tailEnd/>
          </a:ln>
          <a:effectLst>
            <a:outerShdw blurRad="38100" dist="25401" dir="2700000" algn="br" rotWithShape="0">
              <a:srgbClr val="808080">
                <a:alpha val="59999"/>
              </a:srgbClr>
            </a:outerShdw>
          </a:effectLst>
        </p:spPr>
        <p:txBody>
          <a:bodyPr anchor="ctr"/>
          <a:lstStyle/>
          <a:p>
            <a:pPr algn="ctr" eaLnBrk="1" hangingPunct="1">
              <a:defRPr/>
            </a:pPr>
            <a:endParaRPr lang="en-GB">
              <a:solidFill>
                <a:srgbClr val="0000FF"/>
              </a:solidFill>
              <a:latin typeface="+mn-lt"/>
              <a:ea typeface="+mn-ea"/>
            </a:endParaRPr>
          </a:p>
        </p:txBody>
      </p:sp>
      <p:sp>
        <p:nvSpPr>
          <p:cNvPr id="3" name="Slide Number Placeholder 2">
            <a:extLst>
              <a:ext uri="{FF2B5EF4-FFF2-40B4-BE49-F238E27FC236}">
                <a16:creationId xmlns:a16="http://schemas.microsoft.com/office/drawing/2014/main" id="{C67430E9-2281-4E05-AE2D-28F698E592BB}"/>
              </a:ext>
            </a:extLst>
          </p:cNvPr>
          <p:cNvSpPr>
            <a:spLocks noGrp="1"/>
          </p:cNvSpPr>
          <p:nvPr>
            <p:ph type="sldNum" sz="quarter" idx="12"/>
          </p:nvPr>
        </p:nvSpPr>
        <p:spPr/>
        <p:txBody>
          <a:bodyPr/>
          <a:lstStyle/>
          <a:p>
            <a:fld id="{11F88B7E-86B8-4862-842E-2DB840C1EC76}" type="slidenum">
              <a:rPr lang="zh-CN" altLang="en-US" smtClean="0"/>
              <a:t>30</a:t>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a:extLst>
              <a:ext uri="{FF2B5EF4-FFF2-40B4-BE49-F238E27FC236}">
                <a16:creationId xmlns:a16="http://schemas.microsoft.com/office/drawing/2014/main" id="{7C27139C-A3EE-3E4D-8BB1-2BD02A93ABC1}"/>
              </a:ext>
            </a:extLst>
          </p:cNvPr>
          <p:cNvSpPr>
            <a:spLocks noGrp="1" noChangeArrowheads="1"/>
          </p:cNvSpPr>
          <p:nvPr>
            <p:ph type="title"/>
          </p:nvPr>
        </p:nvSpPr>
        <p:spPr>
          <a:xfrm>
            <a:off x="457200" y="533400"/>
            <a:ext cx="8686800" cy="990600"/>
          </a:xfrm>
        </p:spPr>
        <p:txBody>
          <a:bodyPr>
            <a:noAutofit/>
          </a:bodyPr>
          <a:lstStyle/>
          <a:p>
            <a:pPr>
              <a:defRPr/>
            </a:pPr>
            <a:r>
              <a:rPr lang="en-US" sz="3200">
                <a:ea typeface="+mj-ea"/>
                <a:cs typeface="Arial" charset="0"/>
              </a:rPr>
              <a:t>3.1. </a:t>
            </a:r>
            <a:r>
              <a:rPr lang="en-GB" altLang="en-US" sz="3200">
                <a:ea typeface="ＭＳ Ｐゴシック" panose="020B0600070205080204" pitchFamily="34" charset="-128"/>
              </a:rPr>
              <a:t>Ánh xạ các lớp thiết kế lưu trữ với các thực thể</a:t>
            </a:r>
            <a:endParaRPr lang="en-US" sz="3200">
              <a:ea typeface="+mj-ea"/>
              <a:cs typeface="Arial" charset="0"/>
            </a:endParaRPr>
          </a:p>
        </p:txBody>
      </p:sp>
      <p:sp>
        <p:nvSpPr>
          <p:cNvPr id="54274" name="Rectangle 3">
            <a:extLst>
              <a:ext uri="{FF2B5EF4-FFF2-40B4-BE49-F238E27FC236}">
                <a16:creationId xmlns:a16="http://schemas.microsoft.com/office/drawing/2014/main" id="{AAFBC17C-ECBF-8F4E-B376-D1598730BFA3}"/>
              </a:ext>
            </a:extLst>
          </p:cNvPr>
          <p:cNvSpPr>
            <a:spLocks noGrp="1"/>
          </p:cNvSpPr>
          <p:nvPr>
            <p:ph idx="1"/>
          </p:nvPr>
        </p:nvSpPr>
        <p:spPr>
          <a:xfrm>
            <a:off x="361950" y="1585913"/>
            <a:ext cx="8489950" cy="2071687"/>
          </a:xfrm>
        </p:spPr>
        <p:txBody>
          <a:bodyPr/>
          <a:lstStyle/>
          <a:p>
            <a:pPr eaLnBrk="1" hangingPunct="1"/>
            <a:r>
              <a:rPr lang="en-US" altLang="en-US">
                <a:ea typeface="ＭＳ Ｐゴシック" panose="020B0600070205080204" pitchFamily="34" charset="-128"/>
                <a:cs typeface="Arial" panose="020B0604020202020204" pitchFamily="34" charset="0"/>
              </a:rPr>
              <a:t>Trong một cơ sở dữ liệu quan hệ</a:t>
            </a:r>
          </a:p>
          <a:p>
            <a:pPr lvl="1" eaLnBrk="1" hangingPunct="1"/>
            <a:r>
              <a:rPr lang="en-US" altLang="en-US">
                <a:ea typeface="ＭＳ Ｐゴシック" panose="020B0600070205080204" pitchFamily="34" charset="-128"/>
                <a:cs typeface="Arial" panose="020B0604020202020204" pitchFamily="34" charset="0"/>
              </a:rPr>
              <a:t>Mỗi hàng trong bảng được coi là một đối tượng</a:t>
            </a:r>
          </a:p>
          <a:p>
            <a:pPr lvl="1" eaLnBrk="1" hangingPunct="1"/>
            <a:r>
              <a:rPr lang="vi-VN" altLang="en-US">
                <a:latin typeface="Calibri (Body)"/>
                <a:ea typeface="ＭＳ Ｐゴシック" panose="020B0600070205080204" pitchFamily="34" charset="-128"/>
                <a:cs typeface="Arial" panose="020B0604020202020204" pitchFamily="34" charset="0"/>
              </a:rPr>
              <a:t>Một cột trong bảng tương đương với một thuộc tính liên tục của một lớp</a:t>
            </a:r>
            <a:endParaRPr lang="en-US" altLang="en-US">
              <a:latin typeface="Calibri (Body)"/>
              <a:ea typeface="ＭＳ Ｐゴシック" panose="020B0600070205080204" pitchFamily="34" charset="-128"/>
              <a:cs typeface="Arial" panose="020B0604020202020204" pitchFamily="34" charset="0"/>
            </a:endParaRPr>
          </a:p>
        </p:txBody>
      </p:sp>
      <p:sp>
        <p:nvSpPr>
          <p:cNvPr id="54275" name="Rectangle 3">
            <a:extLst>
              <a:ext uri="{FF2B5EF4-FFF2-40B4-BE49-F238E27FC236}">
                <a16:creationId xmlns:a16="http://schemas.microsoft.com/office/drawing/2014/main" id="{6B64B827-DCA9-5D45-9F96-600CB52CC0B3}"/>
              </a:ext>
            </a:extLst>
          </p:cNvPr>
          <p:cNvSpPr>
            <a:spLocks noChangeArrowheads="1"/>
          </p:cNvSpPr>
          <p:nvPr/>
        </p:nvSpPr>
        <p:spPr bwMode="auto">
          <a:xfrm>
            <a:off x="4652963" y="2855844"/>
            <a:ext cx="2135187" cy="1406525"/>
          </a:xfrm>
          <a:prstGeom prst="rect">
            <a:avLst/>
          </a:prstGeom>
          <a:solidFill>
            <a:srgbClr val="FFFFCC"/>
          </a:solidFill>
          <a:ln w="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4276" name="Rectangle 4">
            <a:extLst>
              <a:ext uri="{FF2B5EF4-FFF2-40B4-BE49-F238E27FC236}">
                <a16:creationId xmlns:a16="http://schemas.microsoft.com/office/drawing/2014/main" id="{5098578B-FC6C-3E4B-A12D-558251D32809}"/>
              </a:ext>
            </a:extLst>
          </p:cNvPr>
          <p:cNvSpPr>
            <a:spLocks noChangeArrowheads="1"/>
          </p:cNvSpPr>
          <p:nvPr/>
        </p:nvSpPr>
        <p:spPr bwMode="auto">
          <a:xfrm>
            <a:off x="4987925" y="2917757"/>
            <a:ext cx="1016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00"/>
                </a:solidFill>
                <a:latin typeface="Times New Roman" panose="02020603050405020304" pitchFamily="18" charset="0"/>
              </a:rPr>
              <a:t>SubjectInfo</a:t>
            </a:r>
            <a:endParaRPr lang="en-US" altLang="en-US" sz="1000">
              <a:latin typeface="Times New Roman" panose="02020603050405020304" pitchFamily="18" charset="0"/>
            </a:endParaRPr>
          </a:p>
        </p:txBody>
      </p:sp>
      <p:sp>
        <p:nvSpPr>
          <p:cNvPr id="54277" name="Rectangle 5">
            <a:extLst>
              <a:ext uri="{FF2B5EF4-FFF2-40B4-BE49-F238E27FC236}">
                <a16:creationId xmlns:a16="http://schemas.microsoft.com/office/drawing/2014/main" id="{27F7B90E-66E5-FD4D-A28C-6AD748221030}"/>
              </a:ext>
            </a:extLst>
          </p:cNvPr>
          <p:cNvSpPr>
            <a:spLocks noChangeArrowheads="1"/>
          </p:cNvSpPr>
          <p:nvPr/>
        </p:nvSpPr>
        <p:spPr bwMode="auto">
          <a:xfrm>
            <a:off x="4652963" y="3192394"/>
            <a:ext cx="2135187" cy="1069975"/>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4278" name="Rectangle 6">
            <a:extLst>
              <a:ext uri="{FF2B5EF4-FFF2-40B4-BE49-F238E27FC236}">
                <a16:creationId xmlns:a16="http://schemas.microsoft.com/office/drawing/2014/main" id="{7D51C5FB-0E67-664F-A1D7-EC63B0B034C4}"/>
              </a:ext>
            </a:extLst>
          </p:cNvPr>
          <p:cNvSpPr>
            <a:spLocks noChangeArrowheads="1"/>
          </p:cNvSpPr>
          <p:nvPr/>
        </p:nvSpPr>
        <p:spPr bwMode="auto">
          <a:xfrm>
            <a:off x="4652963" y="4054407"/>
            <a:ext cx="2135187" cy="207962"/>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4279" name="Rectangle 7">
            <a:extLst>
              <a:ext uri="{FF2B5EF4-FFF2-40B4-BE49-F238E27FC236}">
                <a16:creationId xmlns:a16="http://schemas.microsoft.com/office/drawing/2014/main" id="{76E893B6-CA73-FE47-9C1E-5546B8CF2484}"/>
              </a:ext>
            </a:extLst>
          </p:cNvPr>
          <p:cNvSpPr>
            <a:spLocks noChangeArrowheads="1"/>
          </p:cNvSpPr>
          <p:nvPr/>
        </p:nvSpPr>
        <p:spPr bwMode="auto">
          <a:xfrm>
            <a:off x="4699000" y="3222557"/>
            <a:ext cx="1673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00"/>
                </a:solidFill>
                <a:latin typeface="Times New Roman" panose="02020603050405020304" pitchFamily="18" charset="0"/>
              </a:rPr>
              <a:t>- subjectID : String</a:t>
            </a:r>
            <a:endParaRPr lang="en-US" altLang="en-US" sz="1000">
              <a:latin typeface="Times New Roman" panose="02020603050405020304" pitchFamily="18" charset="0"/>
            </a:endParaRPr>
          </a:p>
        </p:txBody>
      </p:sp>
      <p:sp>
        <p:nvSpPr>
          <p:cNvPr id="54280" name="Rectangle 8">
            <a:extLst>
              <a:ext uri="{FF2B5EF4-FFF2-40B4-BE49-F238E27FC236}">
                <a16:creationId xmlns:a16="http://schemas.microsoft.com/office/drawing/2014/main" id="{FA6791BB-C199-0846-8679-083F3DD53269}"/>
              </a:ext>
            </a:extLst>
          </p:cNvPr>
          <p:cNvSpPr>
            <a:spLocks noChangeArrowheads="1"/>
          </p:cNvSpPr>
          <p:nvPr/>
        </p:nvSpPr>
        <p:spPr bwMode="auto">
          <a:xfrm>
            <a:off x="4699000" y="3467032"/>
            <a:ext cx="20113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00"/>
                </a:solidFill>
                <a:latin typeface="Times New Roman" panose="02020603050405020304" pitchFamily="18" charset="0"/>
              </a:rPr>
              <a:t>- subjectName : String</a:t>
            </a:r>
            <a:endParaRPr lang="en-US" altLang="en-US" sz="1000">
              <a:latin typeface="Times New Roman" panose="02020603050405020304" pitchFamily="18" charset="0"/>
            </a:endParaRPr>
          </a:p>
        </p:txBody>
      </p:sp>
      <p:sp>
        <p:nvSpPr>
          <p:cNvPr id="54281" name="Rectangle 9">
            <a:extLst>
              <a:ext uri="{FF2B5EF4-FFF2-40B4-BE49-F238E27FC236}">
                <a16:creationId xmlns:a16="http://schemas.microsoft.com/office/drawing/2014/main" id="{BACFC47C-E2DA-C34B-B139-C30C5C73A1FD}"/>
              </a:ext>
            </a:extLst>
          </p:cNvPr>
          <p:cNvSpPr>
            <a:spLocks noChangeArrowheads="1"/>
          </p:cNvSpPr>
          <p:nvPr/>
        </p:nvSpPr>
        <p:spPr bwMode="auto">
          <a:xfrm>
            <a:off x="4699000" y="3711507"/>
            <a:ext cx="19573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000000"/>
                </a:solidFill>
                <a:latin typeface="Times New Roman" panose="02020603050405020304" pitchFamily="18" charset="0"/>
              </a:rPr>
              <a:t>- numberOfCredit : int</a:t>
            </a:r>
            <a:endParaRPr lang="en-US" altLang="en-US" sz="1000">
              <a:latin typeface="Times New Roman" panose="02020603050405020304" pitchFamily="18" charset="0"/>
            </a:endParaRPr>
          </a:p>
        </p:txBody>
      </p:sp>
      <p:graphicFrame>
        <p:nvGraphicFramePr>
          <p:cNvPr id="23" name="Group 37">
            <a:extLst>
              <a:ext uri="{FF2B5EF4-FFF2-40B4-BE49-F238E27FC236}">
                <a16:creationId xmlns:a16="http://schemas.microsoft.com/office/drawing/2014/main" id="{A6C0C2E3-E864-5649-BE99-CEC6AE6B4483}"/>
              </a:ext>
            </a:extLst>
          </p:cNvPr>
          <p:cNvGraphicFramePr>
            <a:graphicFrameLocks noGrp="1"/>
          </p:cNvGraphicFramePr>
          <p:nvPr>
            <p:extLst>
              <p:ext uri="{D42A27DB-BD31-4B8C-83A1-F6EECF244321}">
                <p14:modId xmlns:p14="http://schemas.microsoft.com/office/powerpoint/2010/main" val="2664755672"/>
              </p:ext>
            </p:extLst>
          </p:nvPr>
        </p:nvGraphicFramePr>
        <p:xfrm>
          <a:off x="685800" y="4848157"/>
          <a:ext cx="8166100" cy="1208087"/>
        </p:xfrm>
        <a:graphic>
          <a:graphicData uri="http://schemas.openxmlformats.org/drawingml/2006/table">
            <a:tbl>
              <a:tblPr/>
              <a:tblGrid>
                <a:gridCol w="2041525">
                  <a:extLst>
                    <a:ext uri="{9D8B030D-6E8A-4147-A177-3AD203B41FA5}">
                      <a16:colId xmlns:a16="http://schemas.microsoft.com/office/drawing/2014/main" val="20000"/>
                    </a:ext>
                  </a:extLst>
                </a:gridCol>
                <a:gridCol w="2041525">
                  <a:extLst>
                    <a:ext uri="{9D8B030D-6E8A-4147-A177-3AD203B41FA5}">
                      <a16:colId xmlns:a16="http://schemas.microsoft.com/office/drawing/2014/main" val="20001"/>
                    </a:ext>
                  </a:extLst>
                </a:gridCol>
                <a:gridCol w="2041525">
                  <a:extLst>
                    <a:ext uri="{9D8B030D-6E8A-4147-A177-3AD203B41FA5}">
                      <a16:colId xmlns:a16="http://schemas.microsoft.com/office/drawing/2014/main" val="20002"/>
                    </a:ext>
                  </a:extLst>
                </a:gridCol>
                <a:gridCol w="2041525">
                  <a:extLst>
                    <a:ext uri="{9D8B030D-6E8A-4147-A177-3AD203B41FA5}">
                      <a16:colId xmlns:a16="http://schemas.microsoft.com/office/drawing/2014/main" val="20003"/>
                    </a:ext>
                  </a:extLst>
                </a:gridCol>
              </a:tblGrid>
              <a:tr h="63817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charset="0"/>
                        <a:buNone/>
                        <a:tabLst/>
                      </a:pPr>
                      <a:endParaRPr kumimoji="0" lang="en-GB" sz="2000" b="0" i="0" u="none" strike="noStrike" cap="none" normalizeH="0" baseline="0">
                        <a:ln>
                          <a:noFill/>
                        </a:ln>
                        <a:solidFill>
                          <a:schemeClr val="tx1"/>
                        </a:solidFill>
                        <a:effectLst/>
                        <a:latin typeface="Arial" charset="0"/>
                        <a:ea typeface="ＭＳ Ｐゴシック" charset="0"/>
                        <a:cs typeface="ＭＳ Ｐゴシック" charset="0"/>
                      </a:endParaRPr>
                    </a:p>
                  </a:txBody>
                  <a:tcPr marL="107950" marR="107950" marT="53975" marB="539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subjectID</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subjectName</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numberOfCredit</a:t>
                      </a:r>
                    </a:p>
                  </a:txBody>
                  <a:tcPr marL="107950" marR="107950" marT="53975" marB="539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99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charset="0"/>
                        <a:buNone/>
                        <a:tabLst/>
                      </a:pPr>
                      <a:endParaRPr kumimoji="0" lang="en-GB" sz="2000" b="0" i="0" u="none" strike="noStrike" cap="none" normalizeH="0" baseline="0">
                        <a:ln>
                          <a:noFill/>
                        </a:ln>
                        <a:solidFill>
                          <a:schemeClr val="tx1"/>
                        </a:solidFill>
                        <a:effectLst/>
                        <a:latin typeface="Arial" charset="0"/>
                        <a:ea typeface="ＭＳ Ｐゴシック" charset="0"/>
                        <a:cs typeface="ＭＳ Ｐゴシック" charset="0"/>
                      </a:endParaRPr>
                    </a:p>
                  </a:txBody>
                  <a:tcPr marL="107950" marR="107950" marT="53975" marB="539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IT0001</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CS Introduction</a:t>
                      </a:r>
                    </a:p>
                  </a:txBody>
                  <a:tcPr marL="107950" marR="107950" marT="53975" marB="539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2000" b="0" i="0" u="none" strike="noStrike" cap="none" normalizeH="0" baseline="0">
                          <a:ln>
                            <a:noFill/>
                          </a:ln>
                          <a:solidFill>
                            <a:schemeClr val="tx1"/>
                          </a:solidFill>
                          <a:effectLst/>
                          <a:latin typeface="Arial" charset="0"/>
                          <a:ea typeface="ＭＳ Ｐゴシック" charset="0"/>
                          <a:cs typeface="ＭＳ Ｐゴシック" charset="0"/>
                        </a:rPr>
                        <a:t>4</a:t>
                      </a:r>
                    </a:p>
                  </a:txBody>
                  <a:tcPr marL="107950" marR="107950" marT="53975" marB="539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4299" name="Text Box 29">
            <a:extLst>
              <a:ext uri="{FF2B5EF4-FFF2-40B4-BE49-F238E27FC236}">
                <a16:creationId xmlns:a16="http://schemas.microsoft.com/office/drawing/2014/main" id="{55CFEF53-E855-8244-83A2-AC2369A37105}"/>
              </a:ext>
            </a:extLst>
          </p:cNvPr>
          <p:cNvSpPr txBox="1">
            <a:spLocks noChangeArrowheads="1"/>
          </p:cNvSpPr>
          <p:nvPr/>
        </p:nvSpPr>
        <p:spPr bwMode="auto">
          <a:xfrm>
            <a:off x="830263" y="5562532"/>
            <a:ext cx="194945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2000" b="1">
                <a:solidFill>
                  <a:srgbClr val="0000FF"/>
                </a:solidFill>
                <a:latin typeface="Times New Roman" panose="02020603050405020304" pitchFamily="18" charset="0"/>
              </a:rPr>
              <a:t>Object Instance</a:t>
            </a:r>
          </a:p>
        </p:txBody>
      </p:sp>
      <p:sp>
        <p:nvSpPr>
          <p:cNvPr id="54300" name="Text Box 30">
            <a:extLst>
              <a:ext uri="{FF2B5EF4-FFF2-40B4-BE49-F238E27FC236}">
                <a16:creationId xmlns:a16="http://schemas.microsoft.com/office/drawing/2014/main" id="{5DDBCCD5-1DCC-2D44-BAFE-A4402BB6945E}"/>
              </a:ext>
            </a:extLst>
          </p:cNvPr>
          <p:cNvSpPr txBox="1">
            <a:spLocks noChangeArrowheads="1"/>
          </p:cNvSpPr>
          <p:nvPr/>
        </p:nvSpPr>
        <p:spPr bwMode="auto">
          <a:xfrm>
            <a:off x="858838" y="4884669"/>
            <a:ext cx="195738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nSpc>
                <a:spcPts val="1900"/>
              </a:lnSpc>
              <a:spcBef>
                <a:spcPct val="0"/>
              </a:spcBef>
              <a:buClrTx/>
              <a:buSzTx/>
              <a:buFontTx/>
              <a:buNone/>
            </a:pPr>
            <a:r>
              <a:rPr lang="en-US" altLang="en-US" sz="2000" b="1">
                <a:solidFill>
                  <a:srgbClr val="0000FF"/>
                </a:solidFill>
                <a:latin typeface="Times New Roman" panose="02020603050405020304" pitchFamily="18" charset="0"/>
              </a:rPr>
              <a:t>Attributes from </a:t>
            </a:r>
            <a:br>
              <a:rPr lang="en-US" altLang="en-US" sz="2000" b="1">
                <a:solidFill>
                  <a:srgbClr val="0000FF"/>
                </a:solidFill>
                <a:latin typeface="Times New Roman" panose="02020603050405020304" pitchFamily="18" charset="0"/>
              </a:rPr>
            </a:br>
            <a:r>
              <a:rPr lang="en-US" altLang="en-US" sz="2000" b="1">
                <a:solidFill>
                  <a:srgbClr val="0000FF"/>
                </a:solidFill>
                <a:latin typeface="Times New Roman" panose="02020603050405020304" pitchFamily="18" charset="0"/>
              </a:rPr>
              <a:t>object type</a:t>
            </a:r>
          </a:p>
        </p:txBody>
      </p:sp>
      <p:sp>
        <p:nvSpPr>
          <p:cNvPr id="54301" name="AutoShape 31">
            <a:extLst>
              <a:ext uri="{FF2B5EF4-FFF2-40B4-BE49-F238E27FC236}">
                <a16:creationId xmlns:a16="http://schemas.microsoft.com/office/drawing/2014/main" id="{F5F6DACF-6695-424D-8DF1-378297C428D4}"/>
              </a:ext>
            </a:extLst>
          </p:cNvPr>
          <p:cNvSpPr>
            <a:spLocks noChangeArrowheads="1"/>
          </p:cNvSpPr>
          <p:nvPr/>
        </p:nvSpPr>
        <p:spPr bwMode="auto">
          <a:xfrm rot="5400000">
            <a:off x="5491163" y="4343332"/>
            <a:ext cx="469900" cy="419100"/>
          </a:xfrm>
          <a:prstGeom prst="rightArrow">
            <a:avLst>
              <a:gd name="adj1" fmla="val 59481"/>
              <a:gd name="adj2" fmla="val 46167"/>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FE09415F-723A-4DA2-9EB9-613BA915D71C}"/>
              </a:ext>
            </a:extLst>
          </p:cNvPr>
          <p:cNvSpPr>
            <a:spLocks noGrp="1"/>
          </p:cNvSpPr>
          <p:nvPr>
            <p:ph type="sldNum" sz="quarter" idx="12"/>
          </p:nvPr>
        </p:nvSpPr>
        <p:spPr/>
        <p:txBody>
          <a:bodyPr/>
          <a:lstStyle/>
          <a:p>
            <a:fld id="{11F88B7E-86B8-4862-842E-2DB840C1EC76}" type="slidenum">
              <a:rPr lang="zh-CN" altLang="en-US" smtClean="0"/>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C48890F5-F5F4-6A4A-B7C6-CD14C2E489F0}"/>
              </a:ext>
            </a:extLst>
          </p:cNvPr>
          <p:cNvSpPr>
            <a:spLocks noGrp="1" noChangeArrowheads="1"/>
          </p:cNvSpPr>
          <p:nvPr>
            <p:ph type="title"/>
          </p:nvPr>
        </p:nvSpPr>
        <p:spPr>
          <a:xfrm>
            <a:off x="457200" y="381000"/>
            <a:ext cx="8229600" cy="914400"/>
          </a:xfrm>
        </p:spPr>
        <p:txBody>
          <a:bodyPr>
            <a:noAutofit/>
          </a:bodyPr>
          <a:lstStyle/>
          <a:p>
            <a:pPr>
              <a:defRPr/>
            </a:pPr>
            <a:r>
              <a:rPr lang="en-US" sz="2800"/>
              <a:t>3.2. Ánh xạ các liên kết (associations) giữa các Persistent Objects</a:t>
            </a:r>
          </a:p>
        </p:txBody>
      </p:sp>
      <p:sp>
        <p:nvSpPr>
          <p:cNvPr id="56322" name="Rectangle 3">
            <a:extLst>
              <a:ext uri="{FF2B5EF4-FFF2-40B4-BE49-F238E27FC236}">
                <a16:creationId xmlns:a16="http://schemas.microsoft.com/office/drawing/2014/main" id="{ACAA487F-047A-2245-AD15-3602B9E807A5}"/>
              </a:ext>
            </a:extLst>
          </p:cNvPr>
          <p:cNvSpPr>
            <a:spLocks noGrp="1"/>
          </p:cNvSpPr>
          <p:nvPr>
            <p:ph idx="1"/>
          </p:nvPr>
        </p:nvSpPr>
        <p:spPr>
          <a:xfrm>
            <a:off x="457200" y="1295400"/>
            <a:ext cx="8229600" cy="5181600"/>
          </a:xfrm>
        </p:spPr>
        <p:txBody>
          <a:bodyPr/>
          <a:lstStyle/>
          <a:p>
            <a:r>
              <a:rPr lang="vi-VN" altLang="en-US">
                <a:latin typeface="Calibri (Body)"/>
                <a:ea typeface="ＭＳ Ｐゴシック" panose="020B0600070205080204" pitchFamily="34" charset="-128"/>
              </a:rPr>
              <a:t>Các liên kết giữa hai đối tượng </a:t>
            </a:r>
            <a:r>
              <a:rPr lang="en-US" altLang="en-US">
                <a:latin typeface="Calibri (Body)"/>
                <a:ea typeface="ＭＳ Ｐゴシック" panose="020B0600070205080204" pitchFamily="34" charset="-128"/>
              </a:rPr>
              <a:t>lưu trữ </a:t>
            </a:r>
            <a:r>
              <a:rPr lang="vi-VN" altLang="en-US">
                <a:latin typeface="Calibri (Body)"/>
                <a:ea typeface="ＭＳ Ｐゴシック" panose="020B0600070205080204" pitchFamily="34" charset="-128"/>
              </a:rPr>
              <a:t>được </a:t>
            </a:r>
            <a:r>
              <a:rPr lang="en-US" altLang="en-US">
                <a:latin typeface="Calibri (Body)"/>
                <a:ea typeface="ＭＳ Ｐゴシック" panose="020B0600070205080204" pitchFamily="34" charset="-128"/>
              </a:rPr>
              <a:t>thể hiện dưới dạng</a:t>
            </a:r>
            <a:r>
              <a:rPr lang="vi-VN" altLang="en-US">
                <a:latin typeface="Calibri (Body)"/>
                <a:ea typeface="ＭＳ Ｐゴシック" panose="020B0600070205080204" pitchFamily="34" charset="-128"/>
              </a:rPr>
              <a:t> khóa ngoại cho các đối tượng liên kết</a:t>
            </a:r>
            <a:r>
              <a:rPr lang="en-US" altLang="en-US">
                <a:latin typeface="Calibri (Body)"/>
                <a:ea typeface="ＭＳ Ｐゴシック" panose="020B0600070205080204" pitchFamily="34" charset="-128"/>
              </a:rPr>
              <a:t>.</a:t>
            </a:r>
          </a:p>
          <a:p>
            <a:pPr lvl="1"/>
            <a:r>
              <a:rPr lang="en-US" altLang="en-US">
                <a:latin typeface="Calibri (Body)"/>
                <a:ea typeface="ＭＳ Ｐゴシック" panose="020B0600070205080204" pitchFamily="34" charset="-128"/>
              </a:rPr>
              <a:t>Một khoá ngoại (foreign key) (không nằm trong khoá chính) </a:t>
            </a:r>
            <a:r>
              <a:rPr lang="vi-VN" altLang="en-US">
                <a:latin typeface="Calibri (Body)"/>
                <a:ea typeface="ＭＳ Ｐゴシック" panose="020B0600070205080204" pitchFamily="34" charset="-128"/>
              </a:rPr>
              <a:t>là một cột trong một bảng có chứa giá trị khóa chính của đối tượng được liên kết</a:t>
            </a:r>
            <a:r>
              <a:rPr lang="en-US" altLang="en-US">
                <a:latin typeface="Calibri (Body)"/>
                <a:ea typeface="ＭＳ Ｐゴシック" panose="020B0600070205080204" pitchFamily="34" charset="-128"/>
              </a:rPr>
              <a:t> </a:t>
            </a:r>
          </a:p>
          <a:p>
            <a:pPr lvl="1"/>
            <a:r>
              <a:rPr lang="en-US" altLang="en-US">
                <a:latin typeface="Calibri (Body)"/>
                <a:ea typeface="ＭＳ Ｐゴシック" panose="020B0600070205080204" pitchFamily="34" charset="-128"/>
                <a:sym typeface="Wingdings" pitchFamily="2" charset="2"/>
              </a:rPr>
              <a:t> Mối quan hệ độc lập</a:t>
            </a:r>
            <a:endParaRPr lang="en-US" altLang="en-US">
              <a:latin typeface="Calibri (Body)"/>
              <a:ea typeface="ＭＳ Ｐゴシック" panose="020B0600070205080204" pitchFamily="34" charset="-128"/>
            </a:endParaRPr>
          </a:p>
        </p:txBody>
      </p:sp>
      <p:sp>
        <p:nvSpPr>
          <p:cNvPr id="56323" name="Rectangle 31">
            <a:extLst>
              <a:ext uri="{FF2B5EF4-FFF2-40B4-BE49-F238E27FC236}">
                <a16:creationId xmlns:a16="http://schemas.microsoft.com/office/drawing/2014/main" id="{AD24513D-9616-9048-A02D-B93E979F05BF}"/>
              </a:ext>
            </a:extLst>
          </p:cNvPr>
          <p:cNvSpPr>
            <a:spLocks noChangeArrowheads="1"/>
          </p:cNvSpPr>
          <p:nvPr/>
        </p:nvSpPr>
        <p:spPr bwMode="auto">
          <a:xfrm>
            <a:off x="1995488" y="5678488"/>
            <a:ext cx="1384300" cy="11033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24" name="Rectangle 32">
            <a:extLst>
              <a:ext uri="{FF2B5EF4-FFF2-40B4-BE49-F238E27FC236}">
                <a16:creationId xmlns:a16="http://schemas.microsoft.com/office/drawing/2014/main" id="{EB7CC241-61EC-1747-B6BF-AE1F276A34DF}"/>
              </a:ext>
            </a:extLst>
          </p:cNvPr>
          <p:cNvSpPr>
            <a:spLocks noChangeArrowheads="1"/>
          </p:cNvSpPr>
          <p:nvPr/>
        </p:nvSpPr>
        <p:spPr bwMode="auto">
          <a:xfrm>
            <a:off x="2187575" y="5729288"/>
            <a:ext cx="93662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StudyHistory</a:t>
            </a:r>
            <a:endParaRPr lang="en-US" altLang="en-US" sz="1000">
              <a:latin typeface="Times New Roman" panose="02020603050405020304" pitchFamily="18" charset="0"/>
            </a:endParaRPr>
          </a:p>
        </p:txBody>
      </p:sp>
      <p:sp>
        <p:nvSpPr>
          <p:cNvPr id="56325" name="Rectangle 33">
            <a:extLst>
              <a:ext uri="{FF2B5EF4-FFF2-40B4-BE49-F238E27FC236}">
                <a16:creationId xmlns:a16="http://schemas.microsoft.com/office/drawing/2014/main" id="{7E6F4DA6-29A4-6E4B-8ABE-E86E79A1A4EE}"/>
              </a:ext>
            </a:extLst>
          </p:cNvPr>
          <p:cNvSpPr>
            <a:spLocks noChangeArrowheads="1"/>
          </p:cNvSpPr>
          <p:nvPr/>
        </p:nvSpPr>
        <p:spPr bwMode="auto">
          <a:xfrm>
            <a:off x="1995488" y="5959475"/>
            <a:ext cx="1384300" cy="82232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26" name="Rectangle 34">
            <a:extLst>
              <a:ext uri="{FF2B5EF4-FFF2-40B4-BE49-F238E27FC236}">
                <a16:creationId xmlns:a16="http://schemas.microsoft.com/office/drawing/2014/main" id="{C43C8454-D66A-0E40-95BB-872D509D8311}"/>
              </a:ext>
            </a:extLst>
          </p:cNvPr>
          <p:cNvSpPr>
            <a:spLocks noChangeArrowheads="1"/>
          </p:cNvSpPr>
          <p:nvPr/>
        </p:nvSpPr>
        <p:spPr bwMode="auto">
          <a:xfrm>
            <a:off x="1995488" y="6629400"/>
            <a:ext cx="1384300" cy="1524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27" name="Rectangle 35">
            <a:extLst>
              <a:ext uri="{FF2B5EF4-FFF2-40B4-BE49-F238E27FC236}">
                <a16:creationId xmlns:a16="http://schemas.microsoft.com/office/drawing/2014/main" id="{D9A9F6B3-5F2E-4645-9D6F-467CCAB277EE}"/>
              </a:ext>
            </a:extLst>
          </p:cNvPr>
          <p:cNvSpPr>
            <a:spLocks noChangeArrowheads="1"/>
          </p:cNvSpPr>
          <p:nvPr/>
        </p:nvSpPr>
        <p:spPr bwMode="auto">
          <a:xfrm>
            <a:off x="2055813" y="5997575"/>
            <a:ext cx="800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 historyNo</a:t>
            </a:r>
            <a:endParaRPr lang="en-US" altLang="en-US" sz="1000">
              <a:latin typeface="Times New Roman" panose="02020603050405020304" pitchFamily="18" charset="0"/>
            </a:endParaRPr>
          </a:p>
        </p:txBody>
      </p:sp>
      <p:sp>
        <p:nvSpPr>
          <p:cNvPr id="56328" name="Rectangle 36">
            <a:extLst>
              <a:ext uri="{FF2B5EF4-FFF2-40B4-BE49-F238E27FC236}">
                <a16:creationId xmlns:a16="http://schemas.microsoft.com/office/drawing/2014/main" id="{BF886D55-21B6-3443-9E02-92FE76205593}"/>
              </a:ext>
            </a:extLst>
          </p:cNvPr>
          <p:cNvSpPr>
            <a:spLocks noChangeArrowheads="1"/>
          </p:cNvSpPr>
          <p:nvPr/>
        </p:nvSpPr>
        <p:spPr bwMode="auto">
          <a:xfrm>
            <a:off x="2070100" y="6216650"/>
            <a:ext cx="4778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-resullt</a:t>
            </a:r>
            <a:endParaRPr lang="en-US" altLang="en-US" sz="1000">
              <a:latin typeface="Times New Roman" panose="02020603050405020304" pitchFamily="18" charset="0"/>
            </a:endParaRPr>
          </a:p>
        </p:txBody>
      </p:sp>
      <p:sp>
        <p:nvSpPr>
          <p:cNvPr id="56329" name="Rectangle 38">
            <a:extLst>
              <a:ext uri="{FF2B5EF4-FFF2-40B4-BE49-F238E27FC236}">
                <a16:creationId xmlns:a16="http://schemas.microsoft.com/office/drawing/2014/main" id="{8BE45D51-C895-224B-B849-99C710A3D4E5}"/>
              </a:ext>
            </a:extLst>
          </p:cNvPr>
          <p:cNvSpPr>
            <a:spLocks noChangeArrowheads="1"/>
          </p:cNvSpPr>
          <p:nvPr/>
        </p:nvSpPr>
        <p:spPr bwMode="auto">
          <a:xfrm>
            <a:off x="179388" y="3733800"/>
            <a:ext cx="1760537" cy="1512888"/>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30" name="Rectangle 39">
            <a:extLst>
              <a:ext uri="{FF2B5EF4-FFF2-40B4-BE49-F238E27FC236}">
                <a16:creationId xmlns:a16="http://schemas.microsoft.com/office/drawing/2014/main" id="{D60665E2-BC90-8C4A-A595-DF6F047E36A3}"/>
              </a:ext>
            </a:extLst>
          </p:cNvPr>
          <p:cNvSpPr>
            <a:spLocks noChangeArrowheads="1"/>
          </p:cNvSpPr>
          <p:nvPr/>
        </p:nvSpPr>
        <p:spPr bwMode="auto">
          <a:xfrm>
            <a:off x="617538" y="3775075"/>
            <a:ext cx="8096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CourseInfo</a:t>
            </a:r>
            <a:endParaRPr lang="en-US" altLang="en-US" sz="1000">
              <a:latin typeface="Times New Roman" panose="02020603050405020304" pitchFamily="18" charset="0"/>
            </a:endParaRPr>
          </a:p>
        </p:txBody>
      </p:sp>
      <p:sp>
        <p:nvSpPr>
          <p:cNvPr id="56331" name="Rectangle 40">
            <a:extLst>
              <a:ext uri="{FF2B5EF4-FFF2-40B4-BE49-F238E27FC236}">
                <a16:creationId xmlns:a16="http://schemas.microsoft.com/office/drawing/2014/main" id="{27F72CA2-9C7A-0D4B-B945-20B71D653FB7}"/>
              </a:ext>
            </a:extLst>
          </p:cNvPr>
          <p:cNvSpPr>
            <a:spLocks noChangeArrowheads="1"/>
          </p:cNvSpPr>
          <p:nvPr/>
        </p:nvSpPr>
        <p:spPr bwMode="auto">
          <a:xfrm>
            <a:off x="179388" y="4022725"/>
            <a:ext cx="1760537" cy="122396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32" name="Rectangle 41">
            <a:extLst>
              <a:ext uri="{FF2B5EF4-FFF2-40B4-BE49-F238E27FC236}">
                <a16:creationId xmlns:a16="http://schemas.microsoft.com/office/drawing/2014/main" id="{6FD2A4FD-E5F4-BD43-84B0-F089E97102D7}"/>
              </a:ext>
            </a:extLst>
          </p:cNvPr>
          <p:cNvSpPr>
            <a:spLocks noChangeArrowheads="1"/>
          </p:cNvSpPr>
          <p:nvPr/>
        </p:nvSpPr>
        <p:spPr bwMode="auto">
          <a:xfrm>
            <a:off x="179388" y="5102225"/>
            <a:ext cx="1760537" cy="14446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33" name="Rectangle 42">
            <a:extLst>
              <a:ext uri="{FF2B5EF4-FFF2-40B4-BE49-F238E27FC236}">
                <a16:creationId xmlns:a16="http://schemas.microsoft.com/office/drawing/2014/main" id="{2F592AA8-DFD3-4144-BD75-0591BD6CF6E1}"/>
              </a:ext>
            </a:extLst>
          </p:cNvPr>
          <p:cNvSpPr>
            <a:spLocks noChangeArrowheads="1"/>
          </p:cNvSpPr>
          <p:nvPr/>
        </p:nvSpPr>
        <p:spPr bwMode="auto">
          <a:xfrm>
            <a:off x="300038" y="40227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courseID: String </a:t>
            </a:r>
            <a:endParaRPr lang="en-US" altLang="en-US" sz="1000">
              <a:latin typeface="Times New Roman" panose="02020603050405020304" pitchFamily="18" charset="0"/>
            </a:endParaRPr>
          </a:p>
        </p:txBody>
      </p:sp>
      <p:sp>
        <p:nvSpPr>
          <p:cNvPr id="56334" name="Rectangle 43">
            <a:extLst>
              <a:ext uri="{FF2B5EF4-FFF2-40B4-BE49-F238E27FC236}">
                <a16:creationId xmlns:a16="http://schemas.microsoft.com/office/drawing/2014/main" id="{BF67BCBD-5BFD-074E-88C5-D5D2024B9375}"/>
              </a:ext>
            </a:extLst>
          </p:cNvPr>
          <p:cNvSpPr>
            <a:spLocks noChangeArrowheads="1"/>
          </p:cNvSpPr>
          <p:nvPr/>
        </p:nvSpPr>
        <p:spPr bwMode="auto">
          <a:xfrm>
            <a:off x="1571625" y="5876925"/>
            <a:ext cx="371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3..30</a:t>
            </a:r>
            <a:endParaRPr lang="en-US" altLang="en-US" sz="1000">
              <a:solidFill>
                <a:schemeClr val="tx2"/>
              </a:solidFill>
              <a:latin typeface="Times New Roman" panose="02020603050405020304" pitchFamily="18" charset="0"/>
            </a:endParaRPr>
          </a:p>
        </p:txBody>
      </p:sp>
      <p:sp>
        <p:nvSpPr>
          <p:cNvPr id="56335" name="Rectangle 44">
            <a:extLst>
              <a:ext uri="{FF2B5EF4-FFF2-40B4-BE49-F238E27FC236}">
                <a16:creationId xmlns:a16="http://schemas.microsoft.com/office/drawing/2014/main" id="{A2828EF3-55E6-104B-B4E2-6EEE9C1B421B}"/>
              </a:ext>
            </a:extLst>
          </p:cNvPr>
          <p:cNvSpPr>
            <a:spLocks noChangeArrowheads="1"/>
          </p:cNvSpPr>
          <p:nvPr/>
        </p:nvSpPr>
        <p:spPr bwMode="auto">
          <a:xfrm>
            <a:off x="971550" y="5318125"/>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1</a:t>
            </a:r>
            <a:endParaRPr lang="en-US" altLang="en-US" sz="1000">
              <a:solidFill>
                <a:schemeClr val="tx2"/>
              </a:solidFill>
              <a:latin typeface="Times New Roman" panose="02020603050405020304" pitchFamily="18" charset="0"/>
            </a:endParaRPr>
          </a:p>
        </p:txBody>
      </p:sp>
      <p:sp>
        <p:nvSpPr>
          <p:cNvPr id="56336" name="Line 45">
            <a:extLst>
              <a:ext uri="{FF2B5EF4-FFF2-40B4-BE49-F238E27FC236}">
                <a16:creationId xmlns:a16="http://schemas.microsoft.com/office/drawing/2014/main" id="{F30948DA-AAA5-684E-BBEA-9460E19F313E}"/>
              </a:ext>
            </a:extLst>
          </p:cNvPr>
          <p:cNvSpPr>
            <a:spLocks noChangeShapeType="1"/>
          </p:cNvSpPr>
          <p:nvPr/>
        </p:nvSpPr>
        <p:spPr bwMode="auto">
          <a:xfrm>
            <a:off x="1147763" y="5246688"/>
            <a:ext cx="806450" cy="620712"/>
          </a:xfrm>
          <a:prstGeom prst="line">
            <a:avLst/>
          </a:prstGeom>
          <a:noFill/>
          <a:ln w="12700">
            <a:solidFill>
              <a:schemeClr val="tx1"/>
            </a:solidFill>
            <a:round/>
            <a:headEnd/>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6337" name="Rectangle 50">
            <a:extLst>
              <a:ext uri="{FF2B5EF4-FFF2-40B4-BE49-F238E27FC236}">
                <a16:creationId xmlns:a16="http://schemas.microsoft.com/office/drawing/2014/main" id="{BDDE7977-948B-684B-84CA-A589B8234EEC}"/>
              </a:ext>
            </a:extLst>
          </p:cNvPr>
          <p:cNvSpPr>
            <a:spLocks noChangeArrowheads="1"/>
          </p:cNvSpPr>
          <p:nvPr/>
        </p:nvSpPr>
        <p:spPr bwMode="auto">
          <a:xfrm>
            <a:off x="300038" y="42386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description: String </a:t>
            </a:r>
            <a:endParaRPr lang="en-US" altLang="en-US" sz="1000">
              <a:latin typeface="Times New Roman" panose="02020603050405020304" pitchFamily="18" charset="0"/>
            </a:endParaRPr>
          </a:p>
        </p:txBody>
      </p:sp>
      <p:sp>
        <p:nvSpPr>
          <p:cNvPr id="56338" name="Rectangle 51">
            <a:extLst>
              <a:ext uri="{FF2B5EF4-FFF2-40B4-BE49-F238E27FC236}">
                <a16:creationId xmlns:a16="http://schemas.microsoft.com/office/drawing/2014/main" id="{E618D6B0-2A0C-0247-B2F5-FEDE8D9C9D14}"/>
              </a:ext>
            </a:extLst>
          </p:cNvPr>
          <p:cNvSpPr>
            <a:spLocks noChangeArrowheads="1"/>
          </p:cNvSpPr>
          <p:nvPr/>
        </p:nvSpPr>
        <p:spPr bwMode="auto">
          <a:xfrm>
            <a:off x="282575" y="4454525"/>
            <a:ext cx="163988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startDate: DateTime</a:t>
            </a:r>
            <a:endParaRPr lang="en-US" altLang="en-US" sz="1000">
              <a:latin typeface="Times New Roman" panose="02020603050405020304" pitchFamily="18" charset="0"/>
            </a:endParaRPr>
          </a:p>
        </p:txBody>
      </p:sp>
      <p:sp>
        <p:nvSpPr>
          <p:cNvPr id="56339" name="Rectangle 52">
            <a:extLst>
              <a:ext uri="{FF2B5EF4-FFF2-40B4-BE49-F238E27FC236}">
                <a16:creationId xmlns:a16="http://schemas.microsoft.com/office/drawing/2014/main" id="{7E4F9D06-A28C-894B-9436-592BB348EA82}"/>
              </a:ext>
            </a:extLst>
          </p:cNvPr>
          <p:cNvSpPr>
            <a:spLocks noChangeArrowheads="1"/>
          </p:cNvSpPr>
          <p:nvPr/>
        </p:nvSpPr>
        <p:spPr bwMode="auto">
          <a:xfrm>
            <a:off x="300038" y="46704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endDate: DateTime</a:t>
            </a:r>
            <a:endParaRPr lang="en-US" altLang="en-US" sz="1000">
              <a:latin typeface="Times New Roman" panose="02020603050405020304" pitchFamily="18" charset="0"/>
            </a:endParaRPr>
          </a:p>
        </p:txBody>
      </p:sp>
      <p:sp>
        <p:nvSpPr>
          <p:cNvPr id="56340" name="Rectangle 53">
            <a:extLst>
              <a:ext uri="{FF2B5EF4-FFF2-40B4-BE49-F238E27FC236}">
                <a16:creationId xmlns:a16="http://schemas.microsoft.com/office/drawing/2014/main" id="{D63D9641-F3F5-4449-8C2C-57C4CF23841E}"/>
              </a:ext>
            </a:extLst>
          </p:cNvPr>
          <p:cNvSpPr>
            <a:spLocks noChangeArrowheads="1"/>
          </p:cNvSpPr>
          <p:nvPr/>
        </p:nvSpPr>
        <p:spPr bwMode="auto">
          <a:xfrm>
            <a:off x="300038" y="48863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location: String</a:t>
            </a:r>
            <a:endParaRPr lang="en-US" altLang="en-US" sz="1000">
              <a:latin typeface="Times New Roman" panose="02020603050405020304" pitchFamily="18" charset="0"/>
            </a:endParaRPr>
          </a:p>
        </p:txBody>
      </p:sp>
      <p:graphicFrame>
        <p:nvGraphicFramePr>
          <p:cNvPr id="45" name="Group 152">
            <a:extLst>
              <a:ext uri="{FF2B5EF4-FFF2-40B4-BE49-F238E27FC236}">
                <a16:creationId xmlns:a16="http://schemas.microsoft.com/office/drawing/2014/main" id="{05C57136-905F-F440-BD4F-57FACD2CF929}"/>
              </a:ext>
            </a:extLst>
          </p:cNvPr>
          <p:cNvGraphicFramePr>
            <a:graphicFrameLocks noGrp="1"/>
          </p:cNvGraphicFramePr>
          <p:nvPr/>
        </p:nvGraphicFramePr>
        <p:xfrm>
          <a:off x="2735263" y="3589338"/>
          <a:ext cx="6300787" cy="798512"/>
        </p:xfrm>
        <a:graphic>
          <a:graphicData uri="http://schemas.openxmlformats.org/drawingml/2006/table">
            <a:tbl>
              <a:tblPr/>
              <a:tblGrid>
                <a:gridCol w="1222375">
                  <a:extLst>
                    <a:ext uri="{9D8B030D-6E8A-4147-A177-3AD203B41FA5}">
                      <a16:colId xmlns:a16="http://schemas.microsoft.com/office/drawing/2014/main" val="1675779800"/>
                    </a:ext>
                  </a:extLst>
                </a:gridCol>
                <a:gridCol w="1262062">
                  <a:extLst>
                    <a:ext uri="{9D8B030D-6E8A-4147-A177-3AD203B41FA5}">
                      <a16:colId xmlns:a16="http://schemas.microsoft.com/office/drawing/2014/main" val="1575879699"/>
                    </a:ext>
                  </a:extLst>
                </a:gridCol>
                <a:gridCol w="1604963">
                  <a:extLst>
                    <a:ext uri="{9D8B030D-6E8A-4147-A177-3AD203B41FA5}">
                      <a16:colId xmlns:a16="http://schemas.microsoft.com/office/drawing/2014/main" val="3347290824"/>
                    </a:ext>
                  </a:extLst>
                </a:gridCol>
                <a:gridCol w="1274762">
                  <a:extLst>
                    <a:ext uri="{9D8B030D-6E8A-4147-A177-3AD203B41FA5}">
                      <a16:colId xmlns:a16="http://schemas.microsoft.com/office/drawing/2014/main" val="408070063"/>
                    </a:ext>
                  </a:extLst>
                </a:gridCol>
                <a:gridCol w="936625">
                  <a:extLst>
                    <a:ext uri="{9D8B030D-6E8A-4147-A177-3AD203B41FA5}">
                      <a16:colId xmlns:a16="http://schemas.microsoft.com/office/drawing/2014/main" val="2735373146"/>
                    </a:ext>
                  </a:extLst>
                </a:gridCol>
              </a:tblGrid>
              <a:tr h="383082">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description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startDate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endDate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location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6141991"/>
                  </a:ext>
                </a:extLst>
              </a:tr>
              <a:tr h="41543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IT3598002</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12 Nov 2008</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30 Nov 2008</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D3-405</a:t>
                      </a:r>
                    </a:p>
                  </a:txBody>
                  <a:tcPr marL="107950" marR="107950" marT="54018" marB="540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6346108"/>
                  </a:ext>
                </a:extLst>
              </a:tr>
            </a:tbl>
          </a:graphicData>
        </a:graphic>
      </p:graphicFrame>
      <p:graphicFrame>
        <p:nvGraphicFramePr>
          <p:cNvPr id="46" name="Group 218">
            <a:extLst>
              <a:ext uri="{FF2B5EF4-FFF2-40B4-BE49-F238E27FC236}">
                <a16:creationId xmlns:a16="http://schemas.microsoft.com/office/drawing/2014/main" id="{ADA55E8F-146B-BD44-B07F-C6F09292C23C}"/>
              </a:ext>
            </a:extLst>
          </p:cNvPr>
          <p:cNvGraphicFramePr>
            <a:graphicFrameLocks noGrp="1"/>
          </p:cNvGraphicFramePr>
          <p:nvPr/>
        </p:nvGraphicFramePr>
        <p:xfrm>
          <a:off x="3924300" y="5703888"/>
          <a:ext cx="4751388" cy="827114"/>
        </p:xfrm>
        <a:graphic>
          <a:graphicData uri="http://schemas.openxmlformats.org/drawingml/2006/table">
            <a:tbl>
              <a:tblPr/>
              <a:tblGrid>
                <a:gridCol w="1257300">
                  <a:extLst>
                    <a:ext uri="{9D8B030D-6E8A-4147-A177-3AD203B41FA5}">
                      <a16:colId xmlns:a16="http://schemas.microsoft.com/office/drawing/2014/main" val="640212332"/>
                    </a:ext>
                  </a:extLst>
                </a:gridCol>
                <a:gridCol w="1219200">
                  <a:extLst>
                    <a:ext uri="{9D8B030D-6E8A-4147-A177-3AD203B41FA5}">
                      <a16:colId xmlns:a16="http://schemas.microsoft.com/office/drawing/2014/main" val="314055428"/>
                    </a:ext>
                  </a:extLst>
                </a:gridCol>
                <a:gridCol w="838200">
                  <a:extLst>
                    <a:ext uri="{9D8B030D-6E8A-4147-A177-3AD203B41FA5}">
                      <a16:colId xmlns:a16="http://schemas.microsoft.com/office/drawing/2014/main" val="3970538039"/>
                    </a:ext>
                  </a:extLst>
                </a:gridCol>
                <a:gridCol w="1066800">
                  <a:extLst>
                    <a:ext uri="{9D8B030D-6E8A-4147-A177-3AD203B41FA5}">
                      <a16:colId xmlns:a16="http://schemas.microsoft.com/office/drawing/2014/main" val="1814066494"/>
                    </a:ext>
                  </a:extLst>
                </a:gridCol>
                <a:gridCol w="369888">
                  <a:extLst>
                    <a:ext uri="{9D8B030D-6E8A-4147-A177-3AD203B41FA5}">
                      <a16:colId xmlns:a16="http://schemas.microsoft.com/office/drawing/2014/main" val="2637190806"/>
                    </a:ext>
                  </a:extLst>
                </a:gridCol>
              </a:tblGrid>
              <a:tr h="40627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historyNo</a:t>
                      </a:r>
                    </a:p>
                  </a:txBody>
                  <a:tcPr marL="107950" marR="107950" marT="53958" marB="539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studentID</a:t>
                      </a: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Result</a:t>
                      </a: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t>
                      </a:r>
                    </a:p>
                  </a:txBody>
                  <a:tcPr marL="107950" marR="107950" marT="53958" marB="539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2399095"/>
                  </a:ext>
                </a:extLst>
              </a:tr>
              <a:tr h="420817">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5</a:t>
                      </a:r>
                      <a:endPar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58" marB="539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2005.03229</a:t>
                      </a:r>
                      <a:endPar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a:t>
                      </a:r>
                      <a:endPar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IT3598002</a:t>
                      </a:r>
                    </a:p>
                  </a:txBody>
                  <a:tcPr marL="107950" marR="107950" marT="53958" marB="539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endParaRPr kumimoji="0" lang="en-GB"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58" marB="539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1953713"/>
                  </a:ext>
                </a:extLst>
              </a:tr>
            </a:tbl>
          </a:graphicData>
        </a:graphic>
      </p:graphicFrame>
      <p:sp>
        <p:nvSpPr>
          <p:cNvPr id="56382" name="Text Box 187">
            <a:extLst>
              <a:ext uri="{FF2B5EF4-FFF2-40B4-BE49-F238E27FC236}">
                <a16:creationId xmlns:a16="http://schemas.microsoft.com/office/drawing/2014/main" id="{A851F202-4809-A548-BD8A-A407DAECB555}"/>
              </a:ext>
            </a:extLst>
          </p:cNvPr>
          <p:cNvSpPr txBox="1">
            <a:spLocks noChangeArrowheads="1"/>
          </p:cNvSpPr>
          <p:nvPr/>
        </p:nvSpPr>
        <p:spPr bwMode="auto">
          <a:xfrm>
            <a:off x="7625556" y="3251200"/>
            <a:ext cx="139858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b="1">
                <a:solidFill>
                  <a:schemeClr val="tx2"/>
                </a:solidFill>
                <a:latin typeface="Times New Roman" panose="02020603050405020304" pitchFamily="18" charset="0"/>
              </a:rPr>
              <a:t>Course entity</a:t>
            </a:r>
          </a:p>
        </p:txBody>
      </p:sp>
      <p:sp>
        <p:nvSpPr>
          <p:cNvPr id="56383" name="Text Box 188">
            <a:extLst>
              <a:ext uri="{FF2B5EF4-FFF2-40B4-BE49-F238E27FC236}">
                <a16:creationId xmlns:a16="http://schemas.microsoft.com/office/drawing/2014/main" id="{27884282-C59B-1049-ACA6-D6F15EFEEE60}"/>
              </a:ext>
            </a:extLst>
          </p:cNvPr>
          <p:cNvSpPr txBox="1">
            <a:spLocks noChangeArrowheads="1"/>
          </p:cNvSpPr>
          <p:nvPr/>
        </p:nvSpPr>
        <p:spPr bwMode="auto">
          <a:xfrm>
            <a:off x="3851275" y="5341938"/>
            <a:ext cx="19494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b="1">
                <a:solidFill>
                  <a:schemeClr val="tx2"/>
                </a:solidFill>
                <a:latin typeface="Times New Roman" panose="02020603050405020304" pitchFamily="18" charset="0"/>
              </a:rPr>
              <a:t>StudyHistory entity</a:t>
            </a:r>
          </a:p>
        </p:txBody>
      </p:sp>
      <p:sp>
        <p:nvSpPr>
          <p:cNvPr id="56384" name="Line 189">
            <a:extLst>
              <a:ext uri="{FF2B5EF4-FFF2-40B4-BE49-F238E27FC236}">
                <a16:creationId xmlns:a16="http://schemas.microsoft.com/office/drawing/2014/main" id="{B2F0F4A0-E837-AA4E-BE66-7F5F4B10A156}"/>
              </a:ext>
            </a:extLst>
          </p:cNvPr>
          <p:cNvSpPr>
            <a:spLocks noChangeShapeType="1"/>
          </p:cNvSpPr>
          <p:nvPr/>
        </p:nvSpPr>
        <p:spPr bwMode="auto">
          <a:xfrm>
            <a:off x="3635375" y="4532313"/>
            <a:ext cx="4249738" cy="1073150"/>
          </a:xfrm>
          <a:prstGeom prst="line">
            <a:avLst/>
          </a:prstGeom>
          <a:noFill/>
          <a:ln w="28575">
            <a:solidFill>
              <a:schemeClr val="hlink"/>
            </a:solidFill>
            <a:prstDash val="dash"/>
            <a:round/>
            <a:headEnd type="arrow" w="lg" len="lg"/>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6385" name="Text Box 190">
            <a:extLst>
              <a:ext uri="{FF2B5EF4-FFF2-40B4-BE49-F238E27FC236}">
                <a16:creationId xmlns:a16="http://schemas.microsoft.com/office/drawing/2014/main" id="{50625BDB-616F-814F-B4D7-FAF0FF43220E}"/>
              </a:ext>
            </a:extLst>
          </p:cNvPr>
          <p:cNvSpPr txBox="1">
            <a:spLocks noChangeArrowheads="1"/>
          </p:cNvSpPr>
          <p:nvPr/>
        </p:nvSpPr>
        <p:spPr bwMode="auto">
          <a:xfrm>
            <a:off x="7793038" y="5246688"/>
            <a:ext cx="1063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chemeClr val="tx2"/>
                </a:solidFill>
                <a:latin typeface="Times New Roman" panose="02020603050405020304" pitchFamily="18" charset="0"/>
              </a:rPr>
              <a:t>Foreign Key</a:t>
            </a:r>
          </a:p>
        </p:txBody>
      </p:sp>
      <p:sp>
        <p:nvSpPr>
          <p:cNvPr id="56386" name="Text Box 191">
            <a:extLst>
              <a:ext uri="{FF2B5EF4-FFF2-40B4-BE49-F238E27FC236}">
                <a16:creationId xmlns:a16="http://schemas.microsoft.com/office/drawing/2014/main" id="{214E6CC9-C2D0-264D-9F57-AF1FCB1200F2}"/>
              </a:ext>
            </a:extLst>
          </p:cNvPr>
          <p:cNvSpPr txBox="1">
            <a:spLocks noChangeArrowheads="1"/>
          </p:cNvSpPr>
          <p:nvPr/>
        </p:nvSpPr>
        <p:spPr bwMode="auto">
          <a:xfrm>
            <a:off x="2555875" y="4486275"/>
            <a:ext cx="1089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chemeClr val="tx2"/>
                </a:solidFill>
                <a:latin typeface="Times New Roman" panose="02020603050405020304" pitchFamily="18" charset="0"/>
              </a:rPr>
              <a:t>Primary Key</a:t>
            </a:r>
          </a:p>
        </p:txBody>
      </p:sp>
      <p:sp>
        <p:nvSpPr>
          <p:cNvPr id="56387" name="AutoShape 193">
            <a:extLst>
              <a:ext uri="{FF2B5EF4-FFF2-40B4-BE49-F238E27FC236}">
                <a16:creationId xmlns:a16="http://schemas.microsoft.com/office/drawing/2014/main" id="{248C5FCD-47F8-5D4E-B462-BC1079996A6F}"/>
              </a:ext>
            </a:extLst>
          </p:cNvPr>
          <p:cNvSpPr>
            <a:spLocks noChangeArrowheads="1"/>
          </p:cNvSpPr>
          <p:nvPr/>
        </p:nvSpPr>
        <p:spPr bwMode="auto">
          <a:xfrm>
            <a:off x="2195513" y="4813300"/>
            <a:ext cx="593725" cy="485775"/>
          </a:xfrm>
          <a:prstGeom prst="rightArrow">
            <a:avLst>
              <a:gd name="adj1" fmla="val 59481"/>
              <a:gd name="adj2" fmla="val 5032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6388" name="Rectangle 36">
            <a:extLst>
              <a:ext uri="{FF2B5EF4-FFF2-40B4-BE49-F238E27FC236}">
                <a16:creationId xmlns:a16="http://schemas.microsoft.com/office/drawing/2014/main" id="{F68A04C8-17C3-B042-8E1E-D5E7D7A65B43}"/>
              </a:ext>
            </a:extLst>
          </p:cNvPr>
          <p:cNvSpPr>
            <a:spLocks noChangeArrowheads="1"/>
          </p:cNvSpPr>
          <p:nvPr/>
        </p:nvSpPr>
        <p:spPr bwMode="auto">
          <a:xfrm>
            <a:off x="2057400" y="6429375"/>
            <a:ext cx="1666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a:t>
            </a:r>
            <a:endParaRPr lang="en-US" altLang="en-US" sz="1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F827DB46-4172-448C-B5BB-2604E0BE1C39}"/>
              </a:ext>
            </a:extLst>
          </p:cNvPr>
          <p:cNvSpPr>
            <a:spLocks noGrp="1"/>
          </p:cNvSpPr>
          <p:nvPr>
            <p:ph type="sldNum" sz="quarter" idx="12"/>
          </p:nvPr>
        </p:nvSpPr>
        <p:spPr/>
        <p:txBody>
          <a:bodyPr/>
          <a:lstStyle/>
          <a:p>
            <a:fld id="{11F88B7E-86B8-4862-842E-2DB840C1EC76}" type="slidenum">
              <a:rPr lang="zh-CN" altLang="en-US" smtClean="0"/>
              <a:t>32</a:t>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a:extLst>
              <a:ext uri="{FF2B5EF4-FFF2-40B4-BE49-F238E27FC236}">
                <a16:creationId xmlns:a16="http://schemas.microsoft.com/office/drawing/2014/main" id="{68E3637B-3549-9D42-9F1A-2BE657E00D2D}"/>
              </a:ext>
            </a:extLst>
          </p:cNvPr>
          <p:cNvSpPr>
            <a:spLocks noGrp="1" noChangeArrowheads="1"/>
          </p:cNvSpPr>
          <p:nvPr>
            <p:ph type="title"/>
          </p:nvPr>
        </p:nvSpPr>
        <p:spPr>
          <a:xfrm>
            <a:off x="457200" y="228600"/>
            <a:ext cx="8686800" cy="1189038"/>
          </a:xfrm>
        </p:spPr>
        <p:txBody>
          <a:bodyPr/>
          <a:lstStyle/>
          <a:p>
            <a:pPr eaLnBrk="1" fontAlgn="auto" hangingPunct="1">
              <a:spcAft>
                <a:spcPts val="0"/>
              </a:spcAft>
              <a:defRPr/>
            </a:pPr>
            <a:r>
              <a:rPr lang="en-US" sz="3200">
                <a:ea typeface="+mj-ea"/>
                <a:cs typeface="Arial" charset="0"/>
              </a:rPr>
              <a:t>3.3. </a:t>
            </a:r>
            <a:r>
              <a:rPr lang="en-US">
                <a:cs typeface="Arial" charset="0"/>
              </a:rPr>
              <a:t>Ánh xạ kết tập (a</a:t>
            </a:r>
            <a:r>
              <a:rPr lang="en-US" sz="3200">
                <a:ea typeface="+mj-ea"/>
                <a:cs typeface="Arial" charset="0"/>
              </a:rPr>
              <a:t>ggregation) vào mô hình dữ liệu</a:t>
            </a:r>
          </a:p>
        </p:txBody>
      </p:sp>
      <p:sp>
        <p:nvSpPr>
          <p:cNvPr id="58370" name="Rectangle 3">
            <a:extLst>
              <a:ext uri="{FF2B5EF4-FFF2-40B4-BE49-F238E27FC236}">
                <a16:creationId xmlns:a16="http://schemas.microsoft.com/office/drawing/2014/main" id="{155ED5D7-B718-C548-B7BB-C1B6EADDB603}"/>
              </a:ext>
            </a:extLst>
          </p:cNvPr>
          <p:cNvSpPr>
            <a:spLocks noGrp="1"/>
          </p:cNvSpPr>
          <p:nvPr>
            <p:ph idx="1"/>
          </p:nvPr>
        </p:nvSpPr>
        <p:spPr>
          <a:xfrm>
            <a:off x="457200" y="1524000"/>
            <a:ext cx="8229600" cy="4606925"/>
          </a:xfrm>
        </p:spPr>
        <p:txBody>
          <a:bodyPr/>
          <a:lstStyle/>
          <a:p>
            <a:pPr eaLnBrk="1" hangingPunct="1"/>
            <a:r>
              <a:rPr lang="en-US" altLang="en-US" sz="2800">
                <a:latin typeface="Calibri (Body)"/>
                <a:ea typeface="ＭＳ Ｐゴシック" panose="020B0600070205080204" pitchFamily="34" charset="-128"/>
                <a:cs typeface="Arial" panose="020B0604020202020204" pitchFamily="34" charset="0"/>
              </a:rPr>
              <a:t>Kết tập </a:t>
            </a:r>
            <a:r>
              <a:rPr lang="vi-VN" altLang="en-US" sz="2800">
                <a:latin typeface="Calibri (Body)"/>
                <a:ea typeface="ＭＳ Ｐゴシック" panose="020B0600070205080204" pitchFamily="34" charset="-128"/>
                <a:cs typeface="Arial" panose="020B0604020202020204" pitchFamily="34" charset="0"/>
              </a:rPr>
              <a:t>cũng được mô hình hóa thành mối quan hệ phụ thuộc bằng cách sử dụng quan hệ khóa ngoại</a:t>
            </a:r>
            <a:endParaRPr lang="en-US" altLang="en-US" sz="2800">
              <a:latin typeface="Calibri (Body)"/>
              <a:ea typeface="ＭＳ Ｐゴシック" panose="020B0600070205080204" pitchFamily="34" charset="-128"/>
              <a:cs typeface="Arial" panose="020B0604020202020204" pitchFamily="34" charset="0"/>
            </a:endParaRPr>
          </a:p>
          <a:p>
            <a:pPr lvl="1" eaLnBrk="1" hangingPunct="1"/>
            <a:r>
              <a:rPr lang="en-US" altLang="en-US" sz="2400">
                <a:latin typeface="Calibri (Body)"/>
                <a:ea typeface="ＭＳ Ｐゴシック" panose="020B0600070205080204" pitchFamily="34" charset="-128"/>
                <a:cs typeface="Arial" panose="020B0604020202020204" pitchFamily="34" charset="0"/>
              </a:rPr>
              <a:t>Sự phụ thuộc được thực hiện bằng một ràng buộc xóa theo tầng (cascading delete constraint)</a:t>
            </a:r>
          </a:p>
        </p:txBody>
      </p:sp>
      <p:sp>
        <p:nvSpPr>
          <p:cNvPr id="58371" name="Rectangle 80">
            <a:extLst>
              <a:ext uri="{FF2B5EF4-FFF2-40B4-BE49-F238E27FC236}">
                <a16:creationId xmlns:a16="http://schemas.microsoft.com/office/drawing/2014/main" id="{2989E06E-8C4D-864D-99F1-FED0B119004E}"/>
              </a:ext>
            </a:extLst>
          </p:cNvPr>
          <p:cNvSpPr>
            <a:spLocks noChangeArrowheads="1"/>
          </p:cNvSpPr>
          <p:nvPr/>
        </p:nvSpPr>
        <p:spPr bwMode="auto">
          <a:xfrm>
            <a:off x="0" y="3350593"/>
            <a:ext cx="1927225" cy="1219200"/>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372" name="Rectangle 81">
            <a:extLst>
              <a:ext uri="{FF2B5EF4-FFF2-40B4-BE49-F238E27FC236}">
                <a16:creationId xmlns:a16="http://schemas.microsoft.com/office/drawing/2014/main" id="{98A3F2F9-4491-D247-938D-D37E6E6DDD5B}"/>
              </a:ext>
            </a:extLst>
          </p:cNvPr>
          <p:cNvSpPr>
            <a:spLocks noChangeArrowheads="1"/>
          </p:cNvSpPr>
          <p:nvPr/>
        </p:nvSpPr>
        <p:spPr bwMode="auto">
          <a:xfrm>
            <a:off x="192088" y="3401393"/>
            <a:ext cx="16922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CourseRegistrationInfo</a:t>
            </a:r>
            <a:endParaRPr lang="en-US" altLang="en-US" sz="1000">
              <a:latin typeface="Times New Roman" panose="02020603050405020304" pitchFamily="18" charset="0"/>
            </a:endParaRPr>
          </a:p>
        </p:txBody>
      </p:sp>
      <p:sp>
        <p:nvSpPr>
          <p:cNvPr id="58373" name="Rectangle 82">
            <a:extLst>
              <a:ext uri="{FF2B5EF4-FFF2-40B4-BE49-F238E27FC236}">
                <a16:creationId xmlns:a16="http://schemas.microsoft.com/office/drawing/2014/main" id="{114B0284-A489-3E4E-AD89-A2C797BEB7E6}"/>
              </a:ext>
            </a:extLst>
          </p:cNvPr>
          <p:cNvSpPr>
            <a:spLocks noChangeArrowheads="1"/>
          </p:cNvSpPr>
          <p:nvPr/>
        </p:nvSpPr>
        <p:spPr bwMode="auto">
          <a:xfrm>
            <a:off x="0" y="3631580"/>
            <a:ext cx="1927225" cy="93821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374" name="Rectangle 83">
            <a:extLst>
              <a:ext uri="{FF2B5EF4-FFF2-40B4-BE49-F238E27FC236}">
                <a16:creationId xmlns:a16="http://schemas.microsoft.com/office/drawing/2014/main" id="{66DE427A-6EF2-A742-9286-C1B94DC37DFA}"/>
              </a:ext>
            </a:extLst>
          </p:cNvPr>
          <p:cNvSpPr>
            <a:spLocks noChangeArrowheads="1"/>
          </p:cNvSpPr>
          <p:nvPr/>
        </p:nvSpPr>
        <p:spPr bwMode="auto">
          <a:xfrm>
            <a:off x="0" y="4353893"/>
            <a:ext cx="1927225" cy="214312"/>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375" name="Rectangle 85">
            <a:extLst>
              <a:ext uri="{FF2B5EF4-FFF2-40B4-BE49-F238E27FC236}">
                <a16:creationId xmlns:a16="http://schemas.microsoft.com/office/drawing/2014/main" id="{6DD51543-F1E4-E743-B66F-476728A7B5CD}"/>
              </a:ext>
            </a:extLst>
          </p:cNvPr>
          <p:cNvSpPr>
            <a:spLocks noChangeArrowheads="1"/>
          </p:cNvSpPr>
          <p:nvPr/>
        </p:nvSpPr>
        <p:spPr bwMode="auto">
          <a:xfrm>
            <a:off x="60325" y="3888755"/>
            <a:ext cx="11874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 registeredDate</a:t>
            </a:r>
            <a:endParaRPr lang="en-US" altLang="en-US" sz="1000">
              <a:latin typeface="Times New Roman" panose="02020603050405020304" pitchFamily="18" charset="0"/>
            </a:endParaRPr>
          </a:p>
        </p:txBody>
      </p:sp>
      <p:sp>
        <p:nvSpPr>
          <p:cNvPr id="58376" name="Rectangle 92">
            <a:extLst>
              <a:ext uri="{FF2B5EF4-FFF2-40B4-BE49-F238E27FC236}">
                <a16:creationId xmlns:a16="http://schemas.microsoft.com/office/drawing/2014/main" id="{D3057739-0288-B54F-A313-6A7BE2EB15C5}"/>
              </a:ext>
            </a:extLst>
          </p:cNvPr>
          <p:cNvSpPr>
            <a:spLocks noChangeArrowheads="1"/>
          </p:cNvSpPr>
          <p:nvPr/>
        </p:nvSpPr>
        <p:spPr bwMode="auto">
          <a:xfrm>
            <a:off x="828675" y="4647580"/>
            <a:ext cx="3683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0..30</a:t>
            </a:r>
            <a:endParaRPr lang="en-US" altLang="en-US" sz="1000">
              <a:solidFill>
                <a:schemeClr val="tx2"/>
              </a:solidFill>
              <a:latin typeface="Times New Roman" panose="02020603050405020304" pitchFamily="18" charset="0"/>
            </a:endParaRPr>
          </a:p>
        </p:txBody>
      </p:sp>
      <p:sp>
        <p:nvSpPr>
          <p:cNvPr id="58377" name="Rectangle 93">
            <a:extLst>
              <a:ext uri="{FF2B5EF4-FFF2-40B4-BE49-F238E27FC236}">
                <a16:creationId xmlns:a16="http://schemas.microsoft.com/office/drawing/2014/main" id="{C5E908E5-B28F-BE40-966B-1960F9D2EC3A}"/>
              </a:ext>
            </a:extLst>
          </p:cNvPr>
          <p:cNvSpPr>
            <a:spLocks noChangeArrowheads="1"/>
          </p:cNvSpPr>
          <p:nvPr/>
        </p:nvSpPr>
        <p:spPr bwMode="auto">
          <a:xfrm>
            <a:off x="1528763" y="521273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1</a:t>
            </a:r>
            <a:endParaRPr lang="en-US" altLang="en-US" sz="1000">
              <a:solidFill>
                <a:schemeClr val="tx2"/>
              </a:solidFill>
              <a:latin typeface="Times New Roman" panose="02020603050405020304" pitchFamily="18" charset="0"/>
            </a:endParaRPr>
          </a:p>
        </p:txBody>
      </p:sp>
      <p:sp>
        <p:nvSpPr>
          <p:cNvPr id="58378" name="Line 94">
            <a:extLst>
              <a:ext uri="{FF2B5EF4-FFF2-40B4-BE49-F238E27FC236}">
                <a16:creationId xmlns:a16="http://schemas.microsoft.com/office/drawing/2014/main" id="{C89B86D6-CD54-DD42-A4F2-6869A794D54B}"/>
              </a:ext>
            </a:extLst>
          </p:cNvPr>
          <p:cNvSpPr>
            <a:spLocks noChangeShapeType="1"/>
          </p:cNvSpPr>
          <p:nvPr/>
        </p:nvSpPr>
        <p:spPr bwMode="auto">
          <a:xfrm>
            <a:off x="1076325" y="4576143"/>
            <a:ext cx="544513" cy="503237"/>
          </a:xfrm>
          <a:prstGeom prst="line">
            <a:avLst/>
          </a:prstGeom>
          <a:noFill/>
          <a:ln w="12700">
            <a:solidFill>
              <a:srgbClr val="0000FF"/>
            </a:solidFill>
            <a:round/>
            <a:headEnd/>
            <a:tailEnd type="none"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8379" name="AutoShape 98">
            <a:extLst>
              <a:ext uri="{FF2B5EF4-FFF2-40B4-BE49-F238E27FC236}">
                <a16:creationId xmlns:a16="http://schemas.microsoft.com/office/drawing/2014/main" id="{A90A79BD-176A-0440-894A-27A19606539A}"/>
              </a:ext>
            </a:extLst>
          </p:cNvPr>
          <p:cNvSpPr>
            <a:spLocks noChangeArrowheads="1"/>
          </p:cNvSpPr>
          <p:nvPr/>
        </p:nvSpPr>
        <p:spPr bwMode="auto">
          <a:xfrm>
            <a:off x="2178050" y="4233243"/>
            <a:ext cx="593725" cy="485775"/>
          </a:xfrm>
          <a:prstGeom prst="rightArrow">
            <a:avLst>
              <a:gd name="adj1" fmla="val 59481"/>
              <a:gd name="adj2" fmla="val 5032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58380" name="Group 170">
            <a:extLst>
              <a:ext uri="{FF2B5EF4-FFF2-40B4-BE49-F238E27FC236}">
                <a16:creationId xmlns:a16="http://schemas.microsoft.com/office/drawing/2014/main" id="{04535CE3-39F0-CE47-BEA1-AA79EFAC7662}"/>
              </a:ext>
            </a:extLst>
          </p:cNvPr>
          <p:cNvGrpSpPr>
            <a:grpSpLocks/>
          </p:cNvGrpSpPr>
          <p:nvPr/>
        </p:nvGrpSpPr>
        <p:grpSpPr bwMode="auto">
          <a:xfrm>
            <a:off x="1947863" y="4790455"/>
            <a:ext cx="1760537" cy="1512888"/>
            <a:chOff x="68" y="2115"/>
            <a:chExt cx="1109" cy="953"/>
          </a:xfrm>
        </p:grpSpPr>
        <p:sp>
          <p:nvSpPr>
            <p:cNvPr id="58423" name="Rectangle 87">
              <a:extLst>
                <a:ext uri="{FF2B5EF4-FFF2-40B4-BE49-F238E27FC236}">
                  <a16:creationId xmlns:a16="http://schemas.microsoft.com/office/drawing/2014/main" id="{2F931DC1-88F0-7946-96AA-234EB5E140FF}"/>
                </a:ext>
              </a:extLst>
            </p:cNvPr>
            <p:cNvSpPr>
              <a:spLocks noChangeArrowheads="1"/>
            </p:cNvSpPr>
            <p:nvPr/>
          </p:nvSpPr>
          <p:spPr bwMode="auto">
            <a:xfrm>
              <a:off x="68" y="2115"/>
              <a:ext cx="1109" cy="953"/>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424" name="Rectangle 88">
              <a:extLst>
                <a:ext uri="{FF2B5EF4-FFF2-40B4-BE49-F238E27FC236}">
                  <a16:creationId xmlns:a16="http://schemas.microsoft.com/office/drawing/2014/main" id="{0C860229-0AC4-4543-89E6-00DB022F8B67}"/>
                </a:ext>
              </a:extLst>
            </p:cNvPr>
            <p:cNvSpPr>
              <a:spLocks noChangeArrowheads="1"/>
            </p:cNvSpPr>
            <p:nvPr/>
          </p:nvSpPr>
          <p:spPr bwMode="auto">
            <a:xfrm>
              <a:off x="344" y="2141"/>
              <a:ext cx="51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CourseInfo</a:t>
              </a:r>
              <a:endParaRPr lang="en-US" altLang="en-US" sz="1000">
                <a:latin typeface="Times New Roman" panose="02020603050405020304" pitchFamily="18" charset="0"/>
              </a:endParaRPr>
            </a:p>
          </p:txBody>
        </p:sp>
        <p:sp>
          <p:nvSpPr>
            <p:cNvPr id="58425" name="Rectangle 89">
              <a:extLst>
                <a:ext uri="{FF2B5EF4-FFF2-40B4-BE49-F238E27FC236}">
                  <a16:creationId xmlns:a16="http://schemas.microsoft.com/office/drawing/2014/main" id="{9E78B8FF-B3A9-044C-8748-86C580FC3409}"/>
                </a:ext>
              </a:extLst>
            </p:cNvPr>
            <p:cNvSpPr>
              <a:spLocks noChangeArrowheads="1"/>
            </p:cNvSpPr>
            <p:nvPr/>
          </p:nvSpPr>
          <p:spPr bwMode="auto">
            <a:xfrm>
              <a:off x="68" y="2297"/>
              <a:ext cx="1109" cy="771"/>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426" name="Rectangle 90">
              <a:extLst>
                <a:ext uri="{FF2B5EF4-FFF2-40B4-BE49-F238E27FC236}">
                  <a16:creationId xmlns:a16="http://schemas.microsoft.com/office/drawing/2014/main" id="{8CFF299D-1C4E-5E49-BA99-60A838BC05B5}"/>
                </a:ext>
              </a:extLst>
            </p:cNvPr>
            <p:cNvSpPr>
              <a:spLocks noChangeArrowheads="1"/>
            </p:cNvSpPr>
            <p:nvPr/>
          </p:nvSpPr>
          <p:spPr bwMode="auto">
            <a:xfrm>
              <a:off x="68" y="2977"/>
              <a:ext cx="1109" cy="91"/>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58427" name="Rectangle 91">
              <a:extLst>
                <a:ext uri="{FF2B5EF4-FFF2-40B4-BE49-F238E27FC236}">
                  <a16:creationId xmlns:a16="http://schemas.microsoft.com/office/drawing/2014/main" id="{BC55A318-1743-3E40-8C50-D80F6C27C976}"/>
                </a:ext>
              </a:extLst>
            </p:cNvPr>
            <p:cNvSpPr>
              <a:spLocks noChangeArrowheads="1"/>
            </p:cNvSpPr>
            <p:nvPr/>
          </p:nvSpPr>
          <p:spPr bwMode="auto">
            <a:xfrm>
              <a:off x="144" y="2297"/>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courseID: String </a:t>
              </a:r>
              <a:endParaRPr lang="en-US" altLang="en-US" sz="1000">
                <a:latin typeface="Times New Roman" panose="02020603050405020304" pitchFamily="18" charset="0"/>
              </a:endParaRPr>
            </a:p>
          </p:txBody>
        </p:sp>
        <p:sp>
          <p:nvSpPr>
            <p:cNvPr id="58428" name="Rectangle 99">
              <a:extLst>
                <a:ext uri="{FF2B5EF4-FFF2-40B4-BE49-F238E27FC236}">
                  <a16:creationId xmlns:a16="http://schemas.microsoft.com/office/drawing/2014/main" id="{13CAC632-FFF3-C24C-8870-12609013F983}"/>
                </a:ext>
              </a:extLst>
            </p:cNvPr>
            <p:cNvSpPr>
              <a:spLocks noChangeArrowheads="1"/>
            </p:cNvSpPr>
            <p:nvPr/>
          </p:nvSpPr>
          <p:spPr bwMode="auto">
            <a:xfrm>
              <a:off x="144" y="2433"/>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description: String </a:t>
              </a:r>
              <a:endParaRPr lang="en-US" altLang="en-US" sz="1000">
                <a:latin typeface="Times New Roman" panose="02020603050405020304" pitchFamily="18" charset="0"/>
              </a:endParaRPr>
            </a:p>
          </p:txBody>
        </p:sp>
        <p:sp>
          <p:nvSpPr>
            <p:cNvPr id="58429" name="Rectangle 100">
              <a:extLst>
                <a:ext uri="{FF2B5EF4-FFF2-40B4-BE49-F238E27FC236}">
                  <a16:creationId xmlns:a16="http://schemas.microsoft.com/office/drawing/2014/main" id="{0172A963-1550-544B-9381-488DE9CA2566}"/>
                </a:ext>
              </a:extLst>
            </p:cNvPr>
            <p:cNvSpPr>
              <a:spLocks noChangeArrowheads="1"/>
            </p:cNvSpPr>
            <p:nvPr/>
          </p:nvSpPr>
          <p:spPr bwMode="auto">
            <a:xfrm>
              <a:off x="133" y="2569"/>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startDate: DateTime</a:t>
              </a:r>
              <a:endParaRPr lang="en-US" altLang="en-US" sz="1000">
                <a:latin typeface="Times New Roman" panose="02020603050405020304" pitchFamily="18" charset="0"/>
              </a:endParaRPr>
            </a:p>
          </p:txBody>
        </p:sp>
        <p:sp>
          <p:nvSpPr>
            <p:cNvPr id="58430" name="Rectangle 101">
              <a:extLst>
                <a:ext uri="{FF2B5EF4-FFF2-40B4-BE49-F238E27FC236}">
                  <a16:creationId xmlns:a16="http://schemas.microsoft.com/office/drawing/2014/main" id="{392CEEF1-2292-5049-A036-B10260CFB615}"/>
                </a:ext>
              </a:extLst>
            </p:cNvPr>
            <p:cNvSpPr>
              <a:spLocks noChangeArrowheads="1"/>
            </p:cNvSpPr>
            <p:nvPr/>
          </p:nvSpPr>
          <p:spPr bwMode="auto">
            <a:xfrm>
              <a:off x="144" y="2705"/>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endDate: DateTime</a:t>
              </a:r>
              <a:endParaRPr lang="en-US" altLang="en-US" sz="1000">
                <a:latin typeface="Times New Roman" panose="02020603050405020304" pitchFamily="18" charset="0"/>
              </a:endParaRPr>
            </a:p>
          </p:txBody>
        </p:sp>
        <p:sp>
          <p:nvSpPr>
            <p:cNvPr id="58431" name="Rectangle 102">
              <a:extLst>
                <a:ext uri="{FF2B5EF4-FFF2-40B4-BE49-F238E27FC236}">
                  <a16:creationId xmlns:a16="http://schemas.microsoft.com/office/drawing/2014/main" id="{130FACFE-F7A9-B046-9F7B-7DCABBA768E0}"/>
                </a:ext>
              </a:extLst>
            </p:cNvPr>
            <p:cNvSpPr>
              <a:spLocks noChangeArrowheads="1"/>
            </p:cNvSpPr>
            <p:nvPr/>
          </p:nvSpPr>
          <p:spPr bwMode="auto">
            <a:xfrm>
              <a:off x="144" y="2841"/>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location: String</a:t>
              </a:r>
              <a:endParaRPr lang="en-US" altLang="en-US" sz="1000">
                <a:latin typeface="Times New Roman" panose="02020603050405020304" pitchFamily="18" charset="0"/>
              </a:endParaRPr>
            </a:p>
          </p:txBody>
        </p:sp>
      </p:grpSp>
      <p:sp>
        <p:nvSpPr>
          <p:cNvPr id="58381" name="Freeform 103">
            <a:extLst>
              <a:ext uri="{FF2B5EF4-FFF2-40B4-BE49-F238E27FC236}">
                <a16:creationId xmlns:a16="http://schemas.microsoft.com/office/drawing/2014/main" id="{8140B615-9D96-F046-B6AF-544A69C6C105}"/>
              </a:ext>
            </a:extLst>
          </p:cNvPr>
          <p:cNvSpPr>
            <a:spLocks/>
          </p:cNvSpPr>
          <p:nvPr/>
        </p:nvSpPr>
        <p:spPr bwMode="auto">
          <a:xfrm rot="2535438">
            <a:off x="1547813" y="5079380"/>
            <a:ext cx="425450" cy="233363"/>
          </a:xfrm>
          <a:custGeom>
            <a:avLst/>
            <a:gdLst>
              <a:gd name="T0" fmla="*/ 2147483646 w 64"/>
              <a:gd name="T1" fmla="*/ 0 h 120"/>
              <a:gd name="T2" fmla="*/ 2147483646 w 64"/>
              <a:gd name="T3" fmla="*/ 2147483646 h 120"/>
              <a:gd name="T4" fmla="*/ 2147483646 w 64"/>
              <a:gd name="T5" fmla="*/ 2147483646 h 120"/>
              <a:gd name="T6" fmla="*/ 0 w 64"/>
              <a:gd name="T7" fmla="*/ 2147483646 h 120"/>
              <a:gd name="T8" fmla="*/ 2147483646 w 64"/>
              <a:gd name="T9" fmla="*/ 0 h 120"/>
              <a:gd name="T10" fmla="*/ 0 60000 65536"/>
              <a:gd name="T11" fmla="*/ 0 60000 65536"/>
              <a:gd name="T12" fmla="*/ 0 60000 65536"/>
              <a:gd name="T13" fmla="*/ 0 60000 65536"/>
              <a:gd name="T14" fmla="*/ 0 60000 65536"/>
              <a:gd name="T15" fmla="*/ 0 w 64"/>
              <a:gd name="T16" fmla="*/ 0 h 120"/>
              <a:gd name="T17" fmla="*/ 64 w 64"/>
              <a:gd name="T18" fmla="*/ 120 h 120"/>
            </a:gdLst>
            <a:ahLst/>
            <a:cxnLst>
              <a:cxn ang="T10">
                <a:pos x="T0" y="T1"/>
              </a:cxn>
              <a:cxn ang="T11">
                <a:pos x="T2" y="T3"/>
              </a:cxn>
              <a:cxn ang="T12">
                <a:pos x="T4" y="T5"/>
              </a:cxn>
              <a:cxn ang="T13">
                <a:pos x="T6" y="T7"/>
              </a:cxn>
              <a:cxn ang="T14">
                <a:pos x="T8" y="T9"/>
              </a:cxn>
            </a:cxnLst>
            <a:rect l="T15" t="T16" r="T17" b="T18"/>
            <a:pathLst>
              <a:path w="64" h="120">
                <a:moveTo>
                  <a:pt x="36" y="0"/>
                </a:moveTo>
                <a:lnTo>
                  <a:pt x="64" y="56"/>
                </a:lnTo>
                <a:lnTo>
                  <a:pt x="36" y="120"/>
                </a:lnTo>
                <a:lnTo>
                  <a:pt x="0" y="56"/>
                </a:lnTo>
                <a:lnTo>
                  <a:pt x="36" y="0"/>
                </a:lnTo>
                <a:close/>
              </a:path>
            </a:pathLst>
          </a:cu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aphicFrame>
        <p:nvGraphicFramePr>
          <p:cNvPr id="46" name="Group 187">
            <a:extLst>
              <a:ext uri="{FF2B5EF4-FFF2-40B4-BE49-F238E27FC236}">
                <a16:creationId xmlns:a16="http://schemas.microsoft.com/office/drawing/2014/main" id="{12C9C66D-D39D-544C-9487-FBF87A85907C}"/>
              </a:ext>
            </a:extLst>
          </p:cNvPr>
          <p:cNvGraphicFramePr>
            <a:graphicFrameLocks noGrp="1"/>
          </p:cNvGraphicFramePr>
          <p:nvPr>
            <p:extLst>
              <p:ext uri="{D42A27DB-BD31-4B8C-83A1-F6EECF244321}">
                <p14:modId xmlns:p14="http://schemas.microsoft.com/office/powerpoint/2010/main" val="2681671694"/>
              </p:ext>
            </p:extLst>
          </p:nvPr>
        </p:nvGraphicFramePr>
        <p:xfrm>
          <a:off x="2728913" y="3269630"/>
          <a:ext cx="6451600" cy="798513"/>
        </p:xfrm>
        <a:graphic>
          <a:graphicData uri="http://schemas.openxmlformats.org/drawingml/2006/table">
            <a:tbl>
              <a:tblPr/>
              <a:tblGrid>
                <a:gridCol w="1266825">
                  <a:extLst>
                    <a:ext uri="{9D8B030D-6E8A-4147-A177-3AD203B41FA5}">
                      <a16:colId xmlns:a16="http://schemas.microsoft.com/office/drawing/2014/main" val="1089481447"/>
                    </a:ext>
                  </a:extLst>
                </a:gridCol>
                <a:gridCol w="1439862">
                  <a:extLst>
                    <a:ext uri="{9D8B030D-6E8A-4147-A177-3AD203B41FA5}">
                      <a16:colId xmlns:a16="http://schemas.microsoft.com/office/drawing/2014/main" val="3377651840"/>
                    </a:ext>
                  </a:extLst>
                </a:gridCol>
                <a:gridCol w="1223963">
                  <a:extLst>
                    <a:ext uri="{9D8B030D-6E8A-4147-A177-3AD203B41FA5}">
                      <a16:colId xmlns:a16="http://schemas.microsoft.com/office/drawing/2014/main" val="2758625155"/>
                    </a:ext>
                  </a:extLst>
                </a:gridCol>
                <a:gridCol w="1225550">
                  <a:extLst>
                    <a:ext uri="{9D8B030D-6E8A-4147-A177-3AD203B41FA5}">
                      <a16:colId xmlns:a16="http://schemas.microsoft.com/office/drawing/2014/main" val="993204933"/>
                    </a:ext>
                  </a:extLst>
                </a:gridCol>
                <a:gridCol w="1295400">
                  <a:extLst>
                    <a:ext uri="{9D8B030D-6E8A-4147-A177-3AD203B41FA5}">
                      <a16:colId xmlns:a16="http://schemas.microsoft.com/office/drawing/2014/main" val="1274074803"/>
                    </a:ext>
                  </a:extLst>
                </a:gridCol>
              </a:tblGrid>
              <a:tr h="38308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description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startDate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endDate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subjectID</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3664179"/>
                  </a:ext>
                </a:extLst>
              </a:tr>
              <a:tr h="41543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IT3598002</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12 Nov 2008</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30 Nov 2008</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IT0001</a:t>
                      </a:r>
                    </a:p>
                  </a:txBody>
                  <a:tcPr marL="107950" marR="107950" marT="54018" marB="540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65505555"/>
                  </a:ext>
                </a:extLst>
              </a:tr>
            </a:tbl>
          </a:graphicData>
        </a:graphic>
      </p:graphicFrame>
      <p:graphicFrame>
        <p:nvGraphicFramePr>
          <p:cNvPr id="47" name="Group 191">
            <a:extLst>
              <a:ext uri="{FF2B5EF4-FFF2-40B4-BE49-F238E27FC236}">
                <a16:creationId xmlns:a16="http://schemas.microsoft.com/office/drawing/2014/main" id="{A4A4A9F7-92AF-B346-A4B5-BDABDD983C24}"/>
              </a:ext>
            </a:extLst>
          </p:cNvPr>
          <p:cNvGraphicFramePr>
            <a:graphicFrameLocks noGrp="1"/>
          </p:cNvGraphicFramePr>
          <p:nvPr>
            <p:extLst>
              <p:ext uri="{D42A27DB-BD31-4B8C-83A1-F6EECF244321}">
                <p14:modId xmlns:p14="http://schemas.microsoft.com/office/powerpoint/2010/main" val="3673982041"/>
              </p:ext>
            </p:extLst>
          </p:nvPr>
        </p:nvGraphicFramePr>
        <p:xfrm>
          <a:off x="4606925" y="5200030"/>
          <a:ext cx="4573588" cy="876300"/>
        </p:xfrm>
        <a:graphic>
          <a:graphicData uri="http://schemas.openxmlformats.org/drawingml/2006/table">
            <a:tbl>
              <a:tblPr/>
              <a:tblGrid>
                <a:gridCol w="1333500">
                  <a:extLst>
                    <a:ext uri="{9D8B030D-6E8A-4147-A177-3AD203B41FA5}">
                      <a16:colId xmlns:a16="http://schemas.microsoft.com/office/drawing/2014/main" val="20000"/>
                    </a:ext>
                  </a:extLst>
                </a:gridCol>
                <a:gridCol w="1439863">
                  <a:extLst>
                    <a:ext uri="{9D8B030D-6E8A-4147-A177-3AD203B41FA5}">
                      <a16:colId xmlns:a16="http://schemas.microsoft.com/office/drawing/2014/main" val="20001"/>
                    </a:ext>
                  </a:extLst>
                </a:gridCol>
                <a:gridCol w="1800225">
                  <a:extLst>
                    <a:ext uri="{9D8B030D-6E8A-4147-A177-3AD203B41FA5}">
                      <a16:colId xmlns:a16="http://schemas.microsoft.com/office/drawing/2014/main" val="20002"/>
                    </a:ext>
                  </a:extLst>
                </a:gridCol>
              </a:tblGrid>
              <a:tr h="433510">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700" b="1" i="0" u="sng" strike="noStrike" cap="none" normalizeH="0" baseline="0">
                          <a:ln>
                            <a:noFill/>
                          </a:ln>
                          <a:solidFill>
                            <a:schemeClr val="tx1"/>
                          </a:solidFill>
                          <a:effectLst/>
                          <a:latin typeface="Arial" charset="0"/>
                          <a:ea typeface="ＭＳ Ｐゴシック" charset="0"/>
                          <a:cs typeface="ＭＳ Ｐゴシック" charset="0"/>
                        </a:rPr>
                        <a:t>courseID</a:t>
                      </a:r>
                    </a:p>
                  </a:txBody>
                  <a:tcPr marL="107950" marR="107950" marT="57576" marB="575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700" b="1" i="0" u="sng" strike="noStrike" cap="none" normalizeH="0" baseline="0">
                          <a:ln>
                            <a:noFill/>
                          </a:ln>
                          <a:solidFill>
                            <a:schemeClr val="tx1"/>
                          </a:solidFill>
                          <a:effectLst/>
                          <a:latin typeface="Arial" charset="0"/>
                          <a:ea typeface="ＭＳ Ｐゴシック" charset="0"/>
                          <a:cs typeface="ＭＳ Ｐゴシック" charset="0"/>
                        </a:rPr>
                        <a:t>studentID</a:t>
                      </a:r>
                    </a:p>
                  </a:txBody>
                  <a:tcPr marL="107950" marR="107950" marT="57576" marB="575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700" b="1" i="0" u="none" strike="noStrike" cap="none" normalizeH="0" baseline="0">
                          <a:ln>
                            <a:noFill/>
                          </a:ln>
                          <a:solidFill>
                            <a:schemeClr val="tx1"/>
                          </a:solidFill>
                          <a:effectLst/>
                          <a:latin typeface="Arial" charset="0"/>
                          <a:ea typeface="ＭＳ Ｐゴシック" charset="0"/>
                          <a:cs typeface="ＭＳ Ｐゴシック" charset="0"/>
                        </a:rPr>
                        <a:t>registeredDate</a:t>
                      </a:r>
                    </a:p>
                  </a:txBody>
                  <a:tcPr marL="107950" marR="107950" marT="57576" marB="575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2790">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500" b="0" i="0" u="none" strike="noStrike" cap="none" normalizeH="0" baseline="0">
                          <a:ln>
                            <a:noFill/>
                          </a:ln>
                          <a:solidFill>
                            <a:schemeClr val="tx1"/>
                          </a:solidFill>
                          <a:effectLst/>
                          <a:latin typeface="Arial" charset="0"/>
                          <a:ea typeface="ＭＳ Ｐゴシック" charset="0"/>
                          <a:cs typeface="ＭＳ Ｐゴシック" charset="0"/>
                        </a:rPr>
                        <a:t>IT3598002</a:t>
                      </a:r>
                    </a:p>
                  </a:txBody>
                  <a:tcPr marL="107950" marR="107950" marT="57576" marB="575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500" b="0" i="0" u="none" strike="noStrike" cap="none" normalizeH="0" baseline="0">
                          <a:ln>
                            <a:noFill/>
                          </a:ln>
                          <a:solidFill>
                            <a:schemeClr val="tx1"/>
                          </a:solidFill>
                          <a:effectLst/>
                          <a:latin typeface="Arial" charset="0"/>
                          <a:ea typeface="ＭＳ Ｐゴシック" charset="0"/>
                          <a:cs typeface="ＭＳ Ｐゴシック" charset="0"/>
                        </a:rPr>
                        <a:t>2005.03229</a:t>
                      </a:r>
                      <a:endParaRPr kumimoji="0" lang="en-US" sz="1700" b="0" i="0" u="none" strike="noStrike" cap="none" normalizeH="0" baseline="0">
                        <a:ln>
                          <a:noFill/>
                        </a:ln>
                        <a:solidFill>
                          <a:schemeClr val="tx1"/>
                        </a:solidFill>
                        <a:effectLst/>
                        <a:latin typeface="Arial" charset="0"/>
                        <a:ea typeface="ＭＳ Ｐゴシック" charset="0"/>
                        <a:cs typeface="ＭＳ Ｐゴシック" charset="0"/>
                      </a:endParaRPr>
                    </a:p>
                  </a:txBody>
                  <a:tcPr marL="107950" marR="107950" marT="57576" marB="5757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700" b="0" i="0" u="none" strike="noStrike" cap="none" normalizeH="0" baseline="0">
                          <a:ln>
                            <a:noFill/>
                          </a:ln>
                          <a:solidFill>
                            <a:schemeClr val="tx1"/>
                          </a:solidFill>
                          <a:effectLst/>
                          <a:latin typeface="Arial" charset="0"/>
                          <a:ea typeface="ＭＳ Ｐゴシック" charset="0"/>
                          <a:cs typeface="ＭＳ Ｐゴシック" charset="0"/>
                        </a:rPr>
                        <a:t>10 Oct 2008</a:t>
                      </a:r>
                    </a:p>
                  </a:txBody>
                  <a:tcPr marL="107950" marR="107950" marT="57576" marB="575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8417" name="Text Box 156">
            <a:extLst>
              <a:ext uri="{FF2B5EF4-FFF2-40B4-BE49-F238E27FC236}">
                <a16:creationId xmlns:a16="http://schemas.microsoft.com/office/drawing/2014/main" id="{A0238FE1-7573-5A44-B4AC-473EA2874F07}"/>
              </a:ext>
            </a:extLst>
          </p:cNvPr>
          <p:cNvSpPr txBox="1">
            <a:spLocks noChangeArrowheads="1"/>
          </p:cNvSpPr>
          <p:nvPr/>
        </p:nvSpPr>
        <p:spPr bwMode="auto">
          <a:xfrm>
            <a:off x="2655888" y="2917205"/>
            <a:ext cx="139858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b="1">
                <a:solidFill>
                  <a:srgbClr val="0000FF"/>
                </a:solidFill>
                <a:latin typeface="Times New Roman" panose="02020603050405020304" pitchFamily="18" charset="0"/>
              </a:rPr>
              <a:t>Course entity</a:t>
            </a:r>
          </a:p>
        </p:txBody>
      </p:sp>
      <p:sp>
        <p:nvSpPr>
          <p:cNvPr id="58418" name="Text Box 157">
            <a:extLst>
              <a:ext uri="{FF2B5EF4-FFF2-40B4-BE49-F238E27FC236}">
                <a16:creationId xmlns:a16="http://schemas.microsoft.com/office/drawing/2014/main" id="{D312CBF6-42C5-3C45-9341-A3F8BC357B0E}"/>
              </a:ext>
            </a:extLst>
          </p:cNvPr>
          <p:cNvSpPr txBox="1">
            <a:spLocks noChangeArrowheads="1"/>
          </p:cNvSpPr>
          <p:nvPr/>
        </p:nvSpPr>
        <p:spPr bwMode="auto">
          <a:xfrm>
            <a:off x="6804025" y="4790455"/>
            <a:ext cx="24796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b="1">
                <a:solidFill>
                  <a:srgbClr val="0000FF"/>
                </a:solidFill>
                <a:latin typeface="Times New Roman" panose="02020603050405020304" pitchFamily="18" charset="0"/>
              </a:rPr>
              <a:t>CourseRegistration entity</a:t>
            </a:r>
          </a:p>
        </p:txBody>
      </p:sp>
      <p:sp>
        <p:nvSpPr>
          <p:cNvPr id="58419" name="Line 158">
            <a:extLst>
              <a:ext uri="{FF2B5EF4-FFF2-40B4-BE49-F238E27FC236}">
                <a16:creationId xmlns:a16="http://schemas.microsoft.com/office/drawing/2014/main" id="{0E47D0BA-C992-1E4B-B699-2E44F14408D0}"/>
              </a:ext>
            </a:extLst>
          </p:cNvPr>
          <p:cNvSpPr>
            <a:spLocks noChangeShapeType="1"/>
          </p:cNvSpPr>
          <p:nvPr/>
        </p:nvSpPr>
        <p:spPr bwMode="auto">
          <a:xfrm>
            <a:off x="3276600" y="4214193"/>
            <a:ext cx="1871663" cy="936625"/>
          </a:xfrm>
          <a:prstGeom prst="line">
            <a:avLst/>
          </a:prstGeom>
          <a:noFill/>
          <a:ln w="28575">
            <a:solidFill>
              <a:schemeClr val="hlink"/>
            </a:solidFill>
            <a:round/>
            <a:headEnd type="arrow" w="lg" len="lg"/>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58420" name="Text Box 159">
            <a:extLst>
              <a:ext uri="{FF2B5EF4-FFF2-40B4-BE49-F238E27FC236}">
                <a16:creationId xmlns:a16="http://schemas.microsoft.com/office/drawing/2014/main" id="{690F8E20-143A-7942-ADC4-DD13858A6364}"/>
              </a:ext>
            </a:extLst>
          </p:cNvPr>
          <p:cNvSpPr txBox="1">
            <a:spLocks noChangeArrowheads="1"/>
          </p:cNvSpPr>
          <p:nvPr/>
        </p:nvSpPr>
        <p:spPr bwMode="auto">
          <a:xfrm>
            <a:off x="3851275" y="4214193"/>
            <a:ext cx="11414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Primary Key</a:t>
            </a:r>
          </a:p>
        </p:txBody>
      </p:sp>
      <p:sp>
        <p:nvSpPr>
          <p:cNvPr id="58421" name="Text Box 160">
            <a:extLst>
              <a:ext uri="{FF2B5EF4-FFF2-40B4-BE49-F238E27FC236}">
                <a16:creationId xmlns:a16="http://schemas.microsoft.com/office/drawing/2014/main" id="{5804D28E-C76F-3146-88FD-8138184263B8}"/>
              </a:ext>
            </a:extLst>
          </p:cNvPr>
          <p:cNvSpPr txBox="1">
            <a:spLocks noChangeArrowheads="1"/>
          </p:cNvSpPr>
          <p:nvPr/>
        </p:nvSpPr>
        <p:spPr bwMode="auto">
          <a:xfrm>
            <a:off x="5003800" y="4790455"/>
            <a:ext cx="1171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Foreign Key</a:t>
            </a:r>
          </a:p>
        </p:txBody>
      </p:sp>
      <p:sp>
        <p:nvSpPr>
          <p:cNvPr id="2" name="Slide Number Placeholder 1">
            <a:extLst>
              <a:ext uri="{FF2B5EF4-FFF2-40B4-BE49-F238E27FC236}">
                <a16:creationId xmlns:a16="http://schemas.microsoft.com/office/drawing/2014/main" id="{6D816674-6CD4-43D1-8C04-72761F7A45D5}"/>
              </a:ext>
            </a:extLst>
          </p:cNvPr>
          <p:cNvSpPr>
            <a:spLocks noGrp="1"/>
          </p:cNvSpPr>
          <p:nvPr>
            <p:ph type="sldNum" sz="quarter" idx="12"/>
          </p:nvPr>
        </p:nvSpPr>
        <p:spPr/>
        <p:txBody>
          <a:bodyPr/>
          <a:lstStyle/>
          <a:p>
            <a:fld id="{11F88B7E-86B8-4862-842E-2DB840C1EC76}" type="slidenum">
              <a:rPr lang="zh-CN" altLang="en-US" smtClean="0"/>
              <a:t>33</a:t>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0B8E-3BD5-F248-989F-10DE84F89551}"/>
              </a:ext>
            </a:extLst>
          </p:cNvPr>
          <p:cNvSpPr>
            <a:spLocks noGrp="1"/>
          </p:cNvSpPr>
          <p:nvPr>
            <p:ph type="title"/>
          </p:nvPr>
        </p:nvSpPr>
        <p:spPr/>
        <p:txBody>
          <a:bodyPr>
            <a:normAutofit fontScale="90000"/>
          </a:bodyPr>
          <a:lstStyle/>
          <a:p>
            <a:pPr eaLnBrk="1" fontAlgn="auto" hangingPunct="1">
              <a:spcAft>
                <a:spcPts val="0"/>
              </a:spcAft>
              <a:defRPr/>
            </a:pPr>
            <a:r>
              <a:rPr lang="en-US" sz="3200">
                <a:ea typeface="+mj-ea"/>
                <a:cs typeface="Arial" charset="0"/>
              </a:rPr>
              <a:t>3.3. </a:t>
            </a:r>
            <a:r>
              <a:rPr lang="en-US">
                <a:cs typeface="Arial" charset="0"/>
              </a:rPr>
              <a:t>Ánh xạ kết tập (a</a:t>
            </a:r>
            <a:r>
              <a:rPr lang="en-US" sz="3200">
                <a:ea typeface="+mj-ea"/>
                <a:cs typeface="Arial" charset="0"/>
              </a:rPr>
              <a:t>ggregation) vào mô hình dữ liệu (2)</a:t>
            </a:r>
          </a:p>
        </p:txBody>
      </p:sp>
      <p:sp>
        <p:nvSpPr>
          <p:cNvPr id="60418" name="Content Placeholder 2">
            <a:extLst>
              <a:ext uri="{FF2B5EF4-FFF2-40B4-BE49-F238E27FC236}">
                <a16:creationId xmlns:a16="http://schemas.microsoft.com/office/drawing/2014/main" id="{6E48CE5D-8317-6446-A0C3-A10595D41F49}"/>
              </a:ext>
            </a:extLst>
          </p:cNvPr>
          <p:cNvSpPr>
            <a:spLocks noGrp="1"/>
          </p:cNvSpPr>
          <p:nvPr>
            <p:ph idx="1"/>
          </p:nvPr>
        </p:nvSpPr>
        <p:spPr/>
        <p:txBody>
          <a:bodyPr/>
          <a:lstStyle/>
          <a:p>
            <a:pPr eaLnBrk="1" hangingPunct="1"/>
            <a:r>
              <a:rPr lang="vi-VN" altLang="en-US">
                <a:latin typeface="Calibri (Body)"/>
                <a:ea typeface="ＭＳ Ｐゴシック" panose="020B0600070205080204" pitchFamily="34" charset="-128"/>
                <a:cs typeface="Arial" panose="020B0604020202020204" pitchFamily="34" charset="0"/>
              </a:rPr>
              <a:t>Trong một số trường hợp, chúng ta có thể ánh xạ đến mối quan hệ độc lập để đơn giản hóa khóa chính.</a:t>
            </a:r>
          </a:p>
          <a:p>
            <a:pPr eaLnBrk="1" hangingPunct="1"/>
            <a:r>
              <a:rPr lang="vi-VN" altLang="en-US">
                <a:latin typeface="Calibri (Body)"/>
                <a:ea typeface="ＭＳ Ｐゴシック" panose="020B0600070205080204" pitchFamily="34" charset="-128"/>
                <a:cs typeface="Arial" panose="020B0604020202020204" pitchFamily="34" charset="0"/>
              </a:rPr>
              <a:t>Ví dụ: CourseID là khóa chính (</a:t>
            </a:r>
            <a:r>
              <a:rPr lang="en-US" altLang="en-US">
                <a:latin typeface="Calibri (Body)"/>
                <a:ea typeface="ＭＳ Ｐゴシック" panose="020B0600070205080204" pitchFamily="34" charset="-128"/>
                <a:cs typeface="Arial" panose="020B0604020202020204" pitchFamily="34" charset="0"/>
              </a:rPr>
              <a:t>dựa </a:t>
            </a:r>
            <a:r>
              <a:rPr lang="vi-VN" altLang="en-US">
                <a:latin typeface="Calibri (Body)"/>
                <a:ea typeface="ＭＳ Ｐゴシック" panose="020B0600070205080204" pitchFamily="34" charset="-128"/>
                <a:cs typeface="Arial" panose="020B0604020202020204" pitchFamily="34" charset="0"/>
              </a:rPr>
              <a:t>theo yêu cầu)</a:t>
            </a:r>
            <a:endParaRPr lang="en-US" altLang="en-US">
              <a:latin typeface="Calibri (Body)"/>
              <a:ea typeface="ＭＳ Ｐゴシック" panose="020B0600070205080204" pitchFamily="34" charset="-128"/>
              <a:cs typeface="Arial" panose="020B0604020202020204" pitchFamily="34" charset="0"/>
            </a:endParaRPr>
          </a:p>
        </p:txBody>
      </p:sp>
      <p:sp>
        <p:nvSpPr>
          <p:cNvPr id="60419" name="Rectangle 43">
            <a:extLst>
              <a:ext uri="{FF2B5EF4-FFF2-40B4-BE49-F238E27FC236}">
                <a16:creationId xmlns:a16="http://schemas.microsoft.com/office/drawing/2014/main" id="{AEC0BC36-1838-7741-A7E8-6AE82C53737B}"/>
              </a:ext>
            </a:extLst>
          </p:cNvPr>
          <p:cNvSpPr>
            <a:spLocks noChangeArrowheads="1"/>
          </p:cNvSpPr>
          <p:nvPr/>
        </p:nvSpPr>
        <p:spPr bwMode="auto">
          <a:xfrm>
            <a:off x="577850" y="4252566"/>
            <a:ext cx="2476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0..*</a:t>
            </a:r>
            <a:endParaRPr lang="en-US" altLang="en-US" sz="1000">
              <a:solidFill>
                <a:schemeClr val="tx2"/>
              </a:solidFill>
              <a:latin typeface="Times New Roman" panose="02020603050405020304" pitchFamily="18" charset="0"/>
            </a:endParaRPr>
          </a:p>
        </p:txBody>
      </p:sp>
      <p:sp>
        <p:nvSpPr>
          <p:cNvPr id="60420" name="Rectangle 44">
            <a:extLst>
              <a:ext uri="{FF2B5EF4-FFF2-40B4-BE49-F238E27FC236}">
                <a16:creationId xmlns:a16="http://schemas.microsoft.com/office/drawing/2014/main" id="{64AF749D-88D4-5E46-8F07-E63267A185AB}"/>
              </a:ext>
            </a:extLst>
          </p:cNvPr>
          <p:cNvSpPr>
            <a:spLocks noChangeArrowheads="1"/>
          </p:cNvSpPr>
          <p:nvPr/>
        </p:nvSpPr>
        <p:spPr bwMode="auto">
          <a:xfrm>
            <a:off x="615950" y="3792191"/>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1</a:t>
            </a:r>
            <a:endParaRPr lang="en-US" altLang="en-US" sz="1000">
              <a:solidFill>
                <a:schemeClr val="tx2"/>
              </a:solidFill>
              <a:latin typeface="Times New Roman" panose="02020603050405020304" pitchFamily="18" charset="0"/>
            </a:endParaRPr>
          </a:p>
        </p:txBody>
      </p:sp>
      <p:sp>
        <p:nvSpPr>
          <p:cNvPr id="60421" name="Line 45">
            <a:extLst>
              <a:ext uri="{FF2B5EF4-FFF2-40B4-BE49-F238E27FC236}">
                <a16:creationId xmlns:a16="http://schemas.microsoft.com/office/drawing/2014/main" id="{4669EB1B-1393-4F45-9E89-F17E7C5FED03}"/>
              </a:ext>
            </a:extLst>
          </p:cNvPr>
          <p:cNvSpPr>
            <a:spLocks noChangeShapeType="1"/>
          </p:cNvSpPr>
          <p:nvPr/>
        </p:nvSpPr>
        <p:spPr bwMode="auto">
          <a:xfrm>
            <a:off x="874713" y="4104929"/>
            <a:ext cx="65087" cy="406400"/>
          </a:xfrm>
          <a:prstGeom prst="line">
            <a:avLst/>
          </a:prstGeom>
          <a:noFill/>
          <a:ln w="12700">
            <a:solidFill>
              <a:schemeClr val="tx1"/>
            </a:solidFill>
            <a:round/>
            <a:headEnd/>
            <a:tailEnd type="none"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grpSp>
        <p:nvGrpSpPr>
          <p:cNvPr id="60422" name="Group 35">
            <a:extLst>
              <a:ext uri="{FF2B5EF4-FFF2-40B4-BE49-F238E27FC236}">
                <a16:creationId xmlns:a16="http://schemas.microsoft.com/office/drawing/2014/main" id="{48D57559-3AF6-D14A-BA45-8D255F83B42F}"/>
              </a:ext>
            </a:extLst>
          </p:cNvPr>
          <p:cNvGrpSpPr>
            <a:grpSpLocks/>
          </p:cNvGrpSpPr>
          <p:nvPr/>
        </p:nvGrpSpPr>
        <p:grpSpPr bwMode="auto">
          <a:xfrm>
            <a:off x="77788" y="4463704"/>
            <a:ext cx="1760537" cy="1512887"/>
            <a:chOff x="179388" y="3429000"/>
            <a:chExt cx="1760537" cy="1512888"/>
          </a:xfrm>
        </p:grpSpPr>
        <p:sp>
          <p:nvSpPr>
            <p:cNvPr id="60480" name="Rectangle 38">
              <a:extLst>
                <a:ext uri="{FF2B5EF4-FFF2-40B4-BE49-F238E27FC236}">
                  <a16:creationId xmlns:a16="http://schemas.microsoft.com/office/drawing/2014/main" id="{8CD0EA6C-F53D-7246-A24E-3EB8E1C4FFC0}"/>
                </a:ext>
              </a:extLst>
            </p:cNvPr>
            <p:cNvSpPr>
              <a:spLocks noChangeArrowheads="1"/>
            </p:cNvSpPr>
            <p:nvPr/>
          </p:nvSpPr>
          <p:spPr bwMode="auto">
            <a:xfrm>
              <a:off x="179388" y="3429000"/>
              <a:ext cx="1760537" cy="1512888"/>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81" name="Rectangle 39">
              <a:extLst>
                <a:ext uri="{FF2B5EF4-FFF2-40B4-BE49-F238E27FC236}">
                  <a16:creationId xmlns:a16="http://schemas.microsoft.com/office/drawing/2014/main" id="{DE88DA0E-FC43-4D46-999A-703697D04C98}"/>
                </a:ext>
              </a:extLst>
            </p:cNvPr>
            <p:cNvSpPr>
              <a:spLocks noChangeArrowheads="1"/>
            </p:cNvSpPr>
            <p:nvPr/>
          </p:nvSpPr>
          <p:spPr bwMode="auto">
            <a:xfrm>
              <a:off x="617538" y="3470275"/>
              <a:ext cx="8096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CourseInfo</a:t>
              </a:r>
              <a:endParaRPr lang="en-US" altLang="en-US" sz="1000">
                <a:latin typeface="Times New Roman" panose="02020603050405020304" pitchFamily="18" charset="0"/>
              </a:endParaRPr>
            </a:p>
          </p:txBody>
        </p:sp>
        <p:sp>
          <p:nvSpPr>
            <p:cNvPr id="60482" name="Rectangle 40">
              <a:extLst>
                <a:ext uri="{FF2B5EF4-FFF2-40B4-BE49-F238E27FC236}">
                  <a16:creationId xmlns:a16="http://schemas.microsoft.com/office/drawing/2014/main" id="{31F623D5-161A-C143-B78D-0D1EACFB1772}"/>
                </a:ext>
              </a:extLst>
            </p:cNvPr>
            <p:cNvSpPr>
              <a:spLocks noChangeArrowheads="1"/>
            </p:cNvSpPr>
            <p:nvPr/>
          </p:nvSpPr>
          <p:spPr bwMode="auto">
            <a:xfrm>
              <a:off x="179388" y="3717925"/>
              <a:ext cx="1760537" cy="122396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83" name="Rectangle 41">
              <a:extLst>
                <a:ext uri="{FF2B5EF4-FFF2-40B4-BE49-F238E27FC236}">
                  <a16:creationId xmlns:a16="http://schemas.microsoft.com/office/drawing/2014/main" id="{2AA240B5-F5AC-B141-9318-D629FF188CE8}"/>
                </a:ext>
              </a:extLst>
            </p:cNvPr>
            <p:cNvSpPr>
              <a:spLocks noChangeArrowheads="1"/>
            </p:cNvSpPr>
            <p:nvPr/>
          </p:nvSpPr>
          <p:spPr bwMode="auto">
            <a:xfrm>
              <a:off x="179388" y="4797425"/>
              <a:ext cx="1760537" cy="14446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84" name="Rectangle 42">
              <a:extLst>
                <a:ext uri="{FF2B5EF4-FFF2-40B4-BE49-F238E27FC236}">
                  <a16:creationId xmlns:a16="http://schemas.microsoft.com/office/drawing/2014/main" id="{4198C068-B611-054C-8D30-19D8C92E15EA}"/>
                </a:ext>
              </a:extLst>
            </p:cNvPr>
            <p:cNvSpPr>
              <a:spLocks noChangeArrowheads="1"/>
            </p:cNvSpPr>
            <p:nvPr/>
          </p:nvSpPr>
          <p:spPr bwMode="auto">
            <a:xfrm>
              <a:off x="300038" y="37179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courseID: String </a:t>
              </a:r>
              <a:endParaRPr lang="en-US" altLang="en-US" sz="1000">
                <a:latin typeface="Times New Roman" panose="02020603050405020304" pitchFamily="18" charset="0"/>
              </a:endParaRPr>
            </a:p>
          </p:txBody>
        </p:sp>
        <p:sp>
          <p:nvSpPr>
            <p:cNvPr id="60485" name="Rectangle 50">
              <a:extLst>
                <a:ext uri="{FF2B5EF4-FFF2-40B4-BE49-F238E27FC236}">
                  <a16:creationId xmlns:a16="http://schemas.microsoft.com/office/drawing/2014/main" id="{317764DA-DEFC-9946-A502-5C0F9CCE8682}"/>
                </a:ext>
              </a:extLst>
            </p:cNvPr>
            <p:cNvSpPr>
              <a:spLocks noChangeArrowheads="1"/>
            </p:cNvSpPr>
            <p:nvPr/>
          </p:nvSpPr>
          <p:spPr bwMode="auto">
            <a:xfrm>
              <a:off x="300038" y="39338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description: String </a:t>
              </a:r>
              <a:endParaRPr lang="en-US" altLang="en-US" sz="1000">
                <a:latin typeface="Times New Roman" panose="02020603050405020304" pitchFamily="18" charset="0"/>
              </a:endParaRPr>
            </a:p>
          </p:txBody>
        </p:sp>
        <p:sp>
          <p:nvSpPr>
            <p:cNvPr id="60486" name="Rectangle 51">
              <a:extLst>
                <a:ext uri="{FF2B5EF4-FFF2-40B4-BE49-F238E27FC236}">
                  <a16:creationId xmlns:a16="http://schemas.microsoft.com/office/drawing/2014/main" id="{79736208-B921-7A4E-B5F0-817204877D62}"/>
                </a:ext>
              </a:extLst>
            </p:cNvPr>
            <p:cNvSpPr>
              <a:spLocks noChangeArrowheads="1"/>
            </p:cNvSpPr>
            <p:nvPr/>
          </p:nvSpPr>
          <p:spPr bwMode="auto">
            <a:xfrm>
              <a:off x="282575" y="4149725"/>
              <a:ext cx="1639888"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startDate: DateTime</a:t>
              </a:r>
              <a:endParaRPr lang="en-US" altLang="en-US" sz="1000">
                <a:latin typeface="Times New Roman" panose="02020603050405020304" pitchFamily="18" charset="0"/>
              </a:endParaRPr>
            </a:p>
          </p:txBody>
        </p:sp>
        <p:sp>
          <p:nvSpPr>
            <p:cNvPr id="60487" name="Rectangle 52">
              <a:extLst>
                <a:ext uri="{FF2B5EF4-FFF2-40B4-BE49-F238E27FC236}">
                  <a16:creationId xmlns:a16="http://schemas.microsoft.com/office/drawing/2014/main" id="{F95ECE3E-DD09-5745-9A3D-243B79C2B183}"/>
                </a:ext>
              </a:extLst>
            </p:cNvPr>
            <p:cNvSpPr>
              <a:spLocks noChangeArrowheads="1"/>
            </p:cNvSpPr>
            <p:nvPr/>
          </p:nvSpPr>
          <p:spPr bwMode="auto">
            <a:xfrm>
              <a:off x="300038" y="43656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endDate: DateTime</a:t>
              </a:r>
              <a:endParaRPr lang="en-US" altLang="en-US" sz="1000">
                <a:latin typeface="Times New Roman" panose="02020603050405020304" pitchFamily="18" charset="0"/>
              </a:endParaRPr>
            </a:p>
          </p:txBody>
        </p:sp>
        <p:sp>
          <p:nvSpPr>
            <p:cNvPr id="60488" name="Rectangle 53">
              <a:extLst>
                <a:ext uri="{FF2B5EF4-FFF2-40B4-BE49-F238E27FC236}">
                  <a16:creationId xmlns:a16="http://schemas.microsoft.com/office/drawing/2014/main" id="{49485387-C38C-0B48-B4A7-3DD229241675}"/>
                </a:ext>
              </a:extLst>
            </p:cNvPr>
            <p:cNvSpPr>
              <a:spLocks noChangeArrowheads="1"/>
            </p:cNvSpPr>
            <p:nvPr/>
          </p:nvSpPr>
          <p:spPr bwMode="auto">
            <a:xfrm>
              <a:off x="300038" y="4581525"/>
              <a:ext cx="16398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location: String</a:t>
              </a:r>
              <a:endParaRPr lang="en-US" altLang="en-US" sz="1000">
                <a:latin typeface="Times New Roman" panose="02020603050405020304" pitchFamily="18" charset="0"/>
              </a:endParaRPr>
            </a:p>
          </p:txBody>
        </p:sp>
      </p:grpSp>
      <p:graphicFrame>
        <p:nvGraphicFramePr>
          <p:cNvPr id="18" name="Group 152">
            <a:extLst>
              <a:ext uri="{FF2B5EF4-FFF2-40B4-BE49-F238E27FC236}">
                <a16:creationId xmlns:a16="http://schemas.microsoft.com/office/drawing/2014/main" id="{B15B9CC6-A3F4-1C45-9E13-0083D5A6B424}"/>
              </a:ext>
            </a:extLst>
          </p:cNvPr>
          <p:cNvGraphicFramePr>
            <a:graphicFrameLocks noGrp="1"/>
          </p:cNvGraphicFramePr>
          <p:nvPr>
            <p:extLst>
              <p:ext uri="{D42A27DB-BD31-4B8C-83A1-F6EECF244321}">
                <p14:modId xmlns:p14="http://schemas.microsoft.com/office/powerpoint/2010/main" val="479530658"/>
              </p:ext>
            </p:extLst>
          </p:nvPr>
        </p:nvGraphicFramePr>
        <p:xfrm>
          <a:off x="2078038" y="5043141"/>
          <a:ext cx="7065962" cy="798513"/>
        </p:xfrm>
        <a:graphic>
          <a:graphicData uri="http://schemas.openxmlformats.org/drawingml/2006/table">
            <a:tbl>
              <a:tblPr/>
              <a:tblGrid>
                <a:gridCol w="1085850">
                  <a:extLst>
                    <a:ext uri="{9D8B030D-6E8A-4147-A177-3AD203B41FA5}">
                      <a16:colId xmlns:a16="http://schemas.microsoft.com/office/drawing/2014/main" val="2909247991"/>
                    </a:ext>
                  </a:extLst>
                </a:gridCol>
                <a:gridCol w="1254125">
                  <a:extLst>
                    <a:ext uri="{9D8B030D-6E8A-4147-A177-3AD203B41FA5}">
                      <a16:colId xmlns:a16="http://schemas.microsoft.com/office/drawing/2014/main" val="4120682166"/>
                    </a:ext>
                  </a:extLst>
                </a:gridCol>
                <a:gridCol w="1270000">
                  <a:extLst>
                    <a:ext uri="{9D8B030D-6E8A-4147-A177-3AD203B41FA5}">
                      <a16:colId xmlns:a16="http://schemas.microsoft.com/office/drawing/2014/main" val="2204552593"/>
                    </a:ext>
                  </a:extLst>
                </a:gridCol>
                <a:gridCol w="1270000">
                  <a:extLst>
                    <a:ext uri="{9D8B030D-6E8A-4147-A177-3AD203B41FA5}">
                      <a16:colId xmlns:a16="http://schemas.microsoft.com/office/drawing/2014/main" val="3244977510"/>
                    </a:ext>
                  </a:extLst>
                </a:gridCol>
                <a:gridCol w="971550">
                  <a:extLst>
                    <a:ext uri="{9D8B030D-6E8A-4147-A177-3AD203B41FA5}">
                      <a16:colId xmlns:a16="http://schemas.microsoft.com/office/drawing/2014/main" val="818074140"/>
                    </a:ext>
                  </a:extLst>
                </a:gridCol>
                <a:gridCol w="1214437">
                  <a:extLst>
                    <a:ext uri="{9D8B030D-6E8A-4147-A177-3AD203B41FA5}">
                      <a16:colId xmlns:a16="http://schemas.microsoft.com/office/drawing/2014/main" val="2904443318"/>
                    </a:ext>
                  </a:extLst>
                </a:gridCol>
              </a:tblGrid>
              <a:tr h="38308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description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startDate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endDate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location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subjectID</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9836841"/>
                  </a:ext>
                </a:extLst>
              </a:tr>
              <a:tr h="41543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IT3598002</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12 Jan 2010</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30 May 2009</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D4-405</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a:t>
                      </a:r>
                    </a:p>
                  </a:txBody>
                  <a:tcPr marL="107950" marR="107950" marT="54018" marB="540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9187259"/>
                  </a:ext>
                </a:extLst>
              </a:tr>
            </a:tbl>
          </a:graphicData>
        </a:graphic>
      </p:graphicFrame>
      <p:graphicFrame>
        <p:nvGraphicFramePr>
          <p:cNvPr id="19" name="Group 218">
            <a:extLst>
              <a:ext uri="{FF2B5EF4-FFF2-40B4-BE49-F238E27FC236}">
                <a16:creationId xmlns:a16="http://schemas.microsoft.com/office/drawing/2014/main" id="{0860F5C2-DA59-E74C-9337-A6F90412775E}"/>
              </a:ext>
            </a:extLst>
          </p:cNvPr>
          <p:cNvGraphicFramePr>
            <a:graphicFrameLocks noGrp="1"/>
          </p:cNvGraphicFramePr>
          <p:nvPr>
            <p:extLst>
              <p:ext uri="{D42A27DB-BD31-4B8C-83A1-F6EECF244321}">
                <p14:modId xmlns:p14="http://schemas.microsoft.com/office/powerpoint/2010/main" val="3121229734"/>
              </p:ext>
            </p:extLst>
          </p:nvPr>
        </p:nvGraphicFramePr>
        <p:xfrm>
          <a:off x="2863850" y="2865091"/>
          <a:ext cx="5159375" cy="815975"/>
        </p:xfrm>
        <a:graphic>
          <a:graphicData uri="http://schemas.openxmlformats.org/drawingml/2006/table">
            <a:tbl>
              <a:tblPr/>
              <a:tblGrid>
                <a:gridCol w="1119188">
                  <a:extLst>
                    <a:ext uri="{9D8B030D-6E8A-4147-A177-3AD203B41FA5}">
                      <a16:colId xmlns:a16="http://schemas.microsoft.com/office/drawing/2014/main" val="50688136"/>
                    </a:ext>
                  </a:extLst>
                </a:gridCol>
                <a:gridCol w="2668587">
                  <a:extLst>
                    <a:ext uri="{9D8B030D-6E8A-4147-A177-3AD203B41FA5}">
                      <a16:colId xmlns:a16="http://schemas.microsoft.com/office/drawing/2014/main" val="1083562608"/>
                    </a:ext>
                  </a:extLst>
                </a:gridCol>
                <a:gridCol w="1130300">
                  <a:extLst>
                    <a:ext uri="{9D8B030D-6E8A-4147-A177-3AD203B41FA5}">
                      <a16:colId xmlns:a16="http://schemas.microsoft.com/office/drawing/2014/main" val="3203447706"/>
                    </a:ext>
                  </a:extLst>
                </a:gridCol>
                <a:gridCol w="241300">
                  <a:extLst>
                    <a:ext uri="{9D8B030D-6E8A-4147-A177-3AD203B41FA5}">
                      <a16:colId xmlns:a16="http://schemas.microsoft.com/office/drawing/2014/main" val="4141602624"/>
                    </a:ext>
                  </a:extLst>
                </a:gridCol>
              </a:tblGrid>
              <a:tr h="406527">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subjectID</a:t>
                      </a:r>
                    </a:p>
                  </a:txBody>
                  <a:tcPr marL="107950" marR="107950" marT="53992" marB="539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subjectName</a:t>
                      </a:r>
                    </a:p>
                  </a:txBody>
                  <a:tcPr marL="107950" marR="107950" marT="53992" marB="539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goal</a:t>
                      </a:r>
                    </a:p>
                  </a:txBody>
                  <a:tcPr marL="107950" marR="107950" marT="53992" marB="539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t>
                      </a:r>
                    </a:p>
                  </a:txBody>
                  <a:tcPr marL="107950" marR="107950" marT="53992" marB="539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1946709"/>
                  </a:ext>
                </a:extLst>
              </a:tr>
              <a:tr h="409448">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a:t>
                      </a:r>
                      <a:endPar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92" marB="539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1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Object-Oriented Language and Theory</a:t>
                      </a:r>
                      <a:endPar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92" marB="539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After finish…</a:t>
                      </a:r>
                      <a:endParaRPr kumimoji="0" lang="en-US" altLang="en-US" sz="11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92" marB="539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endParaRPr kumimoji="0" lang="en-GB"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92" marB="539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99704682"/>
                  </a:ext>
                </a:extLst>
              </a:tr>
            </a:tbl>
          </a:graphicData>
        </a:graphic>
      </p:graphicFrame>
      <p:sp>
        <p:nvSpPr>
          <p:cNvPr id="60464" name="Text Box 187">
            <a:extLst>
              <a:ext uri="{FF2B5EF4-FFF2-40B4-BE49-F238E27FC236}">
                <a16:creationId xmlns:a16="http://schemas.microsoft.com/office/drawing/2014/main" id="{28AB1DCF-767F-984C-B1B1-E1FF83009DDF}"/>
              </a:ext>
            </a:extLst>
          </p:cNvPr>
          <p:cNvSpPr txBox="1">
            <a:spLocks noChangeArrowheads="1"/>
          </p:cNvSpPr>
          <p:nvPr/>
        </p:nvSpPr>
        <p:spPr bwMode="auto">
          <a:xfrm>
            <a:off x="2170113" y="4722466"/>
            <a:ext cx="1250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chemeClr val="tx2"/>
                </a:solidFill>
                <a:latin typeface="Times New Roman" panose="02020603050405020304" pitchFamily="18" charset="0"/>
              </a:rPr>
              <a:t>Course entity</a:t>
            </a:r>
          </a:p>
        </p:txBody>
      </p:sp>
      <p:sp>
        <p:nvSpPr>
          <p:cNvPr id="60465" name="Text Box 188">
            <a:extLst>
              <a:ext uri="{FF2B5EF4-FFF2-40B4-BE49-F238E27FC236}">
                <a16:creationId xmlns:a16="http://schemas.microsoft.com/office/drawing/2014/main" id="{211D5DA0-05DE-5A49-B7DF-E2D9CDDF788A}"/>
              </a:ext>
            </a:extLst>
          </p:cNvPr>
          <p:cNvSpPr txBox="1">
            <a:spLocks noChangeArrowheads="1"/>
          </p:cNvSpPr>
          <p:nvPr/>
        </p:nvSpPr>
        <p:spPr bwMode="auto">
          <a:xfrm>
            <a:off x="2790825" y="2563466"/>
            <a:ext cx="127793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chemeClr val="tx2"/>
                </a:solidFill>
                <a:latin typeface="Times New Roman" panose="02020603050405020304" pitchFamily="18" charset="0"/>
              </a:rPr>
              <a:t>Subject entity</a:t>
            </a:r>
          </a:p>
        </p:txBody>
      </p:sp>
      <p:sp>
        <p:nvSpPr>
          <p:cNvPr id="60466" name="Line 189">
            <a:extLst>
              <a:ext uri="{FF2B5EF4-FFF2-40B4-BE49-F238E27FC236}">
                <a16:creationId xmlns:a16="http://schemas.microsoft.com/office/drawing/2014/main" id="{0807F126-8CA3-4A4A-A82D-B60F3603BCC6}"/>
              </a:ext>
            </a:extLst>
          </p:cNvPr>
          <p:cNvSpPr>
            <a:spLocks noChangeShapeType="1"/>
          </p:cNvSpPr>
          <p:nvPr/>
        </p:nvSpPr>
        <p:spPr bwMode="auto">
          <a:xfrm>
            <a:off x="3641725" y="3806479"/>
            <a:ext cx="4794250" cy="1201737"/>
          </a:xfrm>
          <a:prstGeom prst="line">
            <a:avLst/>
          </a:prstGeom>
          <a:noFill/>
          <a:ln w="28575">
            <a:solidFill>
              <a:schemeClr val="hlink"/>
            </a:solidFill>
            <a:round/>
            <a:headEnd type="arrow" w="lg" len="lg"/>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60467" name="Text Box 190">
            <a:extLst>
              <a:ext uri="{FF2B5EF4-FFF2-40B4-BE49-F238E27FC236}">
                <a16:creationId xmlns:a16="http://schemas.microsoft.com/office/drawing/2014/main" id="{816DFDD0-2CFD-9A46-81F2-A4886F4DEBC4}"/>
              </a:ext>
            </a:extLst>
          </p:cNvPr>
          <p:cNvSpPr txBox="1">
            <a:spLocks noChangeArrowheads="1"/>
          </p:cNvSpPr>
          <p:nvPr/>
        </p:nvSpPr>
        <p:spPr bwMode="auto">
          <a:xfrm>
            <a:off x="7799388" y="4520854"/>
            <a:ext cx="10636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chemeClr val="tx2"/>
                </a:solidFill>
                <a:latin typeface="Times New Roman" panose="02020603050405020304" pitchFamily="18" charset="0"/>
              </a:rPr>
              <a:t>Foreign Key</a:t>
            </a:r>
          </a:p>
        </p:txBody>
      </p:sp>
      <p:sp>
        <p:nvSpPr>
          <p:cNvPr id="60468" name="Text Box 191">
            <a:extLst>
              <a:ext uri="{FF2B5EF4-FFF2-40B4-BE49-F238E27FC236}">
                <a16:creationId xmlns:a16="http://schemas.microsoft.com/office/drawing/2014/main" id="{B6067143-44FC-C146-8E2F-2F0E0FD1669D}"/>
              </a:ext>
            </a:extLst>
          </p:cNvPr>
          <p:cNvSpPr txBox="1">
            <a:spLocks noChangeArrowheads="1"/>
          </p:cNvSpPr>
          <p:nvPr/>
        </p:nvSpPr>
        <p:spPr bwMode="auto">
          <a:xfrm>
            <a:off x="2562225" y="3760441"/>
            <a:ext cx="1089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chemeClr val="tx2"/>
                </a:solidFill>
                <a:latin typeface="Times New Roman" panose="02020603050405020304" pitchFamily="18" charset="0"/>
              </a:rPr>
              <a:t>Primary Key</a:t>
            </a:r>
          </a:p>
        </p:txBody>
      </p:sp>
      <p:sp>
        <p:nvSpPr>
          <p:cNvPr id="60469" name="AutoShape 193">
            <a:extLst>
              <a:ext uri="{FF2B5EF4-FFF2-40B4-BE49-F238E27FC236}">
                <a16:creationId xmlns:a16="http://schemas.microsoft.com/office/drawing/2014/main" id="{E19E6EBD-D10D-7E49-9E59-57704BBFAB8A}"/>
              </a:ext>
            </a:extLst>
          </p:cNvPr>
          <p:cNvSpPr>
            <a:spLocks noChangeArrowheads="1"/>
          </p:cNvSpPr>
          <p:nvPr/>
        </p:nvSpPr>
        <p:spPr bwMode="auto">
          <a:xfrm>
            <a:off x="1935163" y="3793779"/>
            <a:ext cx="593725" cy="485775"/>
          </a:xfrm>
          <a:prstGeom prst="rightArrow">
            <a:avLst>
              <a:gd name="adj1" fmla="val 59481"/>
              <a:gd name="adj2" fmla="val 5032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60470" name="Group 34">
            <a:extLst>
              <a:ext uri="{FF2B5EF4-FFF2-40B4-BE49-F238E27FC236}">
                <a16:creationId xmlns:a16="http://schemas.microsoft.com/office/drawing/2014/main" id="{2F7359DE-4BB2-AB4D-A05C-8DF64986BE50}"/>
              </a:ext>
            </a:extLst>
          </p:cNvPr>
          <p:cNvGrpSpPr>
            <a:grpSpLocks/>
          </p:cNvGrpSpPr>
          <p:nvPr/>
        </p:nvGrpSpPr>
        <p:grpSpPr bwMode="auto">
          <a:xfrm>
            <a:off x="149225" y="2650779"/>
            <a:ext cx="1384300" cy="1103312"/>
            <a:chOff x="1995488" y="5373688"/>
            <a:chExt cx="1384300" cy="1103312"/>
          </a:xfrm>
        </p:grpSpPr>
        <p:sp>
          <p:nvSpPr>
            <p:cNvPr id="60473" name="Rectangle 31">
              <a:extLst>
                <a:ext uri="{FF2B5EF4-FFF2-40B4-BE49-F238E27FC236}">
                  <a16:creationId xmlns:a16="http://schemas.microsoft.com/office/drawing/2014/main" id="{5F694EE5-8623-C245-B83F-ADF1C117170E}"/>
                </a:ext>
              </a:extLst>
            </p:cNvPr>
            <p:cNvSpPr>
              <a:spLocks noChangeArrowheads="1"/>
            </p:cNvSpPr>
            <p:nvPr/>
          </p:nvSpPr>
          <p:spPr bwMode="auto">
            <a:xfrm>
              <a:off x="1995488" y="5373688"/>
              <a:ext cx="1384300" cy="11033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74" name="Rectangle 32">
              <a:extLst>
                <a:ext uri="{FF2B5EF4-FFF2-40B4-BE49-F238E27FC236}">
                  <a16:creationId xmlns:a16="http://schemas.microsoft.com/office/drawing/2014/main" id="{8EA95640-815D-9248-92B9-6D04990830EB}"/>
                </a:ext>
              </a:extLst>
            </p:cNvPr>
            <p:cNvSpPr>
              <a:spLocks noChangeArrowheads="1"/>
            </p:cNvSpPr>
            <p:nvPr/>
          </p:nvSpPr>
          <p:spPr bwMode="auto">
            <a:xfrm>
              <a:off x="2187575" y="5424488"/>
              <a:ext cx="83516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SubjectInfo</a:t>
              </a:r>
              <a:endParaRPr lang="en-US" altLang="en-US" sz="1000">
                <a:latin typeface="Times New Roman" panose="02020603050405020304" pitchFamily="18" charset="0"/>
              </a:endParaRPr>
            </a:p>
          </p:txBody>
        </p:sp>
        <p:sp>
          <p:nvSpPr>
            <p:cNvPr id="60475" name="Rectangle 33">
              <a:extLst>
                <a:ext uri="{FF2B5EF4-FFF2-40B4-BE49-F238E27FC236}">
                  <a16:creationId xmlns:a16="http://schemas.microsoft.com/office/drawing/2014/main" id="{27DFF68D-038A-2442-8175-D12838A44EB1}"/>
                </a:ext>
              </a:extLst>
            </p:cNvPr>
            <p:cNvSpPr>
              <a:spLocks noChangeArrowheads="1"/>
            </p:cNvSpPr>
            <p:nvPr/>
          </p:nvSpPr>
          <p:spPr bwMode="auto">
            <a:xfrm>
              <a:off x="1995488" y="5654675"/>
              <a:ext cx="1384300" cy="82232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76" name="Rectangle 34">
              <a:extLst>
                <a:ext uri="{FF2B5EF4-FFF2-40B4-BE49-F238E27FC236}">
                  <a16:creationId xmlns:a16="http://schemas.microsoft.com/office/drawing/2014/main" id="{FFDEB437-854B-5846-83D3-6E036B258EA0}"/>
                </a:ext>
              </a:extLst>
            </p:cNvPr>
            <p:cNvSpPr>
              <a:spLocks noChangeArrowheads="1"/>
            </p:cNvSpPr>
            <p:nvPr/>
          </p:nvSpPr>
          <p:spPr bwMode="auto">
            <a:xfrm>
              <a:off x="1995488" y="6324600"/>
              <a:ext cx="1384300" cy="1524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0477" name="Rectangle 35">
              <a:extLst>
                <a:ext uri="{FF2B5EF4-FFF2-40B4-BE49-F238E27FC236}">
                  <a16:creationId xmlns:a16="http://schemas.microsoft.com/office/drawing/2014/main" id="{E8D600DE-1B34-B849-AD13-53B2D187000F}"/>
                </a:ext>
              </a:extLst>
            </p:cNvPr>
            <p:cNvSpPr>
              <a:spLocks noChangeArrowheads="1"/>
            </p:cNvSpPr>
            <p:nvPr/>
          </p:nvSpPr>
          <p:spPr bwMode="auto">
            <a:xfrm>
              <a:off x="2055813" y="5692775"/>
              <a:ext cx="79829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 subjectID</a:t>
              </a:r>
              <a:endParaRPr lang="en-US" altLang="en-US" sz="1000">
                <a:latin typeface="Times New Roman" panose="02020603050405020304" pitchFamily="18" charset="0"/>
              </a:endParaRPr>
            </a:p>
          </p:txBody>
        </p:sp>
        <p:sp>
          <p:nvSpPr>
            <p:cNvPr id="60478" name="Rectangle 36">
              <a:extLst>
                <a:ext uri="{FF2B5EF4-FFF2-40B4-BE49-F238E27FC236}">
                  <a16:creationId xmlns:a16="http://schemas.microsoft.com/office/drawing/2014/main" id="{1D857D2D-F2DE-494C-AF1C-8B1895851008}"/>
                </a:ext>
              </a:extLst>
            </p:cNvPr>
            <p:cNvSpPr>
              <a:spLocks noChangeArrowheads="1"/>
            </p:cNvSpPr>
            <p:nvPr/>
          </p:nvSpPr>
          <p:spPr bwMode="auto">
            <a:xfrm>
              <a:off x="2070100" y="5911850"/>
              <a:ext cx="103073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-subjectName</a:t>
              </a:r>
              <a:endParaRPr lang="en-US" altLang="en-US" sz="1000">
                <a:latin typeface="Times New Roman" panose="02020603050405020304" pitchFamily="18" charset="0"/>
              </a:endParaRPr>
            </a:p>
          </p:txBody>
        </p:sp>
        <p:sp>
          <p:nvSpPr>
            <p:cNvPr id="60479" name="Rectangle 36">
              <a:extLst>
                <a:ext uri="{FF2B5EF4-FFF2-40B4-BE49-F238E27FC236}">
                  <a16:creationId xmlns:a16="http://schemas.microsoft.com/office/drawing/2014/main" id="{C1A8D903-B68B-1B4E-A25B-97B56418E04A}"/>
                </a:ext>
              </a:extLst>
            </p:cNvPr>
            <p:cNvSpPr>
              <a:spLocks noChangeArrowheads="1"/>
            </p:cNvSpPr>
            <p:nvPr/>
          </p:nvSpPr>
          <p:spPr bwMode="auto">
            <a:xfrm>
              <a:off x="2057400" y="6124575"/>
              <a:ext cx="1666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a:t>
              </a:r>
              <a:endParaRPr lang="en-US" altLang="en-US" sz="1000">
                <a:latin typeface="Times New Roman" panose="02020603050405020304" pitchFamily="18" charset="0"/>
              </a:endParaRPr>
            </a:p>
          </p:txBody>
        </p:sp>
      </p:grpSp>
      <p:sp>
        <p:nvSpPr>
          <p:cNvPr id="60471" name="Freeform 103">
            <a:extLst>
              <a:ext uri="{FF2B5EF4-FFF2-40B4-BE49-F238E27FC236}">
                <a16:creationId xmlns:a16="http://schemas.microsoft.com/office/drawing/2014/main" id="{DC8280EF-583E-DC40-86E7-8B0FBD2FDC5F}"/>
              </a:ext>
            </a:extLst>
          </p:cNvPr>
          <p:cNvSpPr>
            <a:spLocks/>
          </p:cNvSpPr>
          <p:nvPr/>
        </p:nvSpPr>
        <p:spPr bwMode="auto">
          <a:xfrm rot="4892311">
            <a:off x="637382" y="3807272"/>
            <a:ext cx="425450" cy="233363"/>
          </a:xfrm>
          <a:custGeom>
            <a:avLst/>
            <a:gdLst>
              <a:gd name="T0" fmla="*/ 2147483646 w 64"/>
              <a:gd name="T1" fmla="*/ 0 h 120"/>
              <a:gd name="T2" fmla="*/ 2147483646 w 64"/>
              <a:gd name="T3" fmla="*/ 2147483646 h 120"/>
              <a:gd name="T4" fmla="*/ 2147483646 w 64"/>
              <a:gd name="T5" fmla="*/ 2147483646 h 120"/>
              <a:gd name="T6" fmla="*/ 0 w 64"/>
              <a:gd name="T7" fmla="*/ 2147483646 h 120"/>
              <a:gd name="T8" fmla="*/ 2147483646 w 64"/>
              <a:gd name="T9" fmla="*/ 0 h 120"/>
              <a:gd name="T10" fmla="*/ 0 60000 65536"/>
              <a:gd name="T11" fmla="*/ 0 60000 65536"/>
              <a:gd name="T12" fmla="*/ 0 60000 65536"/>
              <a:gd name="T13" fmla="*/ 0 60000 65536"/>
              <a:gd name="T14" fmla="*/ 0 60000 65536"/>
              <a:gd name="T15" fmla="*/ 0 w 64"/>
              <a:gd name="T16" fmla="*/ 0 h 120"/>
              <a:gd name="T17" fmla="*/ 64 w 64"/>
              <a:gd name="T18" fmla="*/ 120 h 120"/>
            </a:gdLst>
            <a:ahLst/>
            <a:cxnLst>
              <a:cxn ang="T10">
                <a:pos x="T0" y="T1"/>
              </a:cxn>
              <a:cxn ang="T11">
                <a:pos x="T2" y="T3"/>
              </a:cxn>
              <a:cxn ang="T12">
                <a:pos x="T4" y="T5"/>
              </a:cxn>
              <a:cxn ang="T13">
                <a:pos x="T6" y="T7"/>
              </a:cxn>
              <a:cxn ang="T14">
                <a:pos x="T8" y="T9"/>
              </a:cxn>
            </a:cxnLst>
            <a:rect l="T15" t="T16" r="T17" b="T18"/>
            <a:pathLst>
              <a:path w="64" h="120">
                <a:moveTo>
                  <a:pt x="36" y="0"/>
                </a:moveTo>
                <a:lnTo>
                  <a:pt x="64" y="56"/>
                </a:lnTo>
                <a:lnTo>
                  <a:pt x="36" y="120"/>
                </a:lnTo>
                <a:lnTo>
                  <a:pt x="0" y="56"/>
                </a:lnTo>
                <a:lnTo>
                  <a:pt x="36"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 name="Slide Number Placeholder 2">
            <a:extLst>
              <a:ext uri="{FF2B5EF4-FFF2-40B4-BE49-F238E27FC236}">
                <a16:creationId xmlns:a16="http://schemas.microsoft.com/office/drawing/2014/main" id="{41353397-90CC-4943-A211-E9CC76506F5C}"/>
              </a:ext>
            </a:extLst>
          </p:cNvPr>
          <p:cNvSpPr>
            <a:spLocks noGrp="1"/>
          </p:cNvSpPr>
          <p:nvPr>
            <p:ph type="sldNum" sz="quarter" idx="12"/>
          </p:nvPr>
        </p:nvSpPr>
        <p:spPr/>
        <p:txBody>
          <a:bodyPr/>
          <a:lstStyle/>
          <a:p>
            <a:fld id="{11F88B7E-86B8-4862-842E-2DB840C1EC76}" type="slidenum">
              <a:rPr lang="zh-CN" altLang="en-US" smtClean="0"/>
              <a:t>34</a:t>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C4A6-C58B-D140-9CF4-AB2E9007E5E1}"/>
              </a:ext>
            </a:extLst>
          </p:cNvPr>
          <p:cNvSpPr>
            <a:spLocks noGrp="1"/>
          </p:cNvSpPr>
          <p:nvPr>
            <p:ph type="title"/>
          </p:nvPr>
        </p:nvSpPr>
        <p:spPr/>
        <p:txBody>
          <a:bodyPr/>
          <a:lstStyle/>
          <a:p>
            <a:pPr eaLnBrk="1" fontAlgn="auto" hangingPunct="1">
              <a:spcAft>
                <a:spcPts val="0"/>
              </a:spcAft>
              <a:defRPr/>
            </a:pPr>
            <a:r>
              <a:rPr lang="en-US">
                <a:ea typeface="+mj-ea"/>
                <a:cs typeface="Arial" charset="0"/>
              </a:rPr>
              <a:t>Các ví dụ khác trong Course Registration</a:t>
            </a:r>
          </a:p>
        </p:txBody>
      </p:sp>
      <p:sp>
        <p:nvSpPr>
          <p:cNvPr id="61442" name="AutoShape 98">
            <a:extLst>
              <a:ext uri="{FF2B5EF4-FFF2-40B4-BE49-F238E27FC236}">
                <a16:creationId xmlns:a16="http://schemas.microsoft.com/office/drawing/2014/main" id="{F0C7AE92-5461-514C-8ED9-C295FAEA0A5F}"/>
              </a:ext>
            </a:extLst>
          </p:cNvPr>
          <p:cNvSpPr>
            <a:spLocks noChangeArrowheads="1"/>
          </p:cNvSpPr>
          <p:nvPr/>
        </p:nvSpPr>
        <p:spPr bwMode="auto">
          <a:xfrm>
            <a:off x="2141191" y="2631285"/>
            <a:ext cx="593725" cy="485775"/>
          </a:xfrm>
          <a:prstGeom prst="rightArrow">
            <a:avLst>
              <a:gd name="adj1" fmla="val 59481"/>
              <a:gd name="adj2" fmla="val 5032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61443" name="Group 170">
            <a:extLst>
              <a:ext uri="{FF2B5EF4-FFF2-40B4-BE49-F238E27FC236}">
                <a16:creationId xmlns:a16="http://schemas.microsoft.com/office/drawing/2014/main" id="{13D7E3CC-8809-0344-B6E0-11BA4BBC08A8}"/>
              </a:ext>
            </a:extLst>
          </p:cNvPr>
          <p:cNvGrpSpPr>
            <a:grpSpLocks/>
          </p:cNvGrpSpPr>
          <p:nvPr/>
        </p:nvGrpSpPr>
        <p:grpSpPr bwMode="auto">
          <a:xfrm>
            <a:off x="106016" y="1462885"/>
            <a:ext cx="1760538" cy="1512887"/>
            <a:chOff x="68" y="2115"/>
            <a:chExt cx="1109" cy="953"/>
          </a:xfrm>
        </p:grpSpPr>
        <p:sp>
          <p:nvSpPr>
            <p:cNvPr id="61509" name="Rectangle 87">
              <a:extLst>
                <a:ext uri="{FF2B5EF4-FFF2-40B4-BE49-F238E27FC236}">
                  <a16:creationId xmlns:a16="http://schemas.microsoft.com/office/drawing/2014/main" id="{13CE3374-57C6-9046-9E70-1CCA5B02B612}"/>
                </a:ext>
              </a:extLst>
            </p:cNvPr>
            <p:cNvSpPr>
              <a:spLocks noChangeArrowheads="1"/>
            </p:cNvSpPr>
            <p:nvPr/>
          </p:nvSpPr>
          <p:spPr bwMode="auto">
            <a:xfrm>
              <a:off x="68" y="2115"/>
              <a:ext cx="1109" cy="953"/>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510" name="Rectangle 88">
              <a:extLst>
                <a:ext uri="{FF2B5EF4-FFF2-40B4-BE49-F238E27FC236}">
                  <a16:creationId xmlns:a16="http://schemas.microsoft.com/office/drawing/2014/main" id="{80C9F2E1-4B5B-5A4A-B252-5981FE45BB3E}"/>
                </a:ext>
              </a:extLst>
            </p:cNvPr>
            <p:cNvSpPr>
              <a:spLocks noChangeArrowheads="1"/>
            </p:cNvSpPr>
            <p:nvPr/>
          </p:nvSpPr>
          <p:spPr bwMode="auto">
            <a:xfrm>
              <a:off x="344" y="2141"/>
              <a:ext cx="51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CourseInfo</a:t>
              </a:r>
              <a:endParaRPr lang="en-US" altLang="en-US" sz="1000">
                <a:latin typeface="Times New Roman" panose="02020603050405020304" pitchFamily="18" charset="0"/>
              </a:endParaRPr>
            </a:p>
          </p:txBody>
        </p:sp>
        <p:sp>
          <p:nvSpPr>
            <p:cNvPr id="61511" name="Rectangle 89">
              <a:extLst>
                <a:ext uri="{FF2B5EF4-FFF2-40B4-BE49-F238E27FC236}">
                  <a16:creationId xmlns:a16="http://schemas.microsoft.com/office/drawing/2014/main" id="{CE1C0582-FCDC-2F45-A210-6559D33214A6}"/>
                </a:ext>
              </a:extLst>
            </p:cNvPr>
            <p:cNvSpPr>
              <a:spLocks noChangeArrowheads="1"/>
            </p:cNvSpPr>
            <p:nvPr/>
          </p:nvSpPr>
          <p:spPr bwMode="auto">
            <a:xfrm>
              <a:off x="68" y="2297"/>
              <a:ext cx="1109" cy="771"/>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512" name="Rectangle 90">
              <a:extLst>
                <a:ext uri="{FF2B5EF4-FFF2-40B4-BE49-F238E27FC236}">
                  <a16:creationId xmlns:a16="http://schemas.microsoft.com/office/drawing/2014/main" id="{440E832E-8C44-2741-9093-25EBE745BA06}"/>
                </a:ext>
              </a:extLst>
            </p:cNvPr>
            <p:cNvSpPr>
              <a:spLocks noChangeArrowheads="1"/>
            </p:cNvSpPr>
            <p:nvPr/>
          </p:nvSpPr>
          <p:spPr bwMode="auto">
            <a:xfrm>
              <a:off x="68" y="2977"/>
              <a:ext cx="1109" cy="91"/>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513" name="Rectangle 91">
              <a:extLst>
                <a:ext uri="{FF2B5EF4-FFF2-40B4-BE49-F238E27FC236}">
                  <a16:creationId xmlns:a16="http://schemas.microsoft.com/office/drawing/2014/main" id="{8923FA51-A2B3-C642-A360-57CAFB71D8D6}"/>
                </a:ext>
              </a:extLst>
            </p:cNvPr>
            <p:cNvSpPr>
              <a:spLocks noChangeArrowheads="1"/>
            </p:cNvSpPr>
            <p:nvPr/>
          </p:nvSpPr>
          <p:spPr bwMode="auto">
            <a:xfrm>
              <a:off x="144" y="2297"/>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courseID: String </a:t>
              </a:r>
              <a:endParaRPr lang="en-US" altLang="en-US" sz="1000">
                <a:latin typeface="Times New Roman" panose="02020603050405020304" pitchFamily="18" charset="0"/>
              </a:endParaRPr>
            </a:p>
          </p:txBody>
        </p:sp>
        <p:sp>
          <p:nvSpPr>
            <p:cNvPr id="61514" name="Rectangle 99">
              <a:extLst>
                <a:ext uri="{FF2B5EF4-FFF2-40B4-BE49-F238E27FC236}">
                  <a16:creationId xmlns:a16="http://schemas.microsoft.com/office/drawing/2014/main" id="{2B4087E2-8D2B-CF49-983D-5F08DC83DE05}"/>
                </a:ext>
              </a:extLst>
            </p:cNvPr>
            <p:cNvSpPr>
              <a:spLocks noChangeArrowheads="1"/>
            </p:cNvSpPr>
            <p:nvPr/>
          </p:nvSpPr>
          <p:spPr bwMode="auto">
            <a:xfrm>
              <a:off x="144" y="2433"/>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description: String </a:t>
              </a:r>
              <a:endParaRPr lang="en-US" altLang="en-US" sz="1000">
                <a:latin typeface="Times New Roman" panose="02020603050405020304" pitchFamily="18" charset="0"/>
              </a:endParaRPr>
            </a:p>
          </p:txBody>
        </p:sp>
        <p:sp>
          <p:nvSpPr>
            <p:cNvPr id="61515" name="Rectangle 100">
              <a:extLst>
                <a:ext uri="{FF2B5EF4-FFF2-40B4-BE49-F238E27FC236}">
                  <a16:creationId xmlns:a16="http://schemas.microsoft.com/office/drawing/2014/main" id="{060EEC48-BDD8-264D-91A4-3410CEA0A5C1}"/>
                </a:ext>
              </a:extLst>
            </p:cNvPr>
            <p:cNvSpPr>
              <a:spLocks noChangeArrowheads="1"/>
            </p:cNvSpPr>
            <p:nvPr/>
          </p:nvSpPr>
          <p:spPr bwMode="auto">
            <a:xfrm>
              <a:off x="133" y="2569"/>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startDate: DateTime</a:t>
              </a:r>
              <a:endParaRPr lang="en-US" altLang="en-US" sz="1000">
                <a:latin typeface="Times New Roman" panose="02020603050405020304" pitchFamily="18" charset="0"/>
              </a:endParaRPr>
            </a:p>
          </p:txBody>
        </p:sp>
        <p:sp>
          <p:nvSpPr>
            <p:cNvPr id="61516" name="Rectangle 101">
              <a:extLst>
                <a:ext uri="{FF2B5EF4-FFF2-40B4-BE49-F238E27FC236}">
                  <a16:creationId xmlns:a16="http://schemas.microsoft.com/office/drawing/2014/main" id="{99168D61-59BE-F349-A6DD-BA6949154E49}"/>
                </a:ext>
              </a:extLst>
            </p:cNvPr>
            <p:cNvSpPr>
              <a:spLocks noChangeArrowheads="1"/>
            </p:cNvSpPr>
            <p:nvPr/>
          </p:nvSpPr>
          <p:spPr bwMode="auto">
            <a:xfrm>
              <a:off x="144" y="2705"/>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endDate: DateTime</a:t>
              </a:r>
              <a:endParaRPr lang="en-US" altLang="en-US" sz="1000">
                <a:latin typeface="Times New Roman" panose="02020603050405020304" pitchFamily="18" charset="0"/>
              </a:endParaRPr>
            </a:p>
          </p:txBody>
        </p:sp>
        <p:sp>
          <p:nvSpPr>
            <p:cNvPr id="61517" name="Rectangle 102">
              <a:extLst>
                <a:ext uri="{FF2B5EF4-FFF2-40B4-BE49-F238E27FC236}">
                  <a16:creationId xmlns:a16="http://schemas.microsoft.com/office/drawing/2014/main" id="{7C89CB2B-9D9B-B549-A6E5-A17B17BD7982}"/>
                </a:ext>
              </a:extLst>
            </p:cNvPr>
            <p:cNvSpPr>
              <a:spLocks noChangeArrowheads="1"/>
            </p:cNvSpPr>
            <p:nvPr/>
          </p:nvSpPr>
          <p:spPr bwMode="auto">
            <a:xfrm>
              <a:off x="144" y="2841"/>
              <a:ext cx="103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location: String</a:t>
              </a:r>
              <a:endParaRPr lang="en-US" altLang="en-US" sz="1000">
                <a:latin typeface="Times New Roman" panose="02020603050405020304" pitchFamily="18" charset="0"/>
              </a:endParaRPr>
            </a:p>
          </p:txBody>
        </p:sp>
      </p:grpSp>
      <p:graphicFrame>
        <p:nvGraphicFramePr>
          <p:cNvPr id="16" name="Group 187">
            <a:extLst>
              <a:ext uri="{FF2B5EF4-FFF2-40B4-BE49-F238E27FC236}">
                <a16:creationId xmlns:a16="http://schemas.microsoft.com/office/drawing/2014/main" id="{9FBF9D4C-1687-4442-A518-337DB0E57DBE}"/>
              </a:ext>
            </a:extLst>
          </p:cNvPr>
          <p:cNvGraphicFramePr>
            <a:graphicFrameLocks noGrp="1"/>
          </p:cNvGraphicFramePr>
          <p:nvPr>
            <p:extLst>
              <p:ext uri="{D42A27DB-BD31-4B8C-83A1-F6EECF244321}">
                <p14:modId xmlns:p14="http://schemas.microsoft.com/office/powerpoint/2010/main" val="2437829801"/>
              </p:ext>
            </p:extLst>
          </p:nvPr>
        </p:nvGraphicFramePr>
        <p:xfrm>
          <a:off x="2692054" y="1667672"/>
          <a:ext cx="6451600" cy="798513"/>
        </p:xfrm>
        <a:graphic>
          <a:graphicData uri="http://schemas.openxmlformats.org/drawingml/2006/table">
            <a:tbl>
              <a:tblPr/>
              <a:tblGrid>
                <a:gridCol w="1266825">
                  <a:extLst>
                    <a:ext uri="{9D8B030D-6E8A-4147-A177-3AD203B41FA5}">
                      <a16:colId xmlns:a16="http://schemas.microsoft.com/office/drawing/2014/main" val="3510349885"/>
                    </a:ext>
                  </a:extLst>
                </a:gridCol>
                <a:gridCol w="1439862">
                  <a:extLst>
                    <a:ext uri="{9D8B030D-6E8A-4147-A177-3AD203B41FA5}">
                      <a16:colId xmlns:a16="http://schemas.microsoft.com/office/drawing/2014/main" val="909042338"/>
                    </a:ext>
                  </a:extLst>
                </a:gridCol>
                <a:gridCol w="1223963">
                  <a:extLst>
                    <a:ext uri="{9D8B030D-6E8A-4147-A177-3AD203B41FA5}">
                      <a16:colId xmlns:a16="http://schemas.microsoft.com/office/drawing/2014/main" val="3495356742"/>
                    </a:ext>
                  </a:extLst>
                </a:gridCol>
                <a:gridCol w="1225550">
                  <a:extLst>
                    <a:ext uri="{9D8B030D-6E8A-4147-A177-3AD203B41FA5}">
                      <a16:colId xmlns:a16="http://schemas.microsoft.com/office/drawing/2014/main" val="848604108"/>
                    </a:ext>
                  </a:extLst>
                </a:gridCol>
                <a:gridCol w="1295400">
                  <a:extLst>
                    <a:ext uri="{9D8B030D-6E8A-4147-A177-3AD203B41FA5}">
                      <a16:colId xmlns:a16="http://schemas.microsoft.com/office/drawing/2014/main" val="3154802064"/>
                    </a:ext>
                  </a:extLst>
                </a:gridCol>
              </a:tblGrid>
              <a:tr h="38308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sng" strike="noStrike" cap="none" normalizeH="0" baseline="0">
                          <a:ln>
                            <a:noFill/>
                          </a:ln>
                          <a:solidFill>
                            <a:schemeClr val="tx1"/>
                          </a:solidFill>
                          <a:effectLst/>
                          <a:latin typeface="Arial" panose="020B0604020202020204" pitchFamily="34" charset="0"/>
                          <a:ea typeface="ＭＳ Ｐゴシック" panose="020B0600070205080204" pitchFamily="34" charset="-128"/>
                        </a:rPr>
                        <a:t>courseID</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description</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startDate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endDate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subjectID</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6833188"/>
                  </a:ext>
                </a:extLst>
              </a:tr>
              <a:tr h="41543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IT3598002</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This course…</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12 Jan 2010</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30 Nov 2008</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IT3598</a:t>
                      </a:r>
                      <a:endPar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4018" marB="540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1424808"/>
                  </a:ext>
                </a:extLst>
              </a:tr>
            </a:tbl>
          </a:graphicData>
        </a:graphic>
      </p:graphicFrame>
      <p:graphicFrame>
        <p:nvGraphicFramePr>
          <p:cNvPr id="17" name="Group 191">
            <a:extLst>
              <a:ext uri="{FF2B5EF4-FFF2-40B4-BE49-F238E27FC236}">
                <a16:creationId xmlns:a16="http://schemas.microsoft.com/office/drawing/2014/main" id="{54F2F9CC-EA10-5841-A8BB-58EC527D1AA4}"/>
              </a:ext>
            </a:extLst>
          </p:cNvPr>
          <p:cNvGraphicFramePr>
            <a:graphicFrameLocks noGrp="1"/>
          </p:cNvGraphicFramePr>
          <p:nvPr>
            <p:extLst>
              <p:ext uri="{D42A27DB-BD31-4B8C-83A1-F6EECF244321}">
                <p14:modId xmlns:p14="http://schemas.microsoft.com/office/powerpoint/2010/main" val="1263807332"/>
              </p:ext>
            </p:extLst>
          </p:nvPr>
        </p:nvGraphicFramePr>
        <p:xfrm>
          <a:off x="3627091" y="3318672"/>
          <a:ext cx="5437188" cy="2574998"/>
        </p:xfrm>
        <a:graphic>
          <a:graphicData uri="http://schemas.openxmlformats.org/drawingml/2006/table">
            <a:tbl>
              <a:tblPr/>
              <a:tblGrid>
                <a:gridCol w="1357313">
                  <a:extLst>
                    <a:ext uri="{9D8B030D-6E8A-4147-A177-3AD203B41FA5}">
                      <a16:colId xmlns:a16="http://schemas.microsoft.com/office/drawing/2014/main" val="20000"/>
                    </a:ext>
                  </a:extLst>
                </a:gridCol>
                <a:gridCol w="1214437">
                  <a:extLst>
                    <a:ext uri="{9D8B030D-6E8A-4147-A177-3AD203B41FA5}">
                      <a16:colId xmlns:a16="http://schemas.microsoft.com/office/drawing/2014/main" val="20001"/>
                    </a:ext>
                  </a:extLst>
                </a:gridCol>
                <a:gridCol w="1042988">
                  <a:extLst>
                    <a:ext uri="{9D8B030D-6E8A-4147-A177-3AD203B41FA5}">
                      <a16:colId xmlns:a16="http://schemas.microsoft.com/office/drawing/2014/main" val="20002"/>
                    </a:ext>
                  </a:extLst>
                </a:gridCol>
                <a:gridCol w="1822450">
                  <a:extLst>
                    <a:ext uri="{9D8B030D-6E8A-4147-A177-3AD203B41FA5}">
                      <a16:colId xmlns:a16="http://schemas.microsoft.com/office/drawing/2014/main" val="20003"/>
                    </a:ext>
                  </a:extLst>
                </a:gridCol>
              </a:tblGrid>
              <a:tr h="705076">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1" i="0" u="sng" strike="noStrike" cap="none" normalizeH="0" baseline="0">
                          <a:ln>
                            <a:noFill/>
                          </a:ln>
                          <a:solidFill>
                            <a:schemeClr val="tx1"/>
                          </a:solidFill>
                          <a:effectLst/>
                          <a:latin typeface="Arial" charset="0"/>
                          <a:ea typeface="ＭＳ Ｐゴシック" charset="0"/>
                          <a:cs typeface="ＭＳ Ｐゴシック" charset="0"/>
                        </a:rPr>
                        <a:t>scheduleID</a:t>
                      </a:r>
                    </a:p>
                  </a:txBody>
                  <a:tcPr marL="107950" marR="107950" marT="59790" marB="597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1" i="0" u="sng" strike="noStrike" cap="none" normalizeH="0" baseline="0">
                          <a:ln>
                            <a:noFill/>
                          </a:ln>
                          <a:solidFill>
                            <a:schemeClr val="tx1"/>
                          </a:solidFill>
                          <a:effectLst/>
                          <a:latin typeface="Arial" charset="0"/>
                          <a:ea typeface="ＭＳ Ｐゴシック" charset="0"/>
                          <a:cs typeface="ＭＳ Ｐゴシック" charset="0"/>
                        </a:rPr>
                        <a:t>courseID</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latin typeface="Arial" charset="0"/>
                          <a:ea typeface="ＭＳ Ｐゴシック" charset="0"/>
                          <a:cs typeface="ＭＳ Ｐゴシック" charset="0"/>
                        </a:rPr>
                        <a:t>day</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1" i="0" u="none" strike="noStrike" cap="none" normalizeH="0" baseline="0">
                          <a:ln>
                            <a:noFill/>
                          </a:ln>
                          <a:solidFill>
                            <a:schemeClr val="tx1"/>
                          </a:solidFill>
                          <a:effectLst/>
                          <a:latin typeface="Arial" charset="0"/>
                          <a:ea typeface="ＭＳ Ｐゴシック" charset="0"/>
                          <a:cs typeface="ＭＳ Ｐゴシック" charset="0"/>
                        </a:rPr>
                        <a:t>teachingPeriod</a:t>
                      </a:r>
                    </a:p>
                  </a:txBody>
                  <a:tcPr marL="107950" marR="107950" marT="59790" marB="597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5013">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107950" marR="107950" marT="59790" marB="597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1" i="0" u="none" strike="noStrike" cap="none" normalizeH="0" baseline="0">
                          <a:ln>
                            <a:noFill/>
                          </a:ln>
                          <a:solidFill>
                            <a:schemeClr val="tx1"/>
                          </a:solidFill>
                          <a:effectLst/>
                          <a:latin typeface="Arial" charset="0"/>
                          <a:ea typeface="ＭＳ Ｐゴシック" charset="0"/>
                          <a:cs typeface="ＭＳ Ｐゴシック" charset="0"/>
                        </a:rPr>
                        <a:t>IT3598002</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Tuesday</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107950" marR="107950" marT="59790" marB="597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5013">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2</a:t>
                      </a:r>
                    </a:p>
                  </a:txBody>
                  <a:tcPr marL="107950" marR="107950" marT="59790" marB="597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1" i="0" u="none" strike="noStrike" cap="none" normalizeH="0" baseline="0">
                          <a:ln>
                            <a:noFill/>
                          </a:ln>
                          <a:solidFill>
                            <a:schemeClr val="tx1"/>
                          </a:solidFill>
                          <a:effectLst/>
                          <a:latin typeface="Arial" charset="0"/>
                          <a:ea typeface="ＭＳ Ｐゴシック" charset="0"/>
                          <a:cs typeface="ＭＳ Ｐゴシック" charset="0"/>
                        </a:rPr>
                        <a:t>IT3598002</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Tuesday</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3</a:t>
                      </a:r>
                    </a:p>
                  </a:txBody>
                  <a:tcPr marL="107950" marR="107950" marT="59790" marB="597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9822">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0" i="0" u="none" strike="noStrike" cap="none" normalizeH="0" baseline="0">
                          <a:ln>
                            <a:noFill/>
                          </a:ln>
                          <a:solidFill>
                            <a:schemeClr val="tx1"/>
                          </a:solidFill>
                          <a:effectLst/>
                          <a:latin typeface="Arial" charset="0"/>
                          <a:ea typeface="ＭＳ Ｐゴシック" charset="0"/>
                          <a:cs typeface="ＭＳ Ｐゴシック" charset="0"/>
                        </a:rPr>
                        <a:t>1</a:t>
                      </a:r>
                    </a:p>
                  </a:txBody>
                  <a:tcPr marL="107950" marR="107950" marT="59790" marB="597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800"/>
                        </a:lnSpc>
                        <a:spcBef>
                          <a:spcPct val="0"/>
                        </a:spcBef>
                        <a:spcAft>
                          <a:spcPct val="0"/>
                        </a:spcAft>
                        <a:buClr>
                          <a:schemeClr val="hlink"/>
                        </a:buClr>
                        <a:buSzTx/>
                        <a:buFont typeface="Wingdings" charset="0"/>
                        <a:buNone/>
                        <a:tabLst/>
                      </a:pPr>
                      <a:r>
                        <a:rPr kumimoji="0" lang="en-US" sz="1600" b="1" i="0" u="none" strike="noStrike" cap="none" normalizeH="0" baseline="0">
                          <a:ln>
                            <a:noFill/>
                          </a:ln>
                          <a:solidFill>
                            <a:schemeClr val="tx1"/>
                          </a:solidFill>
                          <a:effectLst/>
                          <a:latin typeface="Arial" charset="0"/>
                          <a:ea typeface="ＭＳ Ｐゴシック" charset="0"/>
                          <a:cs typeface="ＭＳ Ｐゴシック" charset="0"/>
                        </a:rPr>
                        <a:t>IT3672001</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Friday</a:t>
                      </a:r>
                    </a:p>
                  </a:txBody>
                  <a:tcPr marL="107950" marR="107950" marT="59790" marB="597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2400"/>
                        </a:lnSpc>
                        <a:spcBef>
                          <a:spcPct val="0"/>
                        </a:spcBef>
                        <a:spcAft>
                          <a:spcPct val="0"/>
                        </a:spcAft>
                        <a:buClr>
                          <a:schemeClr val="hlink"/>
                        </a:buClr>
                        <a:buSzTx/>
                        <a:buFont typeface="Wingdings" charset="0"/>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8</a:t>
                      </a:r>
                    </a:p>
                  </a:txBody>
                  <a:tcPr marL="107950" marR="107950" marT="59790" marB="597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1492" name="Text Box 156">
            <a:extLst>
              <a:ext uri="{FF2B5EF4-FFF2-40B4-BE49-F238E27FC236}">
                <a16:creationId xmlns:a16="http://schemas.microsoft.com/office/drawing/2014/main" id="{3C46A6E3-83BB-984C-B30A-837522813885}"/>
              </a:ext>
            </a:extLst>
          </p:cNvPr>
          <p:cNvSpPr txBox="1">
            <a:spLocks noChangeArrowheads="1"/>
          </p:cNvSpPr>
          <p:nvPr/>
        </p:nvSpPr>
        <p:spPr bwMode="auto">
          <a:xfrm>
            <a:off x="2619029" y="1315247"/>
            <a:ext cx="12509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Course entity</a:t>
            </a:r>
          </a:p>
        </p:txBody>
      </p:sp>
      <p:sp>
        <p:nvSpPr>
          <p:cNvPr id="61493" name="Text Box 157">
            <a:extLst>
              <a:ext uri="{FF2B5EF4-FFF2-40B4-BE49-F238E27FC236}">
                <a16:creationId xmlns:a16="http://schemas.microsoft.com/office/drawing/2014/main" id="{B35C378D-9487-1C4F-881F-068B8057CDFB}"/>
              </a:ext>
            </a:extLst>
          </p:cNvPr>
          <p:cNvSpPr txBox="1">
            <a:spLocks noChangeArrowheads="1"/>
          </p:cNvSpPr>
          <p:nvPr/>
        </p:nvSpPr>
        <p:spPr bwMode="auto">
          <a:xfrm>
            <a:off x="6767166" y="2991647"/>
            <a:ext cx="13906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Schedule entity</a:t>
            </a:r>
          </a:p>
        </p:txBody>
      </p:sp>
      <p:sp>
        <p:nvSpPr>
          <p:cNvPr id="61494" name="Line 158">
            <a:extLst>
              <a:ext uri="{FF2B5EF4-FFF2-40B4-BE49-F238E27FC236}">
                <a16:creationId xmlns:a16="http://schemas.microsoft.com/office/drawing/2014/main" id="{2AFF5AAD-43C9-4048-AB78-701B8EFEC9ED}"/>
              </a:ext>
            </a:extLst>
          </p:cNvPr>
          <p:cNvSpPr>
            <a:spLocks noChangeShapeType="1"/>
          </p:cNvSpPr>
          <p:nvPr/>
        </p:nvSpPr>
        <p:spPr bwMode="auto">
          <a:xfrm>
            <a:off x="3606454" y="2532860"/>
            <a:ext cx="1857375" cy="785812"/>
          </a:xfrm>
          <a:prstGeom prst="line">
            <a:avLst/>
          </a:prstGeom>
          <a:noFill/>
          <a:ln w="28575">
            <a:solidFill>
              <a:schemeClr val="hlink"/>
            </a:solidFill>
            <a:round/>
            <a:headEnd type="arrow" w="lg" len="lg"/>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61495" name="Text Box 159">
            <a:extLst>
              <a:ext uri="{FF2B5EF4-FFF2-40B4-BE49-F238E27FC236}">
                <a16:creationId xmlns:a16="http://schemas.microsoft.com/office/drawing/2014/main" id="{1DB92176-D3B1-1841-9450-ED13A094E1BB}"/>
              </a:ext>
            </a:extLst>
          </p:cNvPr>
          <p:cNvSpPr txBox="1">
            <a:spLocks noChangeArrowheads="1"/>
          </p:cNvSpPr>
          <p:nvPr/>
        </p:nvSpPr>
        <p:spPr bwMode="auto">
          <a:xfrm>
            <a:off x="2566641" y="2502697"/>
            <a:ext cx="11414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Primary Key</a:t>
            </a:r>
          </a:p>
        </p:txBody>
      </p:sp>
      <p:sp>
        <p:nvSpPr>
          <p:cNvPr id="61496" name="Text Box 160">
            <a:extLst>
              <a:ext uri="{FF2B5EF4-FFF2-40B4-BE49-F238E27FC236}">
                <a16:creationId xmlns:a16="http://schemas.microsoft.com/office/drawing/2014/main" id="{D4802297-A98E-0148-832F-2AB0362B160B}"/>
              </a:ext>
            </a:extLst>
          </p:cNvPr>
          <p:cNvSpPr txBox="1">
            <a:spLocks noChangeArrowheads="1"/>
          </p:cNvSpPr>
          <p:nvPr/>
        </p:nvSpPr>
        <p:spPr bwMode="auto">
          <a:xfrm>
            <a:off x="5363816" y="2991647"/>
            <a:ext cx="11715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Foreign Key</a:t>
            </a:r>
          </a:p>
        </p:txBody>
      </p:sp>
      <p:sp>
        <p:nvSpPr>
          <p:cNvPr id="61497" name="Rectangle 172">
            <a:extLst>
              <a:ext uri="{FF2B5EF4-FFF2-40B4-BE49-F238E27FC236}">
                <a16:creationId xmlns:a16="http://schemas.microsoft.com/office/drawing/2014/main" id="{6326F6CD-42BC-4C4D-B47B-CE921C019C36}"/>
              </a:ext>
            </a:extLst>
          </p:cNvPr>
          <p:cNvSpPr>
            <a:spLocks noChangeArrowheads="1"/>
          </p:cNvSpPr>
          <p:nvPr/>
        </p:nvSpPr>
        <p:spPr bwMode="auto">
          <a:xfrm>
            <a:off x="1414116" y="3482185"/>
            <a:ext cx="1692275" cy="1050925"/>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498" name="Rectangle 173">
            <a:extLst>
              <a:ext uri="{FF2B5EF4-FFF2-40B4-BE49-F238E27FC236}">
                <a16:creationId xmlns:a16="http://schemas.microsoft.com/office/drawing/2014/main" id="{3C23A224-F4B6-4A45-9EA1-E9F6501A99C8}"/>
              </a:ext>
            </a:extLst>
          </p:cNvPr>
          <p:cNvSpPr>
            <a:spLocks noChangeArrowheads="1"/>
          </p:cNvSpPr>
          <p:nvPr/>
        </p:nvSpPr>
        <p:spPr bwMode="auto">
          <a:xfrm>
            <a:off x="1606204" y="3532985"/>
            <a:ext cx="6953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rgbClr val="000000"/>
                </a:solidFill>
                <a:latin typeface="Times New Roman" panose="02020603050405020304" pitchFamily="18" charset="0"/>
              </a:rPr>
              <a:t>Schedule</a:t>
            </a:r>
            <a:endParaRPr lang="en-US" altLang="en-US" sz="1000">
              <a:latin typeface="Times New Roman" panose="02020603050405020304" pitchFamily="18" charset="0"/>
            </a:endParaRPr>
          </a:p>
        </p:txBody>
      </p:sp>
      <p:sp>
        <p:nvSpPr>
          <p:cNvPr id="61499" name="Rectangle 174">
            <a:extLst>
              <a:ext uri="{FF2B5EF4-FFF2-40B4-BE49-F238E27FC236}">
                <a16:creationId xmlns:a16="http://schemas.microsoft.com/office/drawing/2014/main" id="{54FEFEC7-45E9-B34B-99F4-58ED13EA6A87}"/>
              </a:ext>
            </a:extLst>
          </p:cNvPr>
          <p:cNvSpPr>
            <a:spLocks noChangeArrowheads="1"/>
          </p:cNvSpPr>
          <p:nvPr/>
        </p:nvSpPr>
        <p:spPr bwMode="auto">
          <a:xfrm>
            <a:off x="1414116" y="3763172"/>
            <a:ext cx="1692275" cy="55562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500" name="Rectangle 175">
            <a:extLst>
              <a:ext uri="{FF2B5EF4-FFF2-40B4-BE49-F238E27FC236}">
                <a16:creationId xmlns:a16="http://schemas.microsoft.com/office/drawing/2014/main" id="{F6CDD31F-C53D-0448-A12F-3C634BD988F5}"/>
              </a:ext>
            </a:extLst>
          </p:cNvPr>
          <p:cNvSpPr>
            <a:spLocks noChangeArrowheads="1"/>
          </p:cNvSpPr>
          <p:nvPr/>
        </p:nvSpPr>
        <p:spPr bwMode="auto">
          <a:xfrm>
            <a:off x="1414116" y="4318797"/>
            <a:ext cx="1692275" cy="214313"/>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1501" name="Rectangle 178">
            <a:extLst>
              <a:ext uri="{FF2B5EF4-FFF2-40B4-BE49-F238E27FC236}">
                <a16:creationId xmlns:a16="http://schemas.microsoft.com/office/drawing/2014/main" id="{1BC988F4-66F7-1749-B061-67B4BFD9DB4D}"/>
              </a:ext>
            </a:extLst>
          </p:cNvPr>
          <p:cNvSpPr>
            <a:spLocks noChangeArrowheads="1"/>
          </p:cNvSpPr>
          <p:nvPr/>
        </p:nvSpPr>
        <p:spPr bwMode="auto">
          <a:xfrm>
            <a:off x="248891" y="3032922"/>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1</a:t>
            </a:r>
            <a:endParaRPr lang="en-US" altLang="en-US" sz="1000">
              <a:solidFill>
                <a:schemeClr val="tx2"/>
              </a:solidFill>
              <a:latin typeface="Times New Roman" panose="02020603050405020304" pitchFamily="18" charset="0"/>
            </a:endParaRPr>
          </a:p>
        </p:txBody>
      </p:sp>
      <p:sp>
        <p:nvSpPr>
          <p:cNvPr id="61502" name="Rectangle 179">
            <a:extLst>
              <a:ext uri="{FF2B5EF4-FFF2-40B4-BE49-F238E27FC236}">
                <a16:creationId xmlns:a16="http://schemas.microsoft.com/office/drawing/2014/main" id="{748D1896-7897-1F41-8024-518B9D29473F}"/>
              </a:ext>
            </a:extLst>
          </p:cNvPr>
          <p:cNvSpPr>
            <a:spLocks noChangeArrowheads="1"/>
          </p:cNvSpPr>
          <p:nvPr/>
        </p:nvSpPr>
        <p:spPr bwMode="auto">
          <a:xfrm>
            <a:off x="1106141" y="3961610"/>
            <a:ext cx="207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300">
                <a:solidFill>
                  <a:schemeClr val="tx2"/>
                </a:solidFill>
                <a:latin typeface="Times New Roman" panose="02020603050405020304" pitchFamily="18" charset="0"/>
              </a:rPr>
              <a:t>0.*</a:t>
            </a:r>
            <a:endParaRPr lang="en-US" altLang="en-US" sz="1000">
              <a:solidFill>
                <a:schemeClr val="tx2"/>
              </a:solidFill>
              <a:latin typeface="Times New Roman" panose="02020603050405020304" pitchFamily="18" charset="0"/>
            </a:endParaRPr>
          </a:p>
        </p:txBody>
      </p:sp>
      <p:sp>
        <p:nvSpPr>
          <p:cNvPr id="61503" name="Line 180">
            <a:extLst>
              <a:ext uri="{FF2B5EF4-FFF2-40B4-BE49-F238E27FC236}">
                <a16:creationId xmlns:a16="http://schemas.microsoft.com/office/drawing/2014/main" id="{719FABE4-5F04-FF47-B792-AA15D37B07C1}"/>
              </a:ext>
            </a:extLst>
          </p:cNvPr>
          <p:cNvSpPr>
            <a:spLocks noChangeShapeType="1"/>
          </p:cNvSpPr>
          <p:nvPr/>
        </p:nvSpPr>
        <p:spPr bwMode="auto">
          <a:xfrm flipH="1" flipV="1">
            <a:off x="647354" y="3193260"/>
            <a:ext cx="747712" cy="703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1504" name="Rectangle 91">
            <a:extLst>
              <a:ext uri="{FF2B5EF4-FFF2-40B4-BE49-F238E27FC236}">
                <a16:creationId xmlns:a16="http://schemas.microsoft.com/office/drawing/2014/main" id="{FD8B08C4-6AD0-6F4C-AE55-B3246359CA8D}"/>
              </a:ext>
            </a:extLst>
          </p:cNvPr>
          <p:cNvSpPr>
            <a:spLocks noChangeArrowheads="1"/>
          </p:cNvSpPr>
          <p:nvPr/>
        </p:nvSpPr>
        <p:spPr bwMode="auto">
          <a:xfrm>
            <a:off x="1504604" y="3774285"/>
            <a:ext cx="1368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scheduleID: int</a:t>
            </a:r>
            <a:endParaRPr lang="en-US" altLang="en-US" sz="1000">
              <a:latin typeface="Times New Roman" panose="02020603050405020304" pitchFamily="18" charset="0"/>
            </a:endParaRPr>
          </a:p>
        </p:txBody>
      </p:sp>
      <p:sp>
        <p:nvSpPr>
          <p:cNvPr id="61505" name="Rectangle 91">
            <a:extLst>
              <a:ext uri="{FF2B5EF4-FFF2-40B4-BE49-F238E27FC236}">
                <a16:creationId xmlns:a16="http://schemas.microsoft.com/office/drawing/2014/main" id="{8C737CF1-9E1C-F644-8D30-56FD2F31838F}"/>
              </a:ext>
            </a:extLst>
          </p:cNvPr>
          <p:cNvSpPr>
            <a:spLocks noChangeArrowheads="1"/>
          </p:cNvSpPr>
          <p:nvPr/>
        </p:nvSpPr>
        <p:spPr bwMode="auto">
          <a:xfrm>
            <a:off x="1515716" y="3940972"/>
            <a:ext cx="1368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day: String</a:t>
            </a:r>
            <a:endParaRPr lang="en-US" altLang="en-US" sz="1000">
              <a:latin typeface="Times New Roman" panose="02020603050405020304" pitchFamily="18" charset="0"/>
            </a:endParaRPr>
          </a:p>
        </p:txBody>
      </p:sp>
      <p:sp>
        <p:nvSpPr>
          <p:cNvPr id="61506" name="Rectangle 91">
            <a:extLst>
              <a:ext uri="{FF2B5EF4-FFF2-40B4-BE49-F238E27FC236}">
                <a16:creationId xmlns:a16="http://schemas.microsoft.com/office/drawing/2014/main" id="{0720E864-C23D-6C4F-885B-F9F82EF46A98}"/>
              </a:ext>
            </a:extLst>
          </p:cNvPr>
          <p:cNvSpPr>
            <a:spLocks noChangeArrowheads="1"/>
          </p:cNvSpPr>
          <p:nvPr/>
        </p:nvSpPr>
        <p:spPr bwMode="auto">
          <a:xfrm>
            <a:off x="1504604" y="4118772"/>
            <a:ext cx="15716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Char char="-"/>
            </a:pPr>
            <a:r>
              <a:rPr lang="en-US" altLang="en-US" sz="1300">
                <a:solidFill>
                  <a:srgbClr val="000000"/>
                </a:solidFill>
                <a:latin typeface="Times New Roman" panose="02020603050405020304" pitchFamily="18" charset="0"/>
              </a:rPr>
              <a:t>teachingPeriod: int</a:t>
            </a:r>
            <a:endParaRPr lang="en-US" altLang="en-US" sz="1000">
              <a:latin typeface="Times New Roman" panose="02020603050405020304" pitchFamily="18" charset="0"/>
            </a:endParaRPr>
          </a:p>
        </p:txBody>
      </p:sp>
      <p:sp>
        <p:nvSpPr>
          <p:cNvPr id="61507" name="Freeform 177">
            <a:extLst>
              <a:ext uri="{FF2B5EF4-FFF2-40B4-BE49-F238E27FC236}">
                <a16:creationId xmlns:a16="http://schemas.microsoft.com/office/drawing/2014/main" id="{22DDE7CE-4B62-CC4D-A38A-59D7544652A5}"/>
              </a:ext>
            </a:extLst>
          </p:cNvPr>
          <p:cNvSpPr>
            <a:spLocks/>
          </p:cNvSpPr>
          <p:nvPr/>
        </p:nvSpPr>
        <p:spPr bwMode="auto">
          <a:xfrm rot="7345751">
            <a:off x="401291" y="2912272"/>
            <a:ext cx="214313" cy="360363"/>
          </a:xfrm>
          <a:custGeom>
            <a:avLst/>
            <a:gdLst>
              <a:gd name="T0" fmla="*/ 2147483646 w 64"/>
              <a:gd name="T1" fmla="*/ 0 h 120"/>
              <a:gd name="T2" fmla="*/ 2147483646 w 64"/>
              <a:gd name="T3" fmla="*/ 2147483646 h 120"/>
              <a:gd name="T4" fmla="*/ 2147483646 w 64"/>
              <a:gd name="T5" fmla="*/ 2147483646 h 120"/>
              <a:gd name="T6" fmla="*/ 0 w 64"/>
              <a:gd name="T7" fmla="*/ 2147483646 h 120"/>
              <a:gd name="T8" fmla="*/ 2147483646 w 64"/>
              <a:gd name="T9" fmla="*/ 0 h 120"/>
              <a:gd name="T10" fmla="*/ 0 60000 65536"/>
              <a:gd name="T11" fmla="*/ 0 60000 65536"/>
              <a:gd name="T12" fmla="*/ 0 60000 65536"/>
              <a:gd name="T13" fmla="*/ 0 60000 65536"/>
              <a:gd name="T14" fmla="*/ 0 60000 65536"/>
              <a:gd name="T15" fmla="*/ 0 w 64"/>
              <a:gd name="T16" fmla="*/ 0 h 120"/>
              <a:gd name="T17" fmla="*/ 64 w 64"/>
              <a:gd name="T18" fmla="*/ 120 h 120"/>
            </a:gdLst>
            <a:ahLst/>
            <a:cxnLst>
              <a:cxn ang="T10">
                <a:pos x="T0" y="T1"/>
              </a:cxn>
              <a:cxn ang="T11">
                <a:pos x="T2" y="T3"/>
              </a:cxn>
              <a:cxn ang="T12">
                <a:pos x="T4" y="T5"/>
              </a:cxn>
              <a:cxn ang="T13">
                <a:pos x="T6" y="T7"/>
              </a:cxn>
              <a:cxn ang="T14">
                <a:pos x="T8" y="T9"/>
              </a:cxn>
            </a:cxnLst>
            <a:rect l="T15" t="T16" r="T17" b="T18"/>
            <a:pathLst>
              <a:path w="64" h="120">
                <a:moveTo>
                  <a:pt x="36" y="0"/>
                </a:moveTo>
                <a:lnTo>
                  <a:pt x="64" y="56"/>
                </a:lnTo>
                <a:lnTo>
                  <a:pt x="36" y="120"/>
                </a:lnTo>
                <a:lnTo>
                  <a:pt x="0" y="56"/>
                </a:lnTo>
                <a:lnTo>
                  <a:pt x="36"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 name="Slide Number Placeholder 2">
            <a:extLst>
              <a:ext uri="{FF2B5EF4-FFF2-40B4-BE49-F238E27FC236}">
                <a16:creationId xmlns:a16="http://schemas.microsoft.com/office/drawing/2014/main" id="{09804A25-6A1C-4AE5-BA96-A73D410ADBA5}"/>
              </a:ext>
            </a:extLst>
          </p:cNvPr>
          <p:cNvSpPr>
            <a:spLocks noGrp="1"/>
          </p:cNvSpPr>
          <p:nvPr>
            <p:ph type="sldNum" sz="quarter" idx="12"/>
          </p:nvPr>
        </p:nvSpPr>
        <p:spPr/>
        <p:txBody>
          <a:bodyPr/>
          <a:lstStyle/>
          <a:p>
            <a:fld id="{11F88B7E-86B8-4862-842E-2DB840C1EC76}" type="slidenum">
              <a:rPr lang="zh-CN" altLang="en-US" smtClean="0"/>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61627300-4BA5-1847-BB03-5ED40DE73E74}"/>
              </a:ext>
            </a:extLst>
          </p:cNvPr>
          <p:cNvSpPr>
            <a:spLocks noGrp="1" noChangeArrowheads="1"/>
          </p:cNvSpPr>
          <p:nvPr>
            <p:ph type="title"/>
          </p:nvPr>
        </p:nvSpPr>
        <p:spPr>
          <a:xfrm>
            <a:off x="457200" y="533400"/>
            <a:ext cx="8610600" cy="990600"/>
          </a:xfrm>
        </p:spPr>
        <p:txBody>
          <a:bodyPr>
            <a:normAutofit fontScale="90000"/>
          </a:bodyPr>
          <a:lstStyle/>
          <a:p>
            <a:pPr eaLnBrk="1" fontAlgn="auto" hangingPunct="1">
              <a:spcAft>
                <a:spcPts val="0"/>
              </a:spcAft>
              <a:defRPr/>
            </a:pPr>
            <a:r>
              <a:rPr lang="en-US" sz="3400">
                <a:ea typeface="+mj-ea"/>
                <a:cs typeface="Arial" charset="0"/>
              </a:rPr>
              <a:t>3.4. Mô hình hoá kế thừa (</a:t>
            </a:r>
            <a:r>
              <a:rPr lang="en-US" altLang="en-US" sz="3600">
                <a:ea typeface="ＭＳ Ｐゴシック" panose="020B0600070205080204" pitchFamily="34" charset="-128"/>
                <a:cs typeface="Arial" panose="020B0604020202020204" pitchFamily="34" charset="0"/>
              </a:rPr>
              <a:t>inheritance</a:t>
            </a:r>
            <a:r>
              <a:rPr lang="en-US" sz="3400">
                <a:ea typeface="+mj-ea"/>
                <a:cs typeface="Arial" charset="0"/>
              </a:rPr>
              <a:t>) trong mô hình dữ liệu</a:t>
            </a:r>
          </a:p>
        </p:txBody>
      </p:sp>
      <p:sp>
        <p:nvSpPr>
          <p:cNvPr id="62466" name="Rectangle 3">
            <a:extLst>
              <a:ext uri="{FF2B5EF4-FFF2-40B4-BE49-F238E27FC236}">
                <a16:creationId xmlns:a16="http://schemas.microsoft.com/office/drawing/2014/main" id="{BA38FD27-E5B7-D04E-B83B-7B717C49AA79}"/>
              </a:ext>
            </a:extLst>
          </p:cNvPr>
          <p:cNvSpPr>
            <a:spLocks noGrp="1"/>
          </p:cNvSpPr>
          <p:nvPr>
            <p:ph idx="1"/>
          </p:nvPr>
        </p:nvSpPr>
        <p:spPr>
          <a:xfrm>
            <a:off x="457200" y="1676400"/>
            <a:ext cx="8229600" cy="4454525"/>
          </a:xfrm>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Mô hình dữ liệu không hỗ trợ kế thừa mô hình hóa theo cách trực tiếp</a:t>
            </a:r>
          </a:p>
          <a:p>
            <a:pPr eaLnBrk="1" hangingPunct="1"/>
            <a:r>
              <a:rPr lang="vi-VN" altLang="en-US" sz="2800">
                <a:latin typeface="Calibri (Body)"/>
                <a:ea typeface="ＭＳ Ｐゴシック" panose="020B0600070205080204" pitchFamily="34" charset="-128"/>
                <a:cs typeface="Arial" panose="020B0604020202020204" pitchFamily="34" charset="0"/>
              </a:rPr>
              <a:t>Hai lựa chọn:</a:t>
            </a:r>
          </a:p>
          <a:p>
            <a:pPr lvl="1"/>
            <a:r>
              <a:rPr lang="vi-VN" altLang="en-US">
                <a:latin typeface="Calibri (Body)"/>
                <a:ea typeface="ＭＳ Ｐゴシック" panose="020B0600070205080204" pitchFamily="34" charset="-128"/>
                <a:cs typeface="Arial" panose="020B0604020202020204" pitchFamily="34" charset="0"/>
              </a:rPr>
              <a:t>Sử dụng các bảng riêng biệt (dữ liệu chuẩn hóa)</a:t>
            </a:r>
          </a:p>
          <a:p>
            <a:pPr lvl="1"/>
            <a:r>
              <a:rPr lang="en-US" altLang="en-US">
                <a:latin typeface="Calibri (Body)"/>
                <a:ea typeface="ＭＳ Ｐゴシック" panose="020B0600070205080204" pitchFamily="34" charset="-128"/>
                <a:cs typeface="Arial" panose="020B0604020202020204" pitchFamily="34" charset="0"/>
              </a:rPr>
              <a:t>Tạo bản sao </a:t>
            </a:r>
            <a:r>
              <a:rPr lang="vi-VN" altLang="en-US">
                <a:latin typeface="Calibri (Body)"/>
                <a:ea typeface="ＭＳ Ｐゴシック" panose="020B0600070205080204" pitchFamily="34" charset="-128"/>
                <a:cs typeface="Arial" panose="020B0604020202020204" pitchFamily="34" charset="0"/>
              </a:rPr>
              <a:t>tất cả các liên kết và thuộc tính được kế thừa (dữ liệu không chuẩn hóa)</a:t>
            </a:r>
            <a:endParaRPr lang="en-US" altLang="en-US" sz="1800">
              <a:latin typeface="Calibri (Body)"/>
              <a:ea typeface="ＭＳ Ｐゴシック" panose="020B0600070205080204" pitchFamily="34" charset="-128"/>
              <a:cs typeface="Arial" panose="020B0604020202020204" pitchFamily="34" charset="0"/>
            </a:endParaRPr>
          </a:p>
        </p:txBody>
      </p:sp>
      <p:sp>
        <p:nvSpPr>
          <p:cNvPr id="2" name="Slide Number Placeholder 1">
            <a:extLst>
              <a:ext uri="{FF2B5EF4-FFF2-40B4-BE49-F238E27FC236}">
                <a16:creationId xmlns:a16="http://schemas.microsoft.com/office/drawing/2014/main" id="{185AE847-57CA-4B00-904E-22BF7EACBA82}"/>
              </a:ext>
            </a:extLst>
          </p:cNvPr>
          <p:cNvSpPr>
            <a:spLocks noGrp="1"/>
          </p:cNvSpPr>
          <p:nvPr>
            <p:ph type="sldNum" sz="quarter" idx="12"/>
          </p:nvPr>
        </p:nvSpPr>
        <p:spPr/>
        <p:txBody>
          <a:bodyPr/>
          <a:lstStyle/>
          <a:p>
            <a:fld id="{11F88B7E-86B8-4862-842E-2DB840C1EC76}" type="slidenum">
              <a:rPr lang="zh-CN" altLang="en-US" smtClean="0"/>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6" name="Rectangle 2">
            <a:extLst>
              <a:ext uri="{FF2B5EF4-FFF2-40B4-BE49-F238E27FC236}">
                <a16:creationId xmlns:a16="http://schemas.microsoft.com/office/drawing/2014/main" id="{407BCACA-06C7-8745-9BD0-F5982D09C95D}"/>
              </a:ext>
            </a:extLst>
          </p:cNvPr>
          <p:cNvSpPr>
            <a:spLocks noGrp="1" noChangeArrowheads="1"/>
          </p:cNvSpPr>
          <p:nvPr>
            <p:ph type="title"/>
          </p:nvPr>
        </p:nvSpPr>
        <p:spPr>
          <a:xfrm>
            <a:off x="457200" y="274638"/>
            <a:ext cx="5122863" cy="1143000"/>
          </a:xfrm>
        </p:spPr>
        <p:txBody>
          <a:bodyPr/>
          <a:lstStyle/>
          <a:p>
            <a:pPr eaLnBrk="1" fontAlgn="auto" hangingPunct="1">
              <a:spcAft>
                <a:spcPts val="0"/>
              </a:spcAft>
              <a:defRPr/>
            </a:pPr>
            <a:r>
              <a:rPr lang="en-US">
                <a:ea typeface="+mj-ea"/>
                <a:cs typeface="Arial" charset="0"/>
              </a:rPr>
              <a:t>Dữ liệu được chuẩn hoá</a:t>
            </a:r>
          </a:p>
        </p:txBody>
      </p:sp>
      <p:graphicFrame>
        <p:nvGraphicFramePr>
          <p:cNvPr id="1255566" name="Group 142">
            <a:extLst>
              <a:ext uri="{FF2B5EF4-FFF2-40B4-BE49-F238E27FC236}">
                <a16:creationId xmlns:a16="http://schemas.microsoft.com/office/drawing/2014/main" id="{E43D931A-0A28-8E45-A03C-56704D5E4E49}"/>
              </a:ext>
            </a:extLst>
          </p:cNvPr>
          <p:cNvGraphicFramePr>
            <a:graphicFrameLocks noGrp="1"/>
          </p:cNvGraphicFramePr>
          <p:nvPr>
            <p:ph type="tbl" idx="1"/>
          </p:nvPr>
        </p:nvGraphicFramePr>
        <p:xfrm>
          <a:off x="611188" y="3165475"/>
          <a:ext cx="8424862" cy="1516063"/>
        </p:xfrm>
        <a:graphic>
          <a:graphicData uri="http://schemas.openxmlformats.org/drawingml/2006/table">
            <a:tbl>
              <a:tblPr/>
              <a:tblGrid>
                <a:gridCol w="1441450">
                  <a:extLst>
                    <a:ext uri="{9D8B030D-6E8A-4147-A177-3AD203B41FA5}">
                      <a16:colId xmlns:a16="http://schemas.microsoft.com/office/drawing/2014/main" val="1771412646"/>
                    </a:ext>
                  </a:extLst>
                </a:gridCol>
                <a:gridCol w="1582737">
                  <a:extLst>
                    <a:ext uri="{9D8B030D-6E8A-4147-A177-3AD203B41FA5}">
                      <a16:colId xmlns:a16="http://schemas.microsoft.com/office/drawing/2014/main" val="1899659901"/>
                    </a:ext>
                  </a:extLst>
                </a:gridCol>
                <a:gridCol w="2016125">
                  <a:extLst>
                    <a:ext uri="{9D8B030D-6E8A-4147-A177-3AD203B41FA5}">
                      <a16:colId xmlns:a16="http://schemas.microsoft.com/office/drawing/2014/main" val="1521863924"/>
                    </a:ext>
                  </a:extLst>
                </a:gridCol>
                <a:gridCol w="1873250">
                  <a:extLst>
                    <a:ext uri="{9D8B030D-6E8A-4147-A177-3AD203B41FA5}">
                      <a16:colId xmlns:a16="http://schemas.microsoft.com/office/drawing/2014/main" val="3926611372"/>
                    </a:ext>
                  </a:extLst>
                </a:gridCol>
                <a:gridCol w="1511300">
                  <a:extLst>
                    <a:ext uri="{9D8B030D-6E8A-4147-A177-3AD203B41FA5}">
                      <a16:colId xmlns:a16="http://schemas.microsoft.com/office/drawing/2014/main" val="3255622722"/>
                    </a:ext>
                  </a:extLst>
                </a:gridCol>
              </a:tblGrid>
              <a:tr h="382938">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userID</a:t>
                      </a:r>
                    </a:p>
                  </a:txBody>
                  <a:tcPr marL="107950" marR="107950" marT="53998" marB="539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userName</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email</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phoneNumber</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address</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5971105"/>
                  </a:ext>
                </a:extLst>
              </a:tr>
              <a:tr h="717851">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2005.03229</a:t>
                      </a:r>
                    </a:p>
                  </a:txBody>
                  <a:tcPr marL="107950" marR="107950" marT="53998" marB="539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Nguyễn Hoàng</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student_200503229@hut.edu.vn</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0988.394.394</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No. 12, …</a:t>
                      </a:r>
                    </a:p>
                  </a:txBody>
                  <a:tcPr marL="107950" marR="107950" marT="53998" marB="539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3543642"/>
                  </a:ext>
                </a:extLst>
              </a:tr>
              <a:tr h="415274">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002.005.00060</a:t>
                      </a:r>
                    </a:p>
                  </a:txBody>
                  <a:tcPr marL="107950" marR="107950" marT="53998" marB="539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Trần Nam Khánh</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khanhtn@hut.edu.vn</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0912.473.568</a:t>
                      </a:r>
                    </a:p>
                  </a:txBody>
                  <a:tcPr marL="107950" marR="107950" marT="53998" marB="539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No. 157, …</a:t>
                      </a:r>
                    </a:p>
                  </a:txBody>
                  <a:tcPr marL="107950" marR="107950" marT="53998" marB="539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2370400"/>
                  </a:ext>
                </a:extLst>
              </a:tr>
            </a:tbl>
          </a:graphicData>
        </a:graphic>
      </p:graphicFrame>
      <p:sp>
        <p:nvSpPr>
          <p:cNvPr id="64541" name="Rectangle 4">
            <a:extLst>
              <a:ext uri="{FF2B5EF4-FFF2-40B4-BE49-F238E27FC236}">
                <a16:creationId xmlns:a16="http://schemas.microsoft.com/office/drawing/2014/main" id="{FE2C4C56-9529-D44D-B8F0-AE95D0259233}"/>
              </a:ext>
            </a:extLst>
          </p:cNvPr>
          <p:cNvSpPr>
            <a:spLocks noChangeArrowheads="1"/>
          </p:cNvSpPr>
          <p:nvPr/>
        </p:nvSpPr>
        <p:spPr bwMode="auto">
          <a:xfrm>
            <a:off x="5881688" y="188913"/>
            <a:ext cx="1768475" cy="12938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42" name="Rectangle 5">
            <a:extLst>
              <a:ext uri="{FF2B5EF4-FFF2-40B4-BE49-F238E27FC236}">
                <a16:creationId xmlns:a16="http://schemas.microsoft.com/office/drawing/2014/main" id="{F4687C64-43A5-3B4F-970F-0651008B6CDA}"/>
              </a:ext>
            </a:extLst>
          </p:cNvPr>
          <p:cNvSpPr>
            <a:spLocks noChangeArrowheads="1"/>
          </p:cNvSpPr>
          <p:nvPr/>
        </p:nvSpPr>
        <p:spPr bwMode="auto">
          <a:xfrm>
            <a:off x="6319838" y="233363"/>
            <a:ext cx="5746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UserInfo</a:t>
            </a:r>
            <a:endParaRPr lang="en-US" altLang="en-US" sz="1000">
              <a:latin typeface="Times New Roman" panose="02020603050405020304" pitchFamily="18" charset="0"/>
            </a:endParaRPr>
          </a:p>
        </p:txBody>
      </p:sp>
      <p:sp>
        <p:nvSpPr>
          <p:cNvPr id="64543" name="Rectangle 6">
            <a:extLst>
              <a:ext uri="{FF2B5EF4-FFF2-40B4-BE49-F238E27FC236}">
                <a16:creationId xmlns:a16="http://schemas.microsoft.com/office/drawing/2014/main" id="{897D9E6C-571B-974E-B69D-783E71B71100}"/>
              </a:ext>
            </a:extLst>
          </p:cNvPr>
          <p:cNvSpPr>
            <a:spLocks noChangeArrowheads="1"/>
          </p:cNvSpPr>
          <p:nvPr/>
        </p:nvSpPr>
        <p:spPr bwMode="auto">
          <a:xfrm>
            <a:off x="5881688" y="425450"/>
            <a:ext cx="1768475" cy="10572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44" name="Rectangle 7">
            <a:extLst>
              <a:ext uri="{FF2B5EF4-FFF2-40B4-BE49-F238E27FC236}">
                <a16:creationId xmlns:a16="http://schemas.microsoft.com/office/drawing/2014/main" id="{2DBF9CB8-5F89-2F4A-A78C-BC580C4D40F2}"/>
              </a:ext>
            </a:extLst>
          </p:cNvPr>
          <p:cNvSpPr>
            <a:spLocks noChangeArrowheads="1"/>
          </p:cNvSpPr>
          <p:nvPr/>
        </p:nvSpPr>
        <p:spPr bwMode="auto">
          <a:xfrm>
            <a:off x="5881688" y="1338263"/>
            <a:ext cx="1768475" cy="144462"/>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45" name="Rectangle 8">
            <a:extLst>
              <a:ext uri="{FF2B5EF4-FFF2-40B4-BE49-F238E27FC236}">
                <a16:creationId xmlns:a16="http://schemas.microsoft.com/office/drawing/2014/main" id="{AF066630-FB91-4E40-B4D6-B19C5D61A3C3}"/>
              </a:ext>
            </a:extLst>
          </p:cNvPr>
          <p:cNvSpPr>
            <a:spLocks noChangeArrowheads="1"/>
          </p:cNvSpPr>
          <p:nvPr/>
        </p:nvSpPr>
        <p:spPr bwMode="auto">
          <a:xfrm>
            <a:off x="5940425" y="447675"/>
            <a:ext cx="10239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userID: String</a:t>
            </a:r>
            <a:endParaRPr lang="en-US" altLang="en-US" sz="1000">
              <a:latin typeface="Times New Roman" panose="02020603050405020304" pitchFamily="18" charset="0"/>
            </a:endParaRPr>
          </a:p>
        </p:txBody>
      </p:sp>
      <p:sp>
        <p:nvSpPr>
          <p:cNvPr id="64546" name="Rectangle 9">
            <a:extLst>
              <a:ext uri="{FF2B5EF4-FFF2-40B4-BE49-F238E27FC236}">
                <a16:creationId xmlns:a16="http://schemas.microsoft.com/office/drawing/2014/main" id="{DDEDC716-65D9-7B4A-8AF7-D44C9B14C870}"/>
              </a:ext>
            </a:extLst>
          </p:cNvPr>
          <p:cNvSpPr>
            <a:spLocks noChangeArrowheads="1"/>
          </p:cNvSpPr>
          <p:nvPr/>
        </p:nvSpPr>
        <p:spPr bwMode="auto">
          <a:xfrm>
            <a:off x="5940425" y="627063"/>
            <a:ext cx="13192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userName : String</a:t>
            </a:r>
            <a:endParaRPr lang="en-US" altLang="en-US" sz="1000">
              <a:latin typeface="Times New Roman" panose="02020603050405020304" pitchFamily="18" charset="0"/>
            </a:endParaRPr>
          </a:p>
        </p:txBody>
      </p:sp>
      <p:sp>
        <p:nvSpPr>
          <p:cNvPr id="64547" name="Rectangle 10">
            <a:extLst>
              <a:ext uri="{FF2B5EF4-FFF2-40B4-BE49-F238E27FC236}">
                <a16:creationId xmlns:a16="http://schemas.microsoft.com/office/drawing/2014/main" id="{55B99811-66F3-ED4A-99BB-CE184F076CF3}"/>
              </a:ext>
            </a:extLst>
          </p:cNvPr>
          <p:cNvSpPr>
            <a:spLocks noChangeArrowheads="1"/>
          </p:cNvSpPr>
          <p:nvPr/>
        </p:nvSpPr>
        <p:spPr bwMode="auto">
          <a:xfrm>
            <a:off x="5940425" y="806450"/>
            <a:ext cx="9810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email : String</a:t>
            </a:r>
            <a:endParaRPr lang="en-US" altLang="en-US" sz="1000">
              <a:latin typeface="Times New Roman" panose="02020603050405020304" pitchFamily="18" charset="0"/>
            </a:endParaRPr>
          </a:p>
        </p:txBody>
      </p:sp>
      <p:sp>
        <p:nvSpPr>
          <p:cNvPr id="64548" name="Line 21">
            <a:extLst>
              <a:ext uri="{FF2B5EF4-FFF2-40B4-BE49-F238E27FC236}">
                <a16:creationId xmlns:a16="http://schemas.microsoft.com/office/drawing/2014/main" id="{F69A4386-0157-E04F-A5F0-4389C13501D4}"/>
              </a:ext>
            </a:extLst>
          </p:cNvPr>
          <p:cNvSpPr>
            <a:spLocks noChangeShapeType="1"/>
          </p:cNvSpPr>
          <p:nvPr/>
        </p:nvSpPr>
        <p:spPr bwMode="auto">
          <a:xfrm flipV="1">
            <a:off x="5965825" y="1692275"/>
            <a:ext cx="277813" cy="382588"/>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49" name="Freeform 22">
            <a:extLst>
              <a:ext uri="{FF2B5EF4-FFF2-40B4-BE49-F238E27FC236}">
                <a16:creationId xmlns:a16="http://schemas.microsoft.com/office/drawing/2014/main" id="{E2A76480-4383-164A-88F2-7BF90DDB5357}"/>
              </a:ext>
            </a:extLst>
          </p:cNvPr>
          <p:cNvSpPr>
            <a:spLocks/>
          </p:cNvSpPr>
          <p:nvPr/>
        </p:nvSpPr>
        <p:spPr bwMode="auto">
          <a:xfrm>
            <a:off x="6181725" y="1512888"/>
            <a:ext cx="192088" cy="225425"/>
          </a:xfrm>
          <a:custGeom>
            <a:avLst/>
            <a:gdLst>
              <a:gd name="T0" fmla="*/ 2147483646 w 121"/>
              <a:gd name="T1" fmla="*/ 0 h 142"/>
              <a:gd name="T2" fmla="*/ 2147483646 w 121"/>
              <a:gd name="T3" fmla="*/ 2147483646 h 142"/>
              <a:gd name="T4" fmla="*/ 0 w 121"/>
              <a:gd name="T5" fmla="*/ 2147483646 h 142"/>
              <a:gd name="T6" fmla="*/ 2147483646 w 121"/>
              <a:gd name="T7" fmla="*/ 0 h 142"/>
              <a:gd name="T8" fmla="*/ 0 60000 65536"/>
              <a:gd name="T9" fmla="*/ 0 60000 65536"/>
              <a:gd name="T10" fmla="*/ 0 60000 65536"/>
              <a:gd name="T11" fmla="*/ 0 60000 65536"/>
              <a:gd name="T12" fmla="*/ 0 w 121"/>
              <a:gd name="T13" fmla="*/ 0 h 142"/>
              <a:gd name="T14" fmla="*/ 121 w 121"/>
              <a:gd name="T15" fmla="*/ 142 h 142"/>
            </a:gdLst>
            <a:ahLst/>
            <a:cxnLst>
              <a:cxn ang="T8">
                <a:pos x="T0" y="T1"/>
              </a:cxn>
              <a:cxn ang="T9">
                <a:pos x="T2" y="T3"/>
              </a:cxn>
              <a:cxn ang="T10">
                <a:pos x="T4" y="T5"/>
              </a:cxn>
              <a:cxn ang="T11">
                <a:pos x="T6" y="T7"/>
              </a:cxn>
            </a:cxnLst>
            <a:rect l="T12" t="T13" r="T14" b="T15"/>
            <a:pathLst>
              <a:path w="121" h="142">
                <a:moveTo>
                  <a:pt x="121" y="0"/>
                </a:moveTo>
                <a:lnTo>
                  <a:pt x="85" y="142"/>
                </a:lnTo>
                <a:lnTo>
                  <a:pt x="0" y="85"/>
                </a:lnTo>
                <a:lnTo>
                  <a:pt x="12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550" name="Line 23">
            <a:extLst>
              <a:ext uri="{FF2B5EF4-FFF2-40B4-BE49-F238E27FC236}">
                <a16:creationId xmlns:a16="http://schemas.microsoft.com/office/drawing/2014/main" id="{294284CD-7A45-2543-9237-09879F88566D}"/>
              </a:ext>
            </a:extLst>
          </p:cNvPr>
          <p:cNvSpPr>
            <a:spLocks noChangeShapeType="1"/>
          </p:cNvSpPr>
          <p:nvPr/>
        </p:nvSpPr>
        <p:spPr bwMode="auto">
          <a:xfrm flipH="1" flipV="1">
            <a:off x="6997700" y="1700213"/>
            <a:ext cx="258763" cy="366712"/>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51" name="Freeform 24">
            <a:extLst>
              <a:ext uri="{FF2B5EF4-FFF2-40B4-BE49-F238E27FC236}">
                <a16:creationId xmlns:a16="http://schemas.microsoft.com/office/drawing/2014/main" id="{AD821B06-7CE8-4F4E-908C-FD2AA104AA55}"/>
              </a:ext>
            </a:extLst>
          </p:cNvPr>
          <p:cNvSpPr>
            <a:spLocks/>
          </p:cNvSpPr>
          <p:nvPr/>
        </p:nvSpPr>
        <p:spPr bwMode="auto">
          <a:xfrm>
            <a:off x="6881813" y="1512888"/>
            <a:ext cx="179387" cy="236537"/>
          </a:xfrm>
          <a:custGeom>
            <a:avLst/>
            <a:gdLst>
              <a:gd name="T0" fmla="*/ 0 w 113"/>
              <a:gd name="T1" fmla="*/ 0 h 149"/>
              <a:gd name="T2" fmla="*/ 2147483646 w 113"/>
              <a:gd name="T3" fmla="*/ 2147483646 h 149"/>
              <a:gd name="T4" fmla="*/ 2147483646 w 113"/>
              <a:gd name="T5" fmla="*/ 2147483646 h 149"/>
              <a:gd name="T6" fmla="*/ 0 w 113"/>
              <a:gd name="T7" fmla="*/ 0 h 149"/>
              <a:gd name="T8" fmla="*/ 0 60000 65536"/>
              <a:gd name="T9" fmla="*/ 0 60000 65536"/>
              <a:gd name="T10" fmla="*/ 0 60000 65536"/>
              <a:gd name="T11" fmla="*/ 0 60000 65536"/>
              <a:gd name="T12" fmla="*/ 0 w 113"/>
              <a:gd name="T13" fmla="*/ 0 h 149"/>
              <a:gd name="T14" fmla="*/ 113 w 113"/>
              <a:gd name="T15" fmla="*/ 149 h 149"/>
            </a:gdLst>
            <a:ahLst/>
            <a:cxnLst>
              <a:cxn ang="T8">
                <a:pos x="T0" y="T1"/>
              </a:cxn>
              <a:cxn ang="T9">
                <a:pos x="T2" y="T3"/>
              </a:cxn>
              <a:cxn ang="T10">
                <a:pos x="T4" y="T5"/>
              </a:cxn>
              <a:cxn ang="T11">
                <a:pos x="T6" y="T7"/>
              </a:cxn>
            </a:cxnLst>
            <a:rect l="T12" t="T13" r="T14" b="T15"/>
            <a:pathLst>
              <a:path w="113" h="149">
                <a:moveTo>
                  <a:pt x="0" y="0"/>
                </a:moveTo>
                <a:lnTo>
                  <a:pt x="113" y="92"/>
                </a:lnTo>
                <a:lnTo>
                  <a:pt x="28" y="149"/>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552" name="Rectangle 25">
            <a:extLst>
              <a:ext uri="{FF2B5EF4-FFF2-40B4-BE49-F238E27FC236}">
                <a16:creationId xmlns:a16="http://schemas.microsoft.com/office/drawing/2014/main" id="{222104DA-F823-984E-9110-2A0EB37F8483}"/>
              </a:ext>
            </a:extLst>
          </p:cNvPr>
          <p:cNvSpPr>
            <a:spLocks noChangeArrowheads="1"/>
          </p:cNvSpPr>
          <p:nvPr/>
        </p:nvSpPr>
        <p:spPr bwMode="auto">
          <a:xfrm>
            <a:off x="5932488" y="977900"/>
            <a:ext cx="1579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phoneNumber : String</a:t>
            </a:r>
            <a:endParaRPr lang="en-US" altLang="en-US" sz="1000">
              <a:latin typeface="Times New Roman" panose="02020603050405020304" pitchFamily="18" charset="0"/>
            </a:endParaRPr>
          </a:p>
        </p:txBody>
      </p:sp>
      <p:sp>
        <p:nvSpPr>
          <p:cNvPr id="64553" name="Rectangle 26">
            <a:extLst>
              <a:ext uri="{FF2B5EF4-FFF2-40B4-BE49-F238E27FC236}">
                <a16:creationId xmlns:a16="http://schemas.microsoft.com/office/drawing/2014/main" id="{6DF5277A-F541-B24F-85B0-0B2D021D6AF4}"/>
              </a:ext>
            </a:extLst>
          </p:cNvPr>
          <p:cNvSpPr>
            <a:spLocks noChangeArrowheads="1"/>
          </p:cNvSpPr>
          <p:nvPr/>
        </p:nvSpPr>
        <p:spPr bwMode="auto">
          <a:xfrm>
            <a:off x="5922963" y="1150938"/>
            <a:ext cx="11588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address : String</a:t>
            </a:r>
            <a:endParaRPr lang="en-US" altLang="en-US" sz="1000">
              <a:latin typeface="Times New Roman" panose="02020603050405020304" pitchFamily="18" charset="0"/>
            </a:endParaRPr>
          </a:p>
        </p:txBody>
      </p:sp>
      <p:sp>
        <p:nvSpPr>
          <p:cNvPr id="64554" name="AutoShape 29">
            <a:extLst>
              <a:ext uri="{FF2B5EF4-FFF2-40B4-BE49-F238E27FC236}">
                <a16:creationId xmlns:a16="http://schemas.microsoft.com/office/drawing/2014/main" id="{D79C9466-4628-2248-ABEA-9E6C89A9CEF5}"/>
              </a:ext>
            </a:extLst>
          </p:cNvPr>
          <p:cNvSpPr>
            <a:spLocks noChangeArrowheads="1"/>
          </p:cNvSpPr>
          <p:nvPr/>
        </p:nvSpPr>
        <p:spPr bwMode="auto">
          <a:xfrm rot="5241794">
            <a:off x="6359525" y="2654300"/>
            <a:ext cx="377825" cy="485775"/>
          </a:xfrm>
          <a:prstGeom prst="rightArrow">
            <a:avLst>
              <a:gd name="adj1" fmla="val 59481"/>
              <a:gd name="adj2" fmla="val 4117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55" name="Text Box 78">
            <a:extLst>
              <a:ext uri="{FF2B5EF4-FFF2-40B4-BE49-F238E27FC236}">
                <a16:creationId xmlns:a16="http://schemas.microsoft.com/office/drawing/2014/main" id="{5DF0D26B-EE1E-7E4B-A2AB-B67D98DE0981}"/>
              </a:ext>
            </a:extLst>
          </p:cNvPr>
          <p:cNvSpPr txBox="1">
            <a:spLocks noChangeArrowheads="1"/>
          </p:cNvSpPr>
          <p:nvPr/>
        </p:nvSpPr>
        <p:spPr bwMode="auto">
          <a:xfrm>
            <a:off x="755650" y="2781300"/>
            <a:ext cx="10572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User entity</a:t>
            </a:r>
          </a:p>
        </p:txBody>
      </p:sp>
      <p:graphicFrame>
        <p:nvGraphicFramePr>
          <p:cNvPr id="1255570" name="Group 146">
            <a:extLst>
              <a:ext uri="{FF2B5EF4-FFF2-40B4-BE49-F238E27FC236}">
                <a16:creationId xmlns:a16="http://schemas.microsoft.com/office/drawing/2014/main" id="{420DC34C-C91C-D549-9925-436DDE7D4D61}"/>
              </a:ext>
            </a:extLst>
          </p:cNvPr>
          <p:cNvGraphicFramePr>
            <a:graphicFrameLocks noGrp="1"/>
          </p:cNvGraphicFramePr>
          <p:nvPr/>
        </p:nvGraphicFramePr>
        <p:xfrm>
          <a:off x="3557588" y="5432425"/>
          <a:ext cx="3529012" cy="798513"/>
        </p:xfrm>
        <a:graphic>
          <a:graphicData uri="http://schemas.openxmlformats.org/drawingml/2006/table">
            <a:tbl>
              <a:tblPr/>
              <a:tblGrid>
                <a:gridCol w="1735137">
                  <a:extLst>
                    <a:ext uri="{9D8B030D-6E8A-4147-A177-3AD203B41FA5}">
                      <a16:colId xmlns:a16="http://schemas.microsoft.com/office/drawing/2014/main" val="3150605099"/>
                    </a:ext>
                  </a:extLst>
                </a:gridCol>
                <a:gridCol w="1793875">
                  <a:extLst>
                    <a:ext uri="{9D8B030D-6E8A-4147-A177-3AD203B41FA5}">
                      <a16:colId xmlns:a16="http://schemas.microsoft.com/office/drawing/2014/main" val="3054428987"/>
                    </a:ext>
                  </a:extLst>
                </a:gridCol>
              </a:tblGrid>
              <a:tr h="38308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lecturerID</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eduBackground</a:t>
                      </a:r>
                    </a:p>
                  </a:txBody>
                  <a:tcPr marL="107950" marR="107950" marT="54018" marB="5401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66103347"/>
                  </a:ext>
                </a:extLst>
              </a:tr>
              <a:tr h="415430">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002.005.00060</a:t>
                      </a:r>
                    </a:p>
                  </a:txBody>
                  <a:tcPr marL="107950" marR="107950" marT="54018" marB="5401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Master from HUT…</a:t>
                      </a:r>
                    </a:p>
                  </a:txBody>
                  <a:tcPr marL="107950" marR="107950" marT="54018" marB="5401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71140325"/>
                  </a:ext>
                </a:extLst>
              </a:tr>
            </a:tbl>
          </a:graphicData>
        </a:graphic>
      </p:graphicFrame>
      <p:sp>
        <p:nvSpPr>
          <p:cNvPr id="64568" name="Text Box 100">
            <a:extLst>
              <a:ext uri="{FF2B5EF4-FFF2-40B4-BE49-F238E27FC236}">
                <a16:creationId xmlns:a16="http://schemas.microsoft.com/office/drawing/2014/main" id="{FD2A84FC-988B-0B44-BD5D-7F0F48D4B4F0}"/>
              </a:ext>
            </a:extLst>
          </p:cNvPr>
          <p:cNvSpPr txBox="1">
            <a:spLocks noChangeArrowheads="1"/>
          </p:cNvSpPr>
          <p:nvPr/>
        </p:nvSpPr>
        <p:spPr bwMode="auto">
          <a:xfrm>
            <a:off x="5724525" y="5013325"/>
            <a:ext cx="13731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Lecturer entity</a:t>
            </a:r>
          </a:p>
        </p:txBody>
      </p:sp>
      <p:sp>
        <p:nvSpPr>
          <p:cNvPr id="64569" name="Line 147">
            <a:extLst>
              <a:ext uri="{FF2B5EF4-FFF2-40B4-BE49-F238E27FC236}">
                <a16:creationId xmlns:a16="http://schemas.microsoft.com/office/drawing/2014/main" id="{699B8D73-E551-F342-AA2F-744928B871BC}"/>
              </a:ext>
            </a:extLst>
          </p:cNvPr>
          <p:cNvSpPr>
            <a:spLocks noChangeShapeType="1"/>
          </p:cNvSpPr>
          <p:nvPr/>
        </p:nvSpPr>
        <p:spPr bwMode="auto">
          <a:xfrm>
            <a:off x="1403350" y="4724400"/>
            <a:ext cx="2305050" cy="1368425"/>
          </a:xfrm>
          <a:prstGeom prst="line">
            <a:avLst/>
          </a:prstGeom>
          <a:noFill/>
          <a:ln w="28575">
            <a:solidFill>
              <a:schemeClr val="hlink"/>
            </a:solidFill>
            <a:round/>
            <a:headEnd type="arrow" w="lg" len="lg"/>
            <a:tailEnd type="arrow" w="lg" len="lg"/>
          </a:ln>
          <a:extLst>
            <a:ext uri="{909E8E84-426E-40DD-AFC4-6F175D3DCCD1}">
              <a14:hiddenFill xmlns:a14="http://schemas.microsoft.com/office/drawing/2010/main">
                <a:noFill/>
              </a14:hiddenFill>
            </a:ext>
          </a:extLst>
        </p:spPr>
        <p:txBody>
          <a:bodyPr lIns="107950" tIns="53975" rIns="107950" bIns="53975"/>
          <a:lstStyle/>
          <a:p>
            <a:endParaRPr lang="en-US"/>
          </a:p>
        </p:txBody>
      </p:sp>
      <p:sp>
        <p:nvSpPr>
          <p:cNvPr id="64570" name="Text Box 148">
            <a:extLst>
              <a:ext uri="{FF2B5EF4-FFF2-40B4-BE49-F238E27FC236}">
                <a16:creationId xmlns:a16="http://schemas.microsoft.com/office/drawing/2014/main" id="{31D5F88D-6538-9B49-80BC-2C540826C0F6}"/>
              </a:ext>
            </a:extLst>
          </p:cNvPr>
          <p:cNvSpPr txBox="1">
            <a:spLocks noChangeArrowheads="1"/>
          </p:cNvSpPr>
          <p:nvPr/>
        </p:nvSpPr>
        <p:spPr bwMode="auto">
          <a:xfrm>
            <a:off x="2236788" y="5876925"/>
            <a:ext cx="11414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Primary Key</a:t>
            </a:r>
          </a:p>
        </p:txBody>
      </p:sp>
      <p:sp>
        <p:nvSpPr>
          <p:cNvPr id="64571" name="Text Box 150">
            <a:extLst>
              <a:ext uri="{FF2B5EF4-FFF2-40B4-BE49-F238E27FC236}">
                <a16:creationId xmlns:a16="http://schemas.microsoft.com/office/drawing/2014/main" id="{C33EE899-6948-5946-B71F-3428EBE91C9A}"/>
              </a:ext>
            </a:extLst>
          </p:cNvPr>
          <p:cNvSpPr txBox="1">
            <a:spLocks noChangeArrowheads="1"/>
          </p:cNvSpPr>
          <p:nvPr/>
        </p:nvSpPr>
        <p:spPr bwMode="auto">
          <a:xfrm>
            <a:off x="395288" y="4868863"/>
            <a:ext cx="11414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solidFill>
                  <a:srgbClr val="0000FF"/>
                </a:solidFill>
                <a:latin typeface="Times New Roman" panose="02020603050405020304" pitchFamily="18" charset="0"/>
              </a:rPr>
              <a:t>Primary Key</a:t>
            </a:r>
          </a:p>
        </p:txBody>
      </p:sp>
      <p:sp>
        <p:nvSpPr>
          <p:cNvPr id="64572" name="Rectangle 11">
            <a:extLst>
              <a:ext uri="{FF2B5EF4-FFF2-40B4-BE49-F238E27FC236}">
                <a16:creationId xmlns:a16="http://schemas.microsoft.com/office/drawing/2014/main" id="{D0D09BDC-70C0-CA49-B6B1-41F1257F22A9}"/>
              </a:ext>
            </a:extLst>
          </p:cNvPr>
          <p:cNvSpPr>
            <a:spLocks noChangeArrowheads="1"/>
          </p:cNvSpPr>
          <p:nvPr/>
        </p:nvSpPr>
        <p:spPr bwMode="auto">
          <a:xfrm>
            <a:off x="5014913" y="1922463"/>
            <a:ext cx="1343025" cy="733425"/>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73" name="Rectangle 12">
            <a:extLst>
              <a:ext uri="{FF2B5EF4-FFF2-40B4-BE49-F238E27FC236}">
                <a16:creationId xmlns:a16="http://schemas.microsoft.com/office/drawing/2014/main" id="{E1E2CA85-7F33-9F47-B4B8-8C9A07055E35}"/>
              </a:ext>
            </a:extLst>
          </p:cNvPr>
          <p:cNvSpPr>
            <a:spLocks noChangeArrowheads="1"/>
          </p:cNvSpPr>
          <p:nvPr/>
        </p:nvSpPr>
        <p:spPr bwMode="auto">
          <a:xfrm>
            <a:off x="5413375" y="1966913"/>
            <a:ext cx="5238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Student</a:t>
            </a:r>
            <a:endParaRPr lang="en-US" altLang="en-US" sz="1000">
              <a:latin typeface="Times New Roman" panose="02020603050405020304" pitchFamily="18" charset="0"/>
            </a:endParaRPr>
          </a:p>
        </p:txBody>
      </p:sp>
      <p:sp>
        <p:nvSpPr>
          <p:cNvPr id="64574" name="Rectangle 13">
            <a:extLst>
              <a:ext uri="{FF2B5EF4-FFF2-40B4-BE49-F238E27FC236}">
                <a16:creationId xmlns:a16="http://schemas.microsoft.com/office/drawing/2014/main" id="{DA5EC342-9FEC-AA45-805E-7045FE3EA568}"/>
              </a:ext>
            </a:extLst>
          </p:cNvPr>
          <p:cNvSpPr>
            <a:spLocks noChangeArrowheads="1"/>
          </p:cNvSpPr>
          <p:nvPr/>
        </p:nvSpPr>
        <p:spPr bwMode="auto">
          <a:xfrm>
            <a:off x="5014913" y="2157413"/>
            <a:ext cx="1344612" cy="4984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75" name="Rectangle 14">
            <a:extLst>
              <a:ext uri="{FF2B5EF4-FFF2-40B4-BE49-F238E27FC236}">
                <a16:creationId xmlns:a16="http://schemas.microsoft.com/office/drawing/2014/main" id="{377300DD-0AF4-5A46-AA70-B893631822A7}"/>
              </a:ext>
            </a:extLst>
          </p:cNvPr>
          <p:cNvSpPr>
            <a:spLocks noChangeArrowheads="1"/>
          </p:cNvSpPr>
          <p:nvPr/>
        </p:nvSpPr>
        <p:spPr bwMode="auto">
          <a:xfrm>
            <a:off x="5014913" y="2427288"/>
            <a:ext cx="1343025" cy="2286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76" name="Rectangle 15">
            <a:extLst>
              <a:ext uri="{FF2B5EF4-FFF2-40B4-BE49-F238E27FC236}">
                <a16:creationId xmlns:a16="http://schemas.microsoft.com/office/drawing/2014/main" id="{C6483C94-CF3B-0642-B042-A4F39A9A3A50}"/>
              </a:ext>
            </a:extLst>
          </p:cNvPr>
          <p:cNvSpPr>
            <a:spLocks noChangeArrowheads="1"/>
          </p:cNvSpPr>
          <p:nvPr/>
        </p:nvSpPr>
        <p:spPr bwMode="auto">
          <a:xfrm>
            <a:off x="5086350" y="2181225"/>
            <a:ext cx="904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a:t>
            </a:r>
            <a:endParaRPr lang="en-US" altLang="en-US" sz="1000">
              <a:latin typeface="Times New Roman" panose="02020603050405020304" pitchFamily="18" charset="0"/>
            </a:endParaRPr>
          </a:p>
        </p:txBody>
      </p:sp>
      <p:sp>
        <p:nvSpPr>
          <p:cNvPr id="64577" name="Rectangle 16">
            <a:extLst>
              <a:ext uri="{FF2B5EF4-FFF2-40B4-BE49-F238E27FC236}">
                <a16:creationId xmlns:a16="http://schemas.microsoft.com/office/drawing/2014/main" id="{E1628725-14EB-DB45-A8B6-B5C2663158F9}"/>
              </a:ext>
            </a:extLst>
          </p:cNvPr>
          <p:cNvSpPr>
            <a:spLocks noChangeArrowheads="1"/>
          </p:cNvSpPr>
          <p:nvPr/>
        </p:nvSpPr>
        <p:spPr bwMode="auto">
          <a:xfrm>
            <a:off x="6750050" y="1916113"/>
            <a:ext cx="1884363" cy="7096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78" name="Rectangle 17">
            <a:extLst>
              <a:ext uri="{FF2B5EF4-FFF2-40B4-BE49-F238E27FC236}">
                <a16:creationId xmlns:a16="http://schemas.microsoft.com/office/drawing/2014/main" id="{005055CC-65FF-F34E-8A4F-FAE793AB1CFE}"/>
              </a:ext>
            </a:extLst>
          </p:cNvPr>
          <p:cNvSpPr>
            <a:spLocks noChangeArrowheads="1"/>
          </p:cNvSpPr>
          <p:nvPr/>
        </p:nvSpPr>
        <p:spPr bwMode="auto">
          <a:xfrm>
            <a:off x="7161213" y="1962150"/>
            <a:ext cx="55721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Lecturer</a:t>
            </a:r>
            <a:endParaRPr lang="en-US" altLang="en-US" sz="1000">
              <a:latin typeface="Times New Roman" panose="02020603050405020304" pitchFamily="18" charset="0"/>
            </a:endParaRPr>
          </a:p>
        </p:txBody>
      </p:sp>
      <p:sp>
        <p:nvSpPr>
          <p:cNvPr id="64579" name="Rectangle 18">
            <a:extLst>
              <a:ext uri="{FF2B5EF4-FFF2-40B4-BE49-F238E27FC236}">
                <a16:creationId xmlns:a16="http://schemas.microsoft.com/office/drawing/2014/main" id="{6496C2E1-7701-DC43-A556-D019FBE1653F}"/>
              </a:ext>
            </a:extLst>
          </p:cNvPr>
          <p:cNvSpPr>
            <a:spLocks noChangeArrowheads="1"/>
          </p:cNvSpPr>
          <p:nvPr/>
        </p:nvSpPr>
        <p:spPr bwMode="auto">
          <a:xfrm>
            <a:off x="6750050" y="2152650"/>
            <a:ext cx="1884363" cy="4730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80" name="Rectangle 19">
            <a:extLst>
              <a:ext uri="{FF2B5EF4-FFF2-40B4-BE49-F238E27FC236}">
                <a16:creationId xmlns:a16="http://schemas.microsoft.com/office/drawing/2014/main" id="{320DAB61-D413-D34C-8BB6-4D00B6C1FE0D}"/>
              </a:ext>
            </a:extLst>
          </p:cNvPr>
          <p:cNvSpPr>
            <a:spLocks noChangeArrowheads="1"/>
          </p:cNvSpPr>
          <p:nvPr/>
        </p:nvSpPr>
        <p:spPr bwMode="auto">
          <a:xfrm>
            <a:off x="6748463" y="2422525"/>
            <a:ext cx="1885950" cy="2032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4581" name="Rectangle 20">
            <a:extLst>
              <a:ext uri="{FF2B5EF4-FFF2-40B4-BE49-F238E27FC236}">
                <a16:creationId xmlns:a16="http://schemas.microsoft.com/office/drawing/2014/main" id="{588C13A7-E0A8-0548-8762-A86041EA6631}"/>
              </a:ext>
            </a:extLst>
          </p:cNvPr>
          <p:cNvSpPr>
            <a:spLocks noChangeArrowheads="1"/>
          </p:cNvSpPr>
          <p:nvPr/>
        </p:nvSpPr>
        <p:spPr bwMode="auto">
          <a:xfrm>
            <a:off x="6810375" y="2174875"/>
            <a:ext cx="16811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eduBackground : String</a:t>
            </a:r>
            <a:endParaRPr lang="en-US" altLang="en-US" sz="1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B0F4B9F6-EF4F-414E-9950-4446A040BFF6}"/>
              </a:ext>
            </a:extLst>
          </p:cNvPr>
          <p:cNvSpPr>
            <a:spLocks noGrp="1"/>
          </p:cNvSpPr>
          <p:nvPr>
            <p:ph type="sldNum" sz="quarter" idx="10"/>
          </p:nvPr>
        </p:nvSpPr>
        <p:spPr/>
        <p:txBody>
          <a:bodyPr/>
          <a:lstStyle/>
          <a:p>
            <a:pPr>
              <a:defRPr/>
            </a:pPr>
            <a:fld id="{1F5C6298-D092-A349-AF70-B009EC4246D4}" type="slidenum">
              <a:rPr lang="en-US" altLang="en-US" smtClean="0"/>
              <a:pPr>
                <a:defRPr/>
              </a:pPr>
              <a:t>37</a:t>
            </a:fld>
            <a:endParaRPr lang="en-US" altLang="en-US"/>
          </a:p>
        </p:txBody>
      </p:sp>
    </p:spTree>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a:extLst>
              <a:ext uri="{FF2B5EF4-FFF2-40B4-BE49-F238E27FC236}">
                <a16:creationId xmlns:a16="http://schemas.microsoft.com/office/drawing/2014/main" id="{9A23D5F0-136B-E244-B255-736928A53431}"/>
              </a:ext>
            </a:extLst>
          </p:cNvPr>
          <p:cNvSpPr>
            <a:spLocks noGrp="1" noChangeArrowheads="1"/>
          </p:cNvSpPr>
          <p:nvPr>
            <p:ph type="title"/>
          </p:nvPr>
        </p:nvSpPr>
        <p:spPr>
          <a:xfrm>
            <a:off x="457200" y="274638"/>
            <a:ext cx="5194300" cy="1143000"/>
          </a:xfrm>
        </p:spPr>
        <p:txBody>
          <a:bodyPr/>
          <a:lstStyle/>
          <a:p>
            <a:pPr eaLnBrk="1" fontAlgn="auto" hangingPunct="1">
              <a:spcAft>
                <a:spcPts val="0"/>
              </a:spcAft>
              <a:defRPr/>
            </a:pPr>
            <a:r>
              <a:rPr lang="en-US">
                <a:ea typeface="+mj-ea"/>
                <a:cs typeface="Arial" charset="0"/>
              </a:rPr>
              <a:t>Dữ liệu không chuẩn hoá</a:t>
            </a:r>
          </a:p>
        </p:txBody>
      </p:sp>
      <p:graphicFrame>
        <p:nvGraphicFramePr>
          <p:cNvPr id="1256555" name="Group 107">
            <a:extLst>
              <a:ext uri="{FF2B5EF4-FFF2-40B4-BE49-F238E27FC236}">
                <a16:creationId xmlns:a16="http://schemas.microsoft.com/office/drawing/2014/main" id="{76C5CF60-A84D-594A-81AA-7FC5909AD8DC}"/>
              </a:ext>
            </a:extLst>
          </p:cNvPr>
          <p:cNvGraphicFramePr>
            <a:graphicFrameLocks noGrp="1"/>
          </p:cNvGraphicFramePr>
          <p:nvPr/>
        </p:nvGraphicFramePr>
        <p:xfrm>
          <a:off x="611188" y="3308350"/>
          <a:ext cx="8281987" cy="1100151"/>
        </p:xfrm>
        <a:graphic>
          <a:graphicData uri="http://schemas.openxmlformats.org/drawingml/2006/table">
            <a:tbl>
              <a:tblPr/>
              <a:tblGrid>
                <a:gridCol w="1417637">
                  <a:extLst>
                    <a:ext uri="{9D8B030D-6E8A-4147-A177-3AD203B41FA5}">
                      <a16:colId xmlns:a16="http://schemas.microsoft.com/office/drawing/2014/main" val="2489759245"/>
                    </a:ext>
                  </a:extLst>
                </a:gridCol>
                <a:gridCol w="1555750">
                  <a:extLst>
                    <a:ext uri="{9D8B030D-6E8A-4147-A177-3AD203B41FA5}">
                      <a16:colId xmlns:a16="http://schemas.microsoft.com/office/drawing/2014/main" val="3951047460"/>
                    </a:ext>
                  </a:extLst>
                </a:gridCol>
                <a:gridCol w="1981200">
                  <a:extLst>
                    <a:ext uri="{9D8B030D-6E8A-4147-A177-3AD203B41FA5}">
                      <a16:colId xmlns:a16="http://schemas.microsoft.com/office/drawing/2014/main" val="3802300204"/>
                    </a:ext>
                  </a:extLst>
                </a:gridCol>
                <a:gridCol w="1700213">
                  <a:extLst>
                    <a:ext uri="{9D8B030D-6E8A-4147-A177-3AD203B41FA5}">
                      <a16:colId xmlns:a16="http://schemas.microsoft.com/office/drawing/2014/main" val="326391062"/>
                    </a:ext>
                  </a:extLst>
                </a:gridCol>
                <a:gridCol w="1627187">
                  <a:extLst>
                    <a:ext uri="{9D8B030D-6E8A-4147-A177-3AD203B41FA5}">
                      <a16:colId xmlns:a16="http://schemas.microsoft.com/office/drawing/2014/main" val="4124092560"/>
                    </a:ext>
                  </a:extLst>
                </a:gridCol>
              </a:tblGrid>
              <a:tr h="382743">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studentID</a:t>
                      </a:r>
                    </a:p>
                  </a:txBody>
                  <a:tcPr marL="107950" marR="107950" marT="53964" marB="539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studentName</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email</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phoneNumber</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address</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8615880"/>
                  </a:ext>
                </a:extLst>
              </a:tr>
              <a:tr h="717395">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2005.03229</a:t>
                      </a:r>
                    </a:p>
                  </a:txBody>
                  <a:tcPr marL="107950" marR="107950" marT="53964" marB="5396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Nguyễn Hoàng</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student_200503229@hut.edu.vn</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0988.394.394</a:t>
                      </a:r>
                    </a:p>
                  </a:txBody>
                  <a:tcPr marL="107950" marR="107950" marT="53964" marB="539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No. 12, …</a:t>
                      </a:r>
                    </a:p>
                  </a:txBody>
                  <a:tcPr marL="107950" marR="107950" marT="53964" marB="5396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1412418"/>
                  </a:ext>
                </a:extLst>
              </a:tr>
            </a:tbl>
          </a:graphicData>
        </a:graphic>
      </p:graphicFrame>
      <p:sp>
        <p:nvSpPr>
          <p:cNvPr id="65560" name="Text Box 55">
            <a:extLst>
              <a:ext uri="{FF2B5EF4-FFF2-40B4-BE49-F238E27FC236}">
                <a16:creationId xmlns:a16="http://schemas.microsoft.com/office/drawing/2014/main" id="{B4B3F99D-44B3-FF4D-ACAC-0AB6BF36ED2F}"/>
              </a:ext>
            </a:extLst>
          </p:cNvPr>
          <p:cNvSpPr txBox="1">
            <a:spLocks noChangeArrowheads="1"/>
          </p:cNvSpPr>
          <p:nvPr/>
        </p:nvSpPr>
        <p:spPr bwMode="auto">
          <a:xfrm>
            <a:off x="755650" y="2924175"/>
            <a:ext cx="13001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Student entity</a:t>
            </a:r>
          </a:p>
        </p:txBody>
      </p:sp>
      <p:graphicFrame>
        <p:nvGraphicFramePr>
          <p:cNvPr id="1256600" name="Group 152">
            <a:extLst>
              <a:ext uri="{FF2B5EF4-FFF2-40B4-BE49-F238E27FC236}">
                <a16:creationId xmlns:a16="http://schemas.microsoft.com/office/drawing/2014/main" id="{0E51ED36-3545-9147-B550-C415331513D8}"/>
              </a:ext>
            </a:extLst>
          </p:cNvPr>
          <p:cNvGraphicFramePr>
            <a:graphicFrameLocks noGrp="1"/>
          </p:cNvGraphicFramePr>
          <p:nvPr/>
        </p:nvGraphicFramePr>
        <p:xfrm>
          <a:off x="179388" y="5178425"/>
          <a:ext cx="8785225" cy="1070220"/>
        </p:xfrm>
        <a:graphic>
          <a:graphicData uri="http://schemas.openxmlformats.org/drawingml/2006/table">
            <a:tbl>
              <a:tblPr/>
              <a:tblGrid>
                <a:gridCol w="1511300">
                  <a:extLst>
                    <a:ext uri="{9D8B030D-6E8A-4147-A177-3AD203B41FA5}">
                      <a16:colId xmlns:a16="http://schemas.microsoft.com/office/drawing/2014/main" val="1237683080"/>
                    </a:ext>
                  </a:extLst>
                </a:gridCol>
                <a:gridCol w="1584325">
                  <a:extLst>
                    <a:ext uri="{9D8B030D-6E8A-4147-A177-3AD203B41FA5}">
                      <a16:colId xmlns:a16="http://schemas.microsoft.com/office/drawing/2014/main" val="1361038308"/>
                    </a:ext>
                  </a:extLst>
                </a:gridCol>
                <a:gridCol w="1081087">
                  <a:extLst>
                    <a:ext uri="{9D8B030D-6E8A-4147-A177-3AD203B41FA5}">
                      <a16:colId xmlns:a16="http://schemas.microsoft.com/office/drawing/2014/main" val="3950166668"/>
                    </a:ext>
                  </a:extLst>
                </a:gridCol>
                <a:gridCol w="1727200">
                  <a:extLst>
                    <a:ext uri="{9D8B030D-6E8A-4147-A177-3AD203B41FA5}">
                      <a16:colId xmlns:a16="http://schemas.microsoft.com/office/drawing/2014/main" val="3139147777"/>
                    </a:ext>
                  </a:extLst>
                </a:gridCol>
                <a:gridCol w="1008063">
                  <a:extLst>
                    <a:ext uri="{9D8B030D-6E8A-4147-A177-3AD203B41FA5}">
                      <a16:colId xmlns:a16="http://schemas.microsoft.com/office/drawing/2014/main" val="1411980280"/>
                    </a:ext>
                  </a:extLst>
                </a:gridCol>
                <a:gridCol w="1873250">
                  <a:extLst>
                    <a:ext uri="{9D8B030D-6E8A-4147-A177-3AD203B41FA5}">
                      <a16:colId xmlns:a16="http://schemas.microsoft.com/office/drawing/2014/main" val="4243000357"/>
                    </a:ext>
                  </a:extLst>
                </a:gridCol>
              </a:tblGrid>
              <a:tr h="382631">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lecturerID</a:t>
                      </a:r>
                    </a:p>
                  </a:txBody>
                  <a:tcPr marL="107950" marR="107950" marT="53941" marB="539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lecturerName</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email</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phoneNumber</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address</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eduBackground</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8786341"/>
                  </a:ext>
                </a:extLst>
              </a:tr>
              <a:tr h="687344">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8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002.005.00060</a:t>
                      </a:r>
                    </a:p>
                  </a:txBody>
                  <a:tcPr marL="107950" marR="107950" marT="53941" marB="539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Trần Nam Khánh</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khanhtn@hut.edu.vn</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4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0912.473.568</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No. 157, …</a:t>
                      </a:r>
                    </a:p>
                  </a:txBody>
                  <a:tcPr marL="107950" marR="107950" marT="53941" marB="539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85000"/>
                        <a:buFont typeface="Arial" panose="020B0604020202020204" pitchFamily="34" charse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accent1"/>
                        </a:buClr>
                        <a:buSzPct val="85000"/>
                        <a:buFont typeface="Arial" panose="020B0604020202020204" pitchFamily="34" charse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accent1"/>
                        </a:buClr>
                        <a:buSzPct val="90000"/>
                        <a:buFont typeface="Arial" panose="020B0604020202020204" pitchFamily="34" charset="0"/>
                        <a:defRPr sz="16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1"/>
                        </a:buClr>
                        <a:buFont typeface="Arial" panose="020B0604020202020204" pitchFamily="34" charse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defRPr sz="12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ts val="2400"/>
                        </a:lnSpc>
                        <a:spcBef>
                          <a:spcPct val="0"/>
                        </a:spcBef>
                        <a:spcAft>
                          <a:spcPct val="0"/>
                        </a:spcAft>
                        <a:buClr>
                          <a:schemeClr val="hlink"/>
                        </a:buClr>
                        <a:buSzTx/>
                        <a:buFont typeface="Wingdings" pitchFamily="2" charset="2"/>
                        <a:buNone/>
                        <a:tabLst/>
                      </a:pPr>
                      <a:r>
                        <a:rPr kumimoji="0" lang="en-US" altLang="en-US" sz="12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Master from HUT…</a:t>
                      </a:r>
                      <a:endParaRPr kumimoji="0" lang="en-US" altLang="en-US" sz="16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107950" marR="107950" marT="53941" marB="539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068167"/>
                  </a:ext>
                </a:extLst>
              </a:tr>
            </a:tbl>
          </a:graphicData>
        </a:graphic>
      </p:graphicFrame>
      <p:sp>
        <p:nvSpPr>
          <p:cNvPr id="65585" name="Text Box 97">
            <a:extLst>
              <a:ext uri="{FF2B5EF4-FFF2-40B4-BE49-F238E27FC236}">
                <a16:creationId xmlns:a16="http://schemas.microsoft.com/office/drawing/2014/main" id="{2CB35F8B-8E52-904A-9800-D3019AFF6F4F}"/>
              </a:ext>
            </a:extLst>
          </p:cNvPr>
          <p:cNvSpPr txBox="1">
            <a:spLocks noChangeArrowheads="1"/>
          </p:cNvSpPr>
          <p:nvPr/>
        </p:nvSpPr>
        <p:spPr bwMode="auto">
          <a:xfrm>
            <a:off x="800100" y="4797425"/>
            <a:ext cx="137318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b="1">
                <a:solidFill>
                  <a:srgbClr val="660066"/>
                </a:solidFill>
                <a:latin typeface="Times New Roman" panose="02020603050405020304" pitchFamily="18" charset="0"/>
              </a:rPr>
              <a:t>Lecturer entity</a:t>
            </a:r>
          </a:p>
        </p:txBody>
      </p:sp>
      <p:sp>
        <p:nvSpPr>
          <p:cNvPr id="65586" name="AutoShape 100">
            <a:extLst>
              <a:ext uri="{FF2B5EF4-FFF2-40B4-BE49-F238E27FC236}">
                <a16:creationId xmlns:a16="http://schemas.microsoft.com/office/drawing/2014/main" id="{07D0D29B-BF91-E341-A5CB-8DF043F60090}"/>
              </a:ext>
            </a:extLst>
          </p:cNvPr>
          <p:cNvSpPr>
            <a:spLocks noChangeArrowheads="1"/>
          </p:cNvSpPr>
          <p:nvPr/>
        </p:nvSpPr>
        <p:spPr bwMode="auto">
          <a:xfrm rot="5241794">
            <a:off x="6359525" y="2727325"/>
            <a:ext cx="377825" cy="485775"/>
          </a:xfrm>
          <a:prstGeom prst="rightArrow">
            <a:avLst>
              <a:gd name="adj1" fmla="val 59481"/>
              <a:gd name="adj2" fmla="val 4117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256602" name="Rectangle 154">
            <a:extLst>
              <a:ext uri="{FF2B5EF4-FFF2-40B4-BE49-F238E27FC236}">
                <a16:creationId xmlns:a16="http://schemas.microsoft.com/office/drawing/2014/main" id="{C87D6F3F-B836-9242-A494-1168F4B15460}"/>
              </a:ext>
            </a:extLst>
          </p:cNvPr>
          <p:cNvSpPr>
            <a:spLocks noChangeArrowheads="1"/>
          </p:cNvSpPr>
          <p:nvPr/>
        </p:nvSpPr>
        <p:spPr bwMode="auto">
          <a:xfrm>
            <a:off x="1763713" y="5084763"/>
            <a:ext cx="5400675" cy="1296987"/>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256603" name="Text Box 155">
            <a:extLst>
              <a:ext uri="{FF2B5EF4-FFF2-40B4-BE49-F238E27FC236}">
                <a16:creationId xmlns:a16="http://schemas.microsoft.com/office/drawing/2014/main" id="{6C8C79C9-740A-B347-B3DF-BCF407E966DC}"/>
              </a:ext>
            </a:extLst>
          </p:cNvPr>
          <p:cNvSpPr txBox="1">
            <a:spLocks noChangeArrowheads="1"/>
          </p:cNvSpPr>
          <p:nvPr/>
        </p:nvSpPr>
        <p:spPr bwMode="auto">
          <a:xfrm>
            <a:off x="7343775" y="4581525"/>
            <a:ext cx="1800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b="1">
                <a:solidFill>
                  <a:srgbClr val="0000FF"/>
                </a:solidFill>
                <a:latin typeface="Times New Roman" panose="02020603050405020304" pitchFamily="18" charset="0"/>
              </a:rPr>
              <a:t>Replication</a:t>
            </a:r>
          </a:p>
        </p:txBody>
      </p:sp>
      <p:sp>
        <p:nvSpPr>
          <p:cNvPr id="1256604" name="Line 156">
            <a:extLst>
              <a:ext uri="{FF2B5EF4-FFF2-40B4-BE49-F238E27FC236}">
                <a16:creationId xmlns:a16="http://schemas.microsoft.com/office/drawing/2014/main" id="{27596C37-EFB5-2646-B1F9-5FC549D4CA1B}"/>
              </a:ext>
            </a:extLst>
          </p:cNvPr>
          <p:cNvSpPr>
            <a:spLocks noChangeShapeType="1"/>
          </p:cNvSpPr>
          <p:nvPr/>
        </p:nvSpPr>
        <p:spPr bwMode="auto">
          <a:xfrm flipH="1">
            <a:off x="7019925" y="4868863"/>
            <a:ext cx="360363" cy="14446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5590" name="Rectangle 4">
            <a:extLst>
              <a:ext uri="{FF2B5EF4-FFF2-40B4-BE49-F238E27FC236}">
                <a16:creationId xmlns:a16="http://schemas.microsoft.com/office/drawing/2014/main" id="{7DC508DE-7DC6-2B43-BA6E-7EFC60910971}"/>
              </a:ext>
            </a:extLst>
          </p:cNvPr>
          <p:cNvSpPr>
            <a:spLocks noChangeArrowheads="1"/>
          </p:cNvSpPr>
          <p:nvPr/>
        </p:nvSpPr>
        <p:spPr bwMode="auto">
          <a:xfrm>
            <a:off x="5881688" y="188913"/>
            <a:ext cx="1768475" cy="12938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591" name="Rectangle 5">
            <a:extLst>
              <a:ext uri="{FF2B5EF4-FFF2-40B4-BE49-F238E27FC236}">
                <a16:creationId xmlns:a16="http://schemas.microsoft.com/office/drawing/2014/main" id="{1C925215-D041-F84A-A25D-7C1F42317FB4}"/>
              </a:ext>
            </a:extLst>
          </p:cNvPr>
          <p:cNvSpPr>
            <a:spLocks noChangeArrowheads="1"/>
          </p:cNvSpPr>
          <p:nvPr/>
        </p:nvSpPr>
        <p:spPr bwMode="auto">
          <a:xfrm>
            <a:off x="6319838" y="233363"/>
            <a:ext cx="5746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UserInfo</a:t>
            </a:r>
            <a:endParaRPr lang="en-US" altLang="en-US" sz="1000">
              <a:latin typeface="Times New Roman" panose="02020603050405020304" pitchFamily="18" charset="0"/>
            </a:endParaRPr>
          </a:p>
        </p:txBody>
      </p:sp>
      <p:sp>
        <p:nvSpPr>
          <p:cNvPr id="65592" name="Rectangle 6">
            <a:extLst>
              <a:ext uri="{FF2B5EF4-FFF2-40B4-BE49-F238E27FC236}">
                <a16:creationId xmlns:a16="http://schemas.microsoft.com/office/drawing/2014/main" id="{267A4477-3646-4D4C-BD96-40472E91CF0B}"/>
              </a:ext>
            </a:extLst>
          </p:cNvPr>
          <p:cNvSpPr>
            <a:spLocks noChangeArrowheads="1"/>
          </p:cNvSpPr>
          <p:nvPr/>
        </p:nvSpPr>
        <p:spPr bwMode="auto">
          <a:xfrm>
            <a:off x="5881688" y="425450"/>
            <a:ext cx="1768475" cy="10572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593" name="Rectangle 7">
            <a:extLst>
              <a:ext uri="{FF2B5EF4-FFF2-40B4-BE49-F238E27FC236}">
                <a16:creationId xmlns:a16="http://schemas.microsoft.com/office/drawing/2014/main" id="{F776D0AC-8A35-E942-920E-9DAFA29FB6B2}"/>
              </a:ext>
            </a:extLst>
          </p:cNvPr>
          <p:cNvSpPr>
            <a:spLocks noChangeArrowheads="1"/>
          </p:cNvSpPr>
          <p:nvPr/>
        </p:nvSpPr>
        <p:spPr bwMode="auto">
          <a:xfrm>
            <a:off x="5881688" y="1338263"/>
            <a:ext cx="1768475" cy="144462"/>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594" name="Rectangle 8">
            <a:extLst>
              <a:ext uri="{FF2B5EF4-FFF2-40B4-BE49-F238E27FC236}">
                <a16:creationId xmlns:a16="http://schemas.microsoft.com/office/drawing/2014/main" id="{0DCAFAA8-8F01-3249-886B-78A56388E3DC}"/>
              </a:ext>
            </a:extLst>
          </p:cNvPr>
          <p:cNvSpPr>
            <a:spLocks noChangeArrowheads="1"/>
          </p:cNvSpPr>
          <p:nvPr/>
        </p:nvSpPr>
        <p:spPr bwMode="auto">
          <a:xfrm>
            <a:off x="5940425" y="447675"/>
            <a:ext cx="10239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userID: String</a:t>
            </a:r>
            <a:endParaRPr lang="en-US" altLang="en-US" sz="1000">
              <a:latin typeface="Times New Roman" panose="02020603050405020304" pitchFamily="18" charset="0"/>
            </a:endParaRPr>
          </a:p>
        </p:txBody>
      </p:sp>
      <p:sp>
        <p:nvSpPr>
          <p:cNvPr id="65595" name="Rectangle 9">
            <a:extLst>
              <a:ext uri="{FF2B5EF4-FFF2-40B4-BE49-F238E27FC236}">
                <a16:creationId xmlns:a16="http://schemas.microsoft.com/office/drawing/2014/main" id="{63A03331-C7CA-644F-A2F7-29CEAA0A9D40}"/>
              </a:ext>
            </a:extLst>
          </p:cNvPr>
          <p:cNvSpPr>
            <a:spLocks noChangeArrowheads="1"/>
          </p:cNvSpPr>
          <p:nvPr/>
        </p:nvSpPr>
        <p:spPr bwMode="auto">
          <a:xfrm>
            <a:off x="5940425" y="627063"/>
            <a:ext cx="13192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userName : String</a:t>
            </a:r>
            <a:endParaRPr lang="en-US" altLang="en-US" sz="1000">
              <a:latin typeface="Times New Roman" panose="02020603050405020304" pitchFamily="18" charset="0"/>
            </a:endParaRPr>
          </a:p>
        </p:txBody>
      </p:sp>
      <p:sp>
        <p:nvSpPr>
          <p:cNvPr id="65596" name="Rectangle 10">
            <a:extLst>
              <a:ext uri="{FF2B5EF4-FFF2-40B4-BE49-F238E27FC236}">
                <a16:creationId xmlns:a16="http://schemas.microsoft.com/office/drawing/2014/main" id="{5B2D0493-7D83-674F-8B37-A2618556CC0C}"/>
              </a:ext>
            </a:extLst>
          </p:cNvPr>
          <p:cNvSpPr>
            <a:spLocks noChangeArrowheads="1"/>
          </p:cNvSpPr>
          <p:nvPr/>
        </p:nvSpPr>
        <p:spPr bwMode="auto">
          <a:xfrm>
            <a:off x="5940425" y="806450"/>
            <a:ext cx="9810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email : String</a:t>
            </a:r>
            <a:endParaRPr lang="en-US" altLang="en-US" sz="1000">
              <a:latin typeface="Times New Roman" panose="02020603050405020304" pitchFamily="18" charset="0"/>
            </a:endParaRPr>
          </a:p>
        </p:txBody>
      </p:sp>
      <p:sp>
        <p:nvSpPr>
          <p:cNvPr id="65597" name="Line 21">
            <a:extLst>
              <a:ext uri="{FF2B5EF4-FFF2-40B4-BE49-F238E27FC236}">
                <a16:creationId xmlns:a16="http://schemas.microsoft.com/office/drawing/2014/main" id="{34C2AF33-A8C3-8244-83F3-B687ADD50562}"/>
              </a:ext>
            </a:extLst>
          </p:cNvPr>
          <p:cNvSpPr>
            <a:spLocks noChangeShapeType="1"/>
          </p:cNvSpPr>
          <p:nvPr/>
        </p:nvSpPr>
        <p:spPr bwMode="auto">
          <a:xfrm flipV="1">
            <a:off x="5965825" y="1692275"/>
            <a:ext cx="277813" cy="382588"/>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98" name="Freeform 22">
            <a:extLst>
              <a:ext uri="{FF2B5EF4-FFF2-40B4-BE49-F238E27FC236}">
                <a16:creationId xmlns:a16="http://schemas.microsoft.com/office/drawing/2014/main" id="{84156ADD-1927-374F-AABA-729CC8687F78}"/>
              </a:ext>
            </a:extLst>
          </p:cNvPr>
          <p:cNvSpPr>
            <a:spLocks/>
          </p:cNvSpPr>
          <p:nvPr/>
        </p:nvSpPr>
        <p:spPr bwMode="auto">
          <a:xfrm>
            <a:off x="6181725" y="1512888"/>
            <a:ext cx="192088" cy="225425"/>
          </a:xfrm>
          <a:custGeom>
            <a:avLst/>
            <a:gdLst>
              <a:gd name="T0" fmla="*/ 2147483646 w 121"/>
              <a:gd name="T1" fmla="*/ 0 h 142"/>
              <a:gd name="T2" fmla="*/ 2147483646 w 121"/>
              <a:gd name="T3" fmla="*/ 2147483646 h 142"/>
              <a:gd name="T4" fmla="*/ 0 w 121"/>
              <a:gd name="T5" fmla="*/ 2147483646 h 142"/>
              <a:gd name="T6" fmla="*/ 2147483646 w 121"/>
              <a:gd name="T7" fmla="*/ 0 h 142"/>
              <a:gd name="T8" fmla="*/ 0 60000 65536"/>
              <a:gd name="T9" fmla="*/ 0 60000 65536"/>
              <a:gd name="T10" fmla="*/ 0 60000 65536"/>
              <a:gd name="T11" fmla="*/ 0 60000 65536"/>
              <a:gd name="T12" fmla="*/ 0 w 121"/>
              <a:gd name="T13" fmla="*/ 0 h 142"/>
              <a:gd name="T14" fmla="*/ 121 w 121"/>
              <a:gd name="T15" fmla="*/ 142 h 142"/>
            </a:gdLst>
            <a:ahLst/>
            <a:cxnLst>
              <a:cxn ang="T8">
                <a:pos x="T0" y="T1"/>
              </a:cxn>
              <a:cxn ang="T9">
                <a:pos x="T2" y="T3"/>
              </a:cxn>
              <a:cxn ang="T10">
                <a:pos x="T4" y="T5"/>
              </a:cxn>
              <a:cxn ang="T11">
                <a:pos x="T6" y="T7"/>
              </a:cxn>
            </a:cxnLst>
            <a:rect l="T12" t="T13" r="T14" b="T15"/>
            <a:pathLst>
              <a:path w="121" h="142">
                <a:moveTo>
                  <a:pt x="121" y="0"/>
                </a:moveTo>
                <a:lnTo>
                  <a:pt x="85" y="142"/>
                </a:lnTo>
                <a:lnTo>
                  <a:pt x="0" y="85"/>
                </a:lnTo>
                <a:lnTo>
                  <a:pt x="121"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99" name="Line 23">
            <a:extLst>
              <a:ext uri="{FF2B5EF4-FFF2-40B4-BE49-F238E27FC236}">
                <a16:creationId xmlns:a16="http://schemas.microsoft.com/office/drawing/2014/main" id="{945D2C6F-9EFA-9445-989D-EE22C207F009}"/>
              </a:ext>
            </a:extLst>
          </p:cNvPr>
          <p:cNvSpPr>
            <a:spLocks noChangeShapeType="1"/>
          </p:cNvSpPr>
          <p:nvPr/>
        </p:nvSpPr>
        <p:spPr bwMode="auto">
          <a:xfrm flipH="1" flipV="1">
            <a:off x="6997700" y="1700213"/>
            <a:ext cx="258763" cy="366712"/>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00" name="Freeform 24">
            <a:extLst>
              <a:ext uri="{FF2B5EF4-FFF2-40B4-BE49-F238E27FC236}">
                <a16:creationId xmlns:a16="http://schemas.microsoft.com/office/drawing/2014/main" id="{F4110B71-3E00-1641-98EF-6330B852E00C}"/>
              </a:ext>
            </a:extLst>
          </p:cNvPr>
          <p:cNvSpPr>
            <a:spLocks/>
          </p:cNvSpPr>
          <p:nvPr/>
        </p:nvSpPr>
        <p:spPr bwMode="auto">
          <a:xfrm>
            <a:off x="6881813" y="1512888"/>
            <a:ext cx="179387" cy="236537"/>
          </a:xfrm>
          <a:custGeom>
            <a:avLst/>
            <a:gdLst>
              <a:gd name="T0" fmla="*/ 0 w 113"/>
              <a:gd name="T1" fmla="*/ 0 h 149"/>
              <a:gd name="T2" fmla="*/ 2147483646 w 113"/>
              <a:gd name="T3" fmla="*/ 2147483646 h 149"/>
              <a:gd name="T4" fmla="*/ 2147483646 w 113"/>
              <a:gd name="T5" fmla="*/ 2147483646 h 149"/>
              <a:gd name="T6" fmla="*/ 0 w 113"/>
              <a:gd name="T7" fmla="*/ 0 h 149"/>
              <a:gd name="T8" fmla="*/ 0 60000 65536"/>
              <a:gd name="T9" fmla="*/ 0 60000 65536"/>
              <a:gd name="T10" fmla="*/ 0 60000 65536"/>
              <a:gd name="T11" fmla="*/ 0 60000 65536"/>
              <a:gd name="T12" fmla="*/ 0 w 113"/>
              <a:gd name="T13" fmla="*/ 0 h 149"/>
              <a:gd name="T14" fmla="*/ 113 w 113"/>
              <a:gd name="T15" fmla="*/ 149 h 149"/>
            </a:gdLst>
            <a:ahLst/>
            <a:cxnLst>
              <a:cxn ang="T8">
                <a:pos x="T0" y="T1"/>
              </a:cxn>
              <a:cxn ang="T9">
                <a:pos x="T2" y="T3"/>
              </a:cxn>
              <a:cxn ang="T10">
                <a:pos x="T4" y="T5"/>
              </a:cxn>
              <a:cxn ang="T11">
                <a:pos x="T6" y="T7"/>
              </a:cxn>
            </a:cxnLst>
            <a:rect l="T12" t="T13" r="T14" b="T15"/>
            <a:pathLst>
              <a:path w="113" h="149">
                <a:moveTo>
                  <a:pt x="0" y="0"/>
                </a:moveTo>
                <a:lnTo>
                  <a:pt x="113" y="92"/>
                </a:lnTo>
                <a:lnTo>
                  <a:pt x="28" y="149"/>
                </a:lnTo>
                <a:lnTo>
                  <a:pt x="0" y="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601" name="Rectangle 25">
            <a:extLst>
              <a:ext uri="{FF2B5EF4-FFF2-40B4-BE49-F238E27FC236}">
                <a16:creationId xmlns:a16="http://schemas.microsoft.com/office/drawing/2014/main" id="{D44ADAD3-B95D-8248-901D-0F2F594986B7}"/>
              </a:ext>
            </a:extLst>
          </p:cNvPr>
          <p:cNvSpPr>
            <a:spLocks noChangeArrowheads="1"/>
          </p:cNvSpPr>
          <p:nvPr/>
        </p:nvSpPr>
        <p:spPr bwMode="auto">
          <a:xfrm>
            <a:off x="5932488" y="977900"/>
            <a:ext cx="1579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phoneNumber : String</a:t>
            </a:r>
            <a:endParaRPr lang="en-US" altLang="en-US" sz="1000">
              <a:latin typeface="Times New Roman" panose="02020603050405020304" pitchFamily="18" charset="0"/>
            </a:endParaRPr>
          </a:p>
        </p:txBody>
      </p:sp>
      <p:sp>
        <p:nvSpPr>
          <p:cNvPr id="65602" name="Rectangle 26">
            <a:extLst>
              <a:ext uri="{FF2B5EF4-FFF2-40B4-BE49-F238E27FC236}">
                <a16:creationId xmlns:a16="http://schemas.microsoft.com/office/drawing/2014/main" id="{06753955-2798-264C-AFB9-88BAE260F90E}"/>
              </a:ext>
            </a:extLst>
          </p:cNvPr>
          <p:cNvSpPr>
            <a:spLocks noChangeArrowheads="1"/>
          </p:cNvSpPr>
          <p:nvPr/>
        </p:nvSpPr>
        <p:spPr bwMode="auto">
          <a:xfrm>
            <a:off x="5922963" y="1150938"/>
            <a:ext cx="11588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address : String</a:t>
            </a:r>
            <a:endParaRPr lang="en-US" altLang="en-US" sz="1000">
              <a:latin typeface="Times New Roman" panose="02020603050405020304" pitchFamily="18" charset="0"/>
            </a:endParaRPr>
          </a:p>
        </p:txBody>
      </p:sp>
      <p:sp>
        <p:nvSpPr>
          <p:cNvPr id="65603" name="Rectangle 11">
            <a:extLst>
              <a:ext uri="{FF2B5EF4-FFF2-40B4-BE49-F238E27FC236}">
                <a16:creationId xmlns:a16="http://schemas.microsoft.com/office/drawing/2014/main" id="{4B72ECA6-D7EE-F240-BAB5-710A3478FEE9}"/>
              </a:ext>
            </a:extLst>
          </p:cNvPr>
          <p:cNvSpPr>
            <a:spLocks noChangeArrowheads="1"/>
          </p:cNvSpPr>
          <p:nvPr/>
        </p:nvSpPr>
        <p:spPr bwMode="auto">
          <a:xfrm>
            <a:off x="5014913" y="1922463"/>
            <a:ext cx="1343025" cy="733425"/>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04" name="Rectangle 12">
            <a:extLst>
              <a:ext uri="{FF2B5EF4-FFF2-40B4-BE49-F238E27FC236}">
                <a16:creationId xmlns:a16="http://schemas.microsoft.com/office/drawing/2014/main" id="{2A511D52-D02F-034D-A68E-DF1C13F7CE45}"/>
              </a:ext>
            </a:extLst>
          </p:cNvPr>
          <p:cNvSpPr>
            <a:spLocks noChangeArrowheads="1"/>
          </p:cNvSpPr>
          <p:nvPr/>
        </p:nvSpPr>
        <p:spPr bwMode="auto">
          <a:xfrm>
            <a:off x="5413375" y="1966913"/>
            <a:ext cx="5238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Student</a:t>
            </a:r>
            <a:endParaRPr lang="en-US" altLang="en-US" sz="1000">
              <a:latin typeface="Times New Roman" panose="02020603050405020304" pitchFamily="18" charset="0"/>
            </a:endParaRPr>
          </a:p>
        </p:txBody>
      </p:sp>
      <p:sp>
        <p:nvSpPr>
          <p:cNvPr id="65605" name="Rectangle 13">
            <a:extLst>
              <a:ext uri="{FF2B5EF4-FFF2-40B4-BE49-F238E27FC236}">
                <a16:creationId xmlns:a16="http://schemas.microsoft.com/office/drawing/2014/main" id="{3690318D-3BFD-7A40-98D2-954729E50871}"/>
              </a:ext>
            </a:extLst>
          </p:cNvPr>
          <p:cNvSpPr>
            <a:spLocks noChangeArrowheads="1"/>
          </p:cNvSpPr>
          <p:nvPr/>
        </p:nvSpPr>
        <p:spPr bwMode="auto">
          <a:xfrm>
            <a:off x="5014913" y="2157413"/>
            <a:ext cx="1344612" cy="4984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06" name="Rectangle 14">
            <a:extLst>
              <a:ext uri="{FF2B5EF4-FFF2-40B4-BE49-F238E27FC236}">
                <a16:creationId xmlns:a16="http://schemas.microsoft.com/office/drawing/2014/main" id="{C00AD63B-014B-3A4F-B686-1710A831B443}"/>
              </a:ext>
            </a:extLst>
          </p:cNvPr>
          <p:cNvSpPr>
            <a:spLocks noChangeArrowheads="1"/>
          </p:cNvSpPr>
          <p:nvPr/>
        </p:nvSpPr>
        <p:spPr bwMode="auto">
          <a:xfrm>
            <a:off x="5014913" y="2427288"/>
            <a:ext cx="1343025" cy="2286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07" name="Rectangle 15">
            <a:extLst>
              <a:ext uri="{FF2B5EF4-FFF2-40B4-BE49-F238E27FC236}">
                <a16:creationId xmlns:a16="http://schemas.microsoft.com/office/drawing/2014/main" id="{BFE513D0-BBB0-534E-98DD-6DC0C2897DCC}"/>
              </a:ext>
            </a:extLst>
          </p:cNvPr>
          <p:cNvSpPr>
            <a:spLocks noChangeArrowheads="1"/>
          </p:cNvSpPr>
          <p:nvPr/>
        </p:nvSpPr>
        <p:spPr bwMode="auto">
          <a:xfrm>
            <a:off x="5086350" y="2181225"/>
            <a:ext cx="904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a:t>
            </a:r>
            <a:endParaRPr lang="en-US" altLang="en-US" sz="1000">
              <a:latin typeface="Times New Roman" panose="02020603050405020304" pitchFamily="18" charset="0"/>
            </a:endParaRPr>
          </a:p>
        </p:txBody>
      </p:sp>
      <p:sp>
        <p:nvSpPr>
          <p:cNvPr id="65608" name="Rectangle 16">
            <a:extLst>
              <a:ext uri="{FF2B5EF4-FFF2-40B4-BE49-F238E27FC236}">
                <a16:creationId xmlns:a16="http://schemas.microsoft.com/office/drawing/2014/main" id="{E2956BA9-B87C-924F-98A8-C55D6ECB0E0A}"/>
              </a:ext>
            </a:extLst>
          </p:cNvPr>
          <p:cNvSpPr>
            <a:spLocks noChangeArrowheads="1"/>
          </p:cNvSpPr>
          <p:nvPr/>
        </p:nvSpPr>
        <p:spPr bwMode="auto">
          <a:xfrm>
            <a:off x="6750050" y="1916113"/>
            <a:ext cx="1884363" cy="709612"/>
          </a:xfrm>
          <a:prstGeom prst="rect">
            <a:avLst/>
          </a:prstGeom>
          <a:solidFill>
            <a:srgbClr val="FFFFCC"/>
          </a:solidFill>
          <a:ln w="1270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09" name="Rectangle 17">
            <a:extLst>
              <a:ext uri="{FF2B5EF4-FFF2-40B4-BE49-F238E27FC236}">
                <a16:creationId xmlns:a16="http://schemas.microsoft.com/office/drawing/2014/main" id="{F7CE945A-5D96-BC48-A0E3-DA54BE13CA3F}"/>
              </a:ext>
            </a:extLst>
          </p:cNvPr>
          <p:cNvSpPr>
            <a:spLocks noChangeArrowheads="1"/>
          </p:cNvSpPr>
          <p:nvPr/>
        </p:nvSpPr>
        <p:spPr bwMode="auto">
          <a:xfrm>
            <a:off x="7161213" y="1962150"/>
            <a:ext cx="55721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Lecturer</a:t>
            </a:r>
            <a:endParaRPr lang="en-US" altLang="en-US" sz="1000">
              <a:latin typeface="Times New Roman" panose="02020603050405020304" pitchFamily="18" charset="0"/>
            </a:endParaRPr>
          </a:p>
        </p:txBody>
      </p:sp>
      <p:sp>
        <p:nvSpPr>
          <p:cNvPr id="65610" name="Rectangle 18">
            <a:extLst>
              <a:ext uri="{FF2B5EF4-FFF2-40B4-BE49-F238E27FC236}">
                <a16:creationId xmlns:a16="http://schemas.microsoft.com/office/drawing/2014/main" id="{FC2B1F32-7F89-5843-A86E-DF153696E99E}"/>
              </a:ext>
            </a:extLst>
          </p:cNvPr>
          <p:cNvSpPr>
            <a:spLocks noChangeArrowheads="1"/>
          </p:cNvSpPr>
          <p:nvPr/>
        </p:nvSpPr>
        <p:spPr bwMode="auto">
          <a:xfrm>
            <a:off x="6750050" y="2152650"/>
            <a:ext cx="1884363" cy="473075"/>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11" name="Rectangle 19">
            <a:extLst>
              <a:ext uri="{FF2B5EF4-FFF2-40B4-BE49-F238E27FC236}">
                <a16:creationId xmlns:a16="http://schemas.microsoft.com/office/drawing/2014/main" id="{665692F8-BCBD-8846-9A4A-8103390829CB}"/>
              </a:ext>
            </a:extLst>
          </p:cNvPr>
          <p:cNvSpPr>
            <a:spLocks noChangeArrowheads="1"/>
          </p:cNvSpPr>
          <p:nvPr/>
        </p:nvSpPr>
        <p:spPr bwMode="auto">
          <a:xfrm>
            <a:off x="6748463" y="2422525"/>
            <a:ext cx="1885950" cy="203200"/>
          </a:xfrm>
          <a:prstGeom prst="rect">
            <a:avLst/>
          </a:prstGeom>
          <a:noFill/>
          <a:ln w="127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5612" name="Rectangle 20">
            <a:extLst>
              <a:ext uri="{FF2B5EF4-FFF2-40B4-BE49-F238E27FC236}">
                <a16:creationId xmlns:a16="http://schemas.microsoft.com/office/drawing/2014/main" id="{5E98A15F-F3B2-474B-A467-B7A886484F8D}"/>
              </a:ext>
            </a:extLst>
          </p:cNvPr>
          <p:cNvSpPr>
            <a:spLocks noChangeArrowheads="1"/>
          </p:cNvSpPr>
          <p:nvPr/>
        </p:nvSpPr>
        <p:spPr bwMode="auto">
          <a:xfrm>
            <a:off x="6810375" y="2174875"/>
            <a:ext cx="16811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200">
                <a:solidFill>
                  <a:srgbClr val="000000"/>
                </a:solidFill>
                <a:latin typeface="Times New Roman" panose="02020603050405020304" pitchFamily="18" charset="0"/>
              </a:rPr>
              <a:t>- eduBackground : String</a:t>
            </a:r>
            <a:endParaRPr lang="en-US" altLang="en-US" sz="1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34F7A7E0-FAD6-4EF6-8591-03A4FC876377}"/>
              </a:ext>
            </a:extLst>
          </p:cNvPr>
          <p:cNvSpPr>
            <a:spLocks noGrp="1"/>
          </p:cNvSpPr>
          <p:nvPr>
            <p:ph type="sldNum" sz="quarter" idx="12"/>
          </p:nvPr>
        </p:nvSpPr>
        <p:spPr/>
        <p:txBody>
          <a:bodyPr/>
          <a:lstStyle/>
          <a:p>
            <a:fld id="{11F88B7E-86B8-4862-842E-2DB840C1EC76}" type="slidenum">
              <a:rPr lang="zh-CN" altLang="en-US" smtClean="0"/>
              <a:t>38</a:t>
            </a:fld>
            <a:endParaRPr lang="zh-CN" alt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256602"/>
                                        </p:tgtEl>
                                        <p:attrNameLst>
                                          <p:attrName>style.visibility</p:attrName>
                                        </p:attrNameLst>
                                      </p:cBhvr>
                                      <p:to>
                                        <p:strVal val="visible"/>
                                      </p:to>
                                    </p:set>
                                    <p:animEffect transition="in" filter="diamond(in)">
                                      <p:cBhvr>
                                        <p:cTn id="7" dur="2000"/>
                                        <p:tgtEl>
                                          <p:spTgt spid="1256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1256604"/>
                                        </p:tgtEl>
                                        <p:attrNameLst>
                                          <p:attrName>style.visibility</p:attrName>
                                        </p:attrNameLst>
                                      </p:cBhvr>
                                      <p:to>
                                        <p:strVal val="visible"/>
                                      </p:to>
                                    </p:set>
                                    <p:anim calcmode="lin" valueType="num">
                                      <p:cBhvr additive="base">
                                        <p:cTn id="12" dur="500" fill="hold"/>
                                        <p:tgtEl>
                                          <p:spTgt spid="1256604"/>
                                        </p:tgtEl>
                                        <p:attrNameLst>
                                          <p:attrName>ppt_x</p:attrName>
                                        </p:attrNameLst>
                                      </p:cBhvr>
                                      <p:tavLst>
                                        <p:tav tm="0">
                                          <p:val>
                                            <p:strVal val="1+#ppt_w/2"/>
                                          </p:val>
                                        </p:tav>
                                        <p:tav tm="100000">
                                          <p:val>
                                            <p:strVal val="#ppt_x"/>
                                          </p:val>
                                        </p:tav>
                                      </p:tavLst>
                                    </p:anim>
                                    <p:anim calcmode="lin" valueType="num">
                                      <p:cBhvr additive="base">
                                        <p:cTn id="13" dur="500" fill="hold"/>
                                        <p:tgtEl>
                                          <p:spTgt spid="1256604"/>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1256603"/>
                                        </p:tgtEl>
                                        <p:attrNameLst>
                                          <p:attrName>style.visibility</p:attrName>
                                        </p:attrNameLst>
                                      </p:cBhvr>
                                      <p:to>
                                        <p:strVal val="visible"/>
                                      </p:to>
                                    </p:set>
                                    <p:anim calcmode="lin" valueType="num">
                                      <p:cBhvr additive="base">
                                        <p:cTn id="16" dur="500" fill="hold"/>
                                        <p:tgtEl>
                                          <p:spTgt spid="1256603"/>
                                        </p:tgtEl>
                                        <p:attrNameLst>
                                          <p:attrName>ppt_x</p:attrName>
                                        </p:attrNameLst>
                                      </p:cBhvr>
                                      <p:tavLst>
                                        <p:tav tm="0">
                                          <p:val>
                                            <p:strVal val="1+#ppt_w/2"/>
                                          </p:val>
                                        </p:tav>
                                        <p:tav tm="100000">
                                          <p:val>
                                            <p:strVal val="#ppt_x"/>
                                          </p:val>
                                        </p:tav>
                                      </p:tavLst>
                                    </p:anim>
                                    <p:anim calcmode="lin" valueType="num">
                                      <p:cBhvr additive="base">
                                        <p:cTn id="17" dur="500" fill="hold"/>
                                        <p:tgtEl>
                                          <p:spTgt spid="12566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602" grpId="0" animBg="1"/>
      <p:bldP spid="125660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Rectangle 2">
            <a:extLst>
              <a:ext uri="{FF2B5EF4-FFF2-40B4-BE49-F238E27FC236}">
                <a16:creationId xmlns:a16="http://schemas.microsoft.com/office/drawing/2014/main" id="{3DAA2049-2A72-BB40-924F-679A88C62E0A}"/>
              </a:ext>
            </a:extLst>
          </p:cNvPr>
          <p:cNvSpPr>
            <a:spLocks noGrp="1" noChangeArrowheads="1"/>
          </p:cNvSpPr>
          <p:nvPr>
            <p:ph type="title"/>
          </p:nvPr>
        </p:nvSpPr>
        <p:spPr/>
        <p:txBody>
          <a:bodyPr>
            <a:normAutofit/>
          </a:bodyPr>
          <a:lstStyle/>
          <a:p>
            <a:pPr eaLnBrk="1" fontAlgn="auto" hangingPunct="1">
              <a:spcAft>
                <a:spcPts val="0"/>
              </a:spcAft>
              <a:defRPr/>
            </a:pPr>
            <a:r>
              <a:rPr lang="en-US" sz="3600">
                <a:ea typeface="+mj-ea"/>
                <a:cs typeface="+mj-cs"/>
              </a:rPr>
              <a:t>3.5. </a:t>
            </a:r>
            <a:r>
              <a:rPr lang="en-US" sz="3600"/>
              <a:t>Ánh xạ liên kết</a:t>
            </a:r>
            <a:r>
              <a:rPr lang="en-US" sz="3600">
                <a:ea typeface="+mj-ea"/>
                <a:cs typeface="+mj-cs"/>
              </a:rPr>
              <a:t> many-to-many</a:t>
            </a:r>
          </a:p>
        </p:txBody>
      </p:sp>
      <p:sp>
        <p:nvSpPr>
          <p:cNvPr id="66562" name="Rectangle 3">
            <a:extLst>
              <a:ext uri="{FF2B5EF4-FFF2-40B4-BE49-F238E27FC236}">
                <a16:creationId xmlns:a16="http://schemas.microsoft.com/office/drawing/2014/main" id="{B9F14E0E-242B-0142-9795-2796A8AF9D3C}"/>
              </a:ext>
            </a:extLst>
          </p:cNvPr>
          <p:cNvSpPr>
            <a:spLocks noGrp="1"/>
          </p:cNvSpPr>
          <p:nvPr>
            <p:ph idx="1"/>
          </p:nvPr>
        </p:nvSpPr>
        <p:spPr>
          <a:xfrm>
            <a:off x="457200" y="852567"/>
            <a:ext cx="8229600" cy="4721225"/>
          </a:xfrm>
        </p:spPr>
        <p:txBody>
          <a:bodyPr/>
          <a:lstStyle/>
          <a:p>
            <a:pPr eaLnBrk="1" hangingPunct="1"/>
            <a:r>
              <a:rPr lang="en-US" altLang="en-US">
                <a:ea typeface="ＭＳ Ｐゴシック" panose="020B0600070205080204" pitchFamily="34" charset="-128"/>
                <a:cs typeface="Arial" panose="020B0604020202020204" pitchFamily="34" charset="0"/>
              </a:rPr>
              <a:t>Sử dụng một thực thể trung gian</a:t>
            </a:r>
          </a:p>
          <a:p>
            <a:pPr eaLnBrk="1" hangingPunct="1"/>
            <a:r>
              <a:rPr lang="en-US" altLang="en-US">
                <a:ea typeface="ＭＳ Ｐゴシック" panose="020B0600070205080204" pitchFamily="34" charset="-128"/>
                <a:cs typeface="Arial" panose="020B0604020202020204" pitchFamily="34" charset="0"/>
              </a:rPr>
              <a:t>Ví dụ: quan hệ giữa A và B là many-to-many</a:t>
            </a:r>
          </a:p>
          <a:p>
            <a:pPr lvl="1" eaLnBrk="1" hangingPunct="1"/>
            <a:r>
              <a:rPr lang="en-US" altLang="en-US">
                <a:ea typeface="ＭＳ Ｐゴシック" panose="020B0600070205080204" pitchFamily="34" charset="-128"/>
                <a:cs typeface="Arial" panose="020B0604020202020204" pitchFamily="34" charset="0"/>
              </a:rPr>
              <a:t>Thêm một thực thể trung gian gọi là </a:t>
            </a:r>
            <a:r>
              <a:rPr lang="ja-JP" altLang="en-US">
                <a:ea typeface="ＭＳ Ｐゴシック" panose="020B0600070205080204" pitchFamily="34" charset="-128"/>
                <a:cs typeface="Arial" panose="020B0604020202020204" pitchFamily="34" charset="0"/>
              </a:rPr>
              <a:t>“</a:t>
            </a:r>
            <a:r>
              <a:rPr lang="en-US" altLang="ja-JP">
                <a:ea typeface="ＭＳ Ｐゴシック" panose="020B0600070205080204" pitchFamily="34" charset="-128"/>
                <a:cs typeface="Arial" panose="020B0604020202020204" pitchFamily="34" charset="0"/>
              </a:rPr>
              <a:t>C</a:t>
            </a:r>
            <a:r>
              <a:rPr lang="ja-JP" altLang="en-US">
                <a:ea typeface="ＭＳ Ｐゴシック" panose="020B0600070205080204" pitchFamily="34" charset="-128"/>
                <a:cs typeface="Arial" panose="020B0604020202020204" pitchFamily="34" charset="0"/>
              </a:rPr>
              <a:t>”</a:t>
            </a:r>
            <a:endParaRPr lang="en-US" altLang="ja-JP">
              <a:ea typeface="ＭＳ Ｐゴシック" panose="020B0600070205080204" pitchFamily="34" charset="-128"/>
              <a:cs typeface="Arial" panose="020B0604020202020204" pitchFamily="34" charset="0"/>
            </a:endParaRPr>
          </a:p>
          <a:p>
            <a:pPr lvl="1" eaLnBrk="1" hangingPunct="1"/>
            <a:r>
              <a:rPr lang="en-US" altLang="en-US">
                <a:ea typeface="ＭＳ Ｐゴシック" panose="020B0600070205080204" pitchFamily="34" charset="-128"/>
                <a:cs typeface="Arial" panose="020B0604020202020204" pitchFamily="34" charset="0"/>
              </a:rPr>
              <a:t>Đặt 2 khoá ngoại cho C, tham chiếu đên 2 khoá chính của A và B</a:t>
            </a:r>
          </a:p>
          <a:p>
            <a:pPr lvl="1" eaLnBrk="1" hangingPunct="1"/>
            <a:r>
              <a:rPr lang="en-US" altLang="en-US">
                <a:ea typeface="ＭＳ Ｐゴシック" panose="020B0600070205080204" pitchFamily="34" charset="-128"/>
                <a:cs typeface="Arial" panose="020B0604020202020204" pitchFamily="34" charset="0"/>
              </a:rPr>
              <a:t>Thêm các thuộc tính vào C nếu cần.</a:t>
            </a:r>
          </a:p>
        </p:txBody>
      </p:sp>
      <p:sp>
        <p:nvSpPr>
          <p:cNvPr id="48132" name="Rectangle 4">
            <a:extLst>
              <a:ext uri="{FF2B5EF4-FFF2-40B4-BE49-F238E27FC236}">
                <a16:creationId xmlns:a16="http://schemas.microsoft.com/office/drawing/2014/main" id="{15CE1EC4-FD3F-4B4E-87BB-F0874D0583D6}"/>
              </a:ext>
            </a:extLst>
          </p:cNvPr>
          <p:cNvSpPr>
            <a:spLocks noChangeArrowheads="1"/>
          </p:cNvSpPr>
          <p:nvPr/>
        </p:nvSpPr>
        <p:spPr bwMode="auto">
          <a:xfrm>
            <a:off x="457200" y="3991665"/>
            <a:ext cx="936625" cy="3603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A</a:t>
            </a:r>
          </a:p>
        </p:txBody>
      </p:sp>
      <p:sp>
        <p:nvSpPr>
          <p:cNvPr id="48133" name="Rectangle 5">
            <a:extLst>
              <a:ext uri="{FF2B5EF4-FFF2-40B4-BE49-F238E27FC236}">
                <a16:creationId xmlns:a16="http://schemas.microsoft.com/office/drawing/2014/main" id="{F006ADC9-7E20-9F4A-B0B9-919C2F562539}"/>
              </a:ext>
            </a:extLst>
          </p:cNvPr>
          <p:cNvSpPr>
            <a:spLocks noChangeArrowheads="1"/>
          </p:cNvSpPr>
          <p:nvPr/>
        </p:nvSpPr>
        <p:spPr bwMode="auto">
          <a:xfrm>
            <a:off x="3194050" y="4005953"/>
            <a:ext cx="936625" cy="34607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B</a:t>
            </a:r>
          </a:p>
        </p:txBody>
      </p:sp>
      <p:sp>
        <p:nvSpPr>
          <p:cNvPr id="48134" name="Rectangle 6">
            <a:extLst>
              <a:ext uri="{FF2B5EF4-FFF2-40B4-BE49-F238E27FC236}">
                <a16:creationId xmlns:a16="http://schemas.microsoft.com/office/drawing/2014/main" id="{C725F2AE-10E2-9244-A911-3DF5B5005C0B}"/>
              </a:ext>
            </a:extLst>
          </p:cNvPr>
          <p:cNvSpPr>
            <a:spLocks noChangeArrowheads="1"/>
          </p:cNvSpPr>
          <p:nvPr/>
        </p:nvSpPr>
        <p:spPr bwMode="auto">
          <a:xfrm>
            <a:off x="1868487" y="5029890"/>
            <a:ext cx="936625" cy="330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C</a:t>
            </a:r>
          </a:p>
        </p:txBody>
      </p:sp>
      <p:sp>
        <p:nvSpPr>
          <p:cNvPr id="66567" name="Line 7">
            <a:extLst>
              <a:ext uri="{FF2B5EF4-FFF2-40B4-BE49-F238E27FC236}">
                <a16:creationId xmlns:a16="http://schemas.microsoft.com/office/drawing/2014/main" id="{7162DB97-E11D-3149-B2C7-98B60B9ECD42}"/>
              </a:ext>
            </a:extLst>
          </p:cNvPr>
          <p:cNvSpPr>
            <a:spLocks noChangeShapeType="1"/>
          </p:cNvSpPr>
          <p:nvPr/>
        </p:nvSpPr>
        <p:spPr bwMode="auto">
          <a:xfrm>
            <a:off x="1393825" y="4236140"/>
            <a:ext cx="18002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68" name="Line 8">
            <a:extLst>
              <a:ext uri="{FF2B5EF4-FFF2-40B4-BE49-F238E27FC236}">
                <a16:creationId xmlns:a16="http://schemas.microsoft.com/office/drawing/2014/main" id="{57743891-E26B-EF4E-93A1-A3AF5B4B9973}"/>
              </a:ext>
            </a:extLst>
          </p:cNvPr>
          <p:cNvSpPr>
            <a:spLocks noChangeShapeType="1"/>
          </p:cNvSpPr>
          <p:nvPr/>
        </p:nvSpPr>
        <p:spPr bwMode="auto">
          <a:xfrm>
            <a:off x="2330450" y="4236140"/>
            <a:ext cx="0" cy="7921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69" name="AutoShape 9">
            <a:extLst>
              <a:ext uri="{FF2B5EF4-FFF2-40B4-BE49-F238E27FC236}">
                <a16:creationId xmlns:a16="http://schemas.microsoft.com/office/drawing/2014/main" id="{22CC10E5-D659-F444-8F14-E6A4D72465CA}"/>
              </a:ext>
            </a:extLst>
          </p:cNvPr>
          <p:cNvSpPr>
            <a:spLocks noChangeArrowheads="1"/>
          </p:cNvSpPr>
          <p:nvPr/>
        </p:nvSpPr>
        <p:spPr bwMode="auto">
          <a:xfrm>
            <a:off x="4471987" y="4658415"/>
            <a:ext cx="593725" cy="485775"/>
          </a:xfrm>
          <a:prstGeom prst="rightArrow">
            <a:avLst>
              <a:gd name="adj1" fmla="val 59481"/>
              <a:gd name="adj2" fmla="val 50326"/>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950" tIns="53975" rIns="107950" bIns="53975"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6570" name="Text Box 10">
            <a:extLst>
              <a:ext uri="{FF2B5EF4-FFF2-40B4-BE49-F238E27FC236}">
                <a16:creationId xmlns:a16="http://schemas.microsoft.com/office/drawing/2014/main" id="{B7FE7604-0201-234C-8CAA-8CD220C4696D}"/>
              </a:ext>
            </a:extLst>
          </p:cNvPr>
          <p:cNvSpPr txBox="1">
            <a:spLocks noChangeArrowheads="1"/>
          </p:cNvSpPr>
          <p:nvPr/>
        </p:nvSpPr>
        <p:spPr bwMode="auto">
          <a:xfrm>
            <a:off x="1393825" y="3991665"/>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a:latin typeface="Times New Roman" panose="02020603050405020304" pitchFamily="18" charset="0"/>
              </a:rPr>
              <a:t>*</a:t>
            </a:r>
          </a:p>
        </p:txBody>
      </p:sp>
      <p:sp>
        <p:nvSpPr>
          <p:cNvPr id="66571" name="Text Box 11">
            <a:extLst>
              <a:ext uri="{FF2B5EF4-FFF2-40B4-BE49-F238E27FC236}">
                <a16:creationId xmlns:a16="http://schemas.microsoft.com/office/drawing/2014/main" id="{7617AAC9-B4F5-4C4F-A121-8C9EC3CE28E8}"/>
              </a:ext>
            </a:extLst>
          </p:cNvPr>
          <p:cNvSpPr txBox="1">
            <a:spLocks noChangeArrowheads="1"/>
          </p:cNvSpPr>
          <p:nvPr/>
        </p:nvSpPr>
        <p:spPr bwMode="auto">
          <a:xfrm>
            <a:off x="2906712" y="3991665"/>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a:latin typeface="Times New Roman" panose="02020603050405020304" pitchFamily="18" charset="0"/>
              </a:rPr>
              <a:t>*</a:t>
            </a:r>
          </a:p>
        </p:txBody>
      </p:sp>
      <p:sp>
        <p:nvSpPr>
          <p:cNvPr id="66572" name="Line 12">
            <a:extLst>
              <a:ext uri="{FF2B5EF4-FFF2-40B4-BE49-F238E27FC236}">
                <a16:creationId xmlns:a16="http://schemas.microsoft.com/office/drawing/2014/main" id="{2BA18E76-5AAC-1E41-81E0-C00AAB83BC30}"/>
              </a:ext>
            </a:extLst>
          </p:cNvPr>
          <p:cNvSpPr>
            <a:spLocks noChangeShapeType="1"/>
          </p:cNvSpPr>
          <p:nvPr/>
        </p:nvSpPr>
        <p:spPr bwMode="auto">
          <a:xfrm>
            <a:off x="6072187" y="3634478"/>
            <a:ext cx="17287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8141" name="Rectangle 14">
            <a:extLst>
              <a:ext uri="{FF2B5EF4-FFF2-40B4-BE49-F238E27FC236}">
                <a16:creationId xmlns:a16="http://schemas.microsoft.com/office/drawing/2014/main" id="{A501E218-5E6A-274D-A575-5044881CFF71}"/>
              </a:ext>
            </a:extLst>
          </p:cNvPr>
          <p:cNvSpPr>
            <a:spLocks noChangeArrowheads="1"/>
          </p:cNvSpPr>
          <p:nvPr/>
        </p:nvSpPr>
        <p:spPr bwMode="auto">
          <a:xfrm>
            <a:off x="7729537" y="2912165"/>
            <a:ext cx="865188" cy="28733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C</a:t>
            </a:r>
          </a:p>
        </p:txBody>
      </p:sp>
      <p:sp>
        <p:nvSpPr>
          <p:cNvPr id="66574" name="Line 15">
            <a:extLst>
              <a:ext uri="{FF2B5EF4-FFF2-40B4-BE49-F238E27FC236}">
                <a16:creationId xmlns:a16="http://schemas.microsoft.com/office/drawing/2014/main" id="{0EE11440-51DE-7242-AA77-1547937D4A39}"/>
              </a:ext>
            </a:extLst>
          </p:cNvPr>
          <p:cNvSpPr>
            <a:spLocks noChangeShapeType="1"/>
          </p:cNvSpPr>
          <p:nvPr/>
        </p:nvSpPr>
        <p:spPr bwMode="auto">
          <a:xfrm flipH="1">
            <a:off x="7513637" y="3493190"/>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75" name="Line 16">
            <a:extLst>
              <a:ext uri="{FF2B5EF4-FFF2-40B4-BE49-F238E27FC236}">
                <a16:creationId xmlns:a16="http://schemas.microsoft.com/office/drawing/2014/main" id="{E91A19F3-46EB-9246-A763-3F1C2B00E8EC}"/>
              </a:ext>
            </a:extLst>
          </p:cNvPr>
          <p:cNvSpPr>
            <a:spLocks noChangeShapeType="1"/>
          </p:cNvSpPr>
          <p:nvPr/>
        </p:nvSpPr>
        <p:spPr bwMode="auto">
          <a:xfrm>
            <a:off x="7513637" y="3636065"/>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76" name="Line 17">
            <a:extLst>
              <a:ext uri="{FF2B5EF4-FFF2-40B4-BE49-F238E27FC236}">
                <a16:creationId xmlns:a16="http://schemas.microsoft.com/office/drawing/2014/main" id="{8AD4B665-9EF9-1F4C-96D4-355AA4D7F4CA}"/>
              </a:ext>
            </a:extLst>
          </p:cNvPr>
          <p:cNvSpPr>
            <a:spLocks noChangeShapeType="1"/>
          </p:cNvSpPr>
          <p:nvPr/>
        </p:nvSpPr>
        <p:spPr bwMode="auto">
          <a:xfrm>
            <a:off x="6216650" y="3524940"/>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77" name="Line 18">
            <a:extLst>
              <a:ext uri="{FF2B5EF4-FFF2-40B4-BE49-F238E27FC236}">
                <a16:creationId xmlns:a16="http://schemas.microsoft.com/office/drawing/2014/main" id="{74506307-0DB1-044E-8D68-338A076F4951}"/>
              </a:ext>
            </a:extLst>
          </p:cNvPr>
          <p:cNvSpPr>
            <a:spLocks noChangeShapeType="1"/>
          </p:cNvSpPr>
          <p:nvPr/>
        </p:nvSpPr>
        <p:spPr bwMode="auto">
          <a:xfrm>
            <a:off x="6289675" y="3523353"/>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78" name="Line 20">
            <a:extLst>
              <a:ext uri="{FF2B5EF4-FFF2-40B4-BE49-F238E27FC236}">
                <a16:creationId xmlns:a16="http://schemas.microsoft.com/office/drawing/2014/main" id="{D0123564-330B-C940-B5E0-E14B26D64460}"/>
              </a:ext>
            </a:extLst>
          </p:cNvPr>
          <p:cNvSpPr>
            <a:spLocks noChangeShapeType="1"/>
          </p:cNvSpPr>
          <p:nvPr/>
        </p:nvSpPr>
        <p:spPr bwMode="auto">
          <a:xfrm flipH="1" flipV="1">
            <a:off x="8131175" y="4280590"/>
            <a:ext cx="3175" cy="863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79" name="Line 21">
            <a:extLst>
              <a:ext uri="{FF2B5EF4-FFF2-40B4-BE49-F238E27FC236}">
                <a16:creationId xmlns:a16="http://schemas.microsoft.com/office/drawing/2014/main" id="{C5F5CCFC-0B29-4242-8A72-AC38E57B0B2C}"/>
              </a:ext>
            </a:extLst>
          </p:cNvPr>
          <p:cNvSpPr>
            <a:spLocks noChangeShapeType="1"/>
          </p:cNvSpPr>
          <p:nvPr/>
        </p:nvSpPr>
        <p:spPr bwMode="auto">
          <a:xfrm flipH="1">
            <a:off x="8134350" y="4282178"/>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80" name="Line 22">
            <a:extLst>
              <a:ext uri="{FF2B5EF4-FFF2-40B4-BE49-F238E27FC236}">
                <a16:creationId xmlns:a16="http://schemas.microsoft.com/office/drawing/2014/main" id="{3B26A6EC-9528-754A-A7B2-062BB4437EFF}"/>
              </a:ext>
            </a:extLst>
          </p:cNvPr>
          <p:cNvSpPr>
            <a:spLocks noChangeShapeType="1"/>
          </p:cNvSpPr>
          <p:nvPr/>
        </p:nvSpPr>
        <p:spPr bwMode="auto">
          <a:xfrm>
            <a:off x="7918450" y="4282178"/>
            <a:ext cx="21590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81" name="Line 25">
            <a:extLst>
              <a:ext uri="{FF2B5EF4-FFF2-40B4-BE49-F238E27FC236}">
                <a16:creationId xmlns:a16="http://schemas.microsoft.com/office/drawing/2014/main" id="{D2B33B86-2EF4-3548-822B-93632511FB86}"/>
              </a:ext>
            </a:extLst>
          </p:cNvPr>
          <p:cNvSpPr>
            <a:spLocks noChangeShapeType="1"/>
          </p:cNvSpPr>
          <p:nvPr/>
        </p:nvSpPr>
        <p:spPr bwMode="auto">
          <a:xfrm>
            <a:off x="7988300" y="4999728"/>
            <a:ext cx="288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6582" name="Line 26">
            <a:extLst>
              <a:ext uri="{FF2B5EF4-FFF2-40B4-BE49-F238E27FC236}">
                <a16:creationId xmlns:a16="http://schemas.microsoft.com/office/drawing/2014/main" id="{CE5ABCD3-8B7A-F644-A6C0-5085A20BB3B0}"/>
              </a:ext>
            </a:extLst>
          </p:cNvPr>
          <p:cNvSpPr>
            <a:spLocks noChangeShapeType="1"/>
          </p:cNvSpPr>
          <p:nvPr/>
        </p:nvSpPr>
        <p:spPr bwMode="auto">
          <a:xfrm>
            <a:off x="7989887" y="4928290"/>
            <a:ext cx="288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48151" name="Rectangle 28">
            <a:extLst>
              <a:ext uri="{FF2B5EF4-FFF2-40B4-BE49-F238E27FC236}">
                <a16:creationId xmlns:a16="http://schemas.microsoft.com/office/drawing/2014/main" id="{3AB3FFE2-B29E-BB42-9808-CACF005305FB}"/>
              </a:ext>
            </a:extLst>
          </p:cNvPr>
          <p:cNvSpPr>
            <a:spLocks noChangeArrowheads="1"/>
          </p:cNvSpPr>
          <p:nvPr/>
        </p:nvSpPr>
        <p:spPr bwMode="auto">
          <a:xfrm>
            <a:off x="457200" y="4352028"/>
            <a:ext cx="936625" cy="3603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600" u="sng"/>
              <a:t>A_ID</a:t>
            </a:r>
          </a:p>
        </p:txBody>
      </p:sp>
      <p:sp>
        <p:nvSpPr>
          <p:cNvPr id="48152" name="Rectangle 29">
            <a:extLst>
              <a:ext uri="{FF2B5EF4-FFF2-40B4-BE49-F238E27FC236}">
                <a16:creationId xmlns:a16="http://schemas.microsoft.com/office/drawing/2014/main" id="{901CBF45-7DBE-374F-8F79-27C42A916663}"/>
              </a:ext>
            </a:extLst>
          </p:cNvPr>
          <p:cNvSpPr>
            <a:spLocks noChangeArrowheads="1"/>
          </p:cNvSpPr>
          <p:nvPr/>
        </p:nvSpPr>
        <p:spPr bwMode="auto">
          <a:xfrm>
            <a:off x="3192462" y="4352028"/>
            <a:ext cx="941388" cy="3476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600" u="sng"/>
              <a:t>B_ID</a:t>
            </a:r>
          </a:p>
        </p:txBody>
      </p:sp>
      <p:sp>
        <p:nvSpPr>
          <p:cNvPr id="48153" name="Rectangle 30">
            <a:extLst>
              <a:ext uri="{FF2B5EF4-FFF2-40B4-BE49-F238E27FC236}">
                <a16:creationId xmlns:a16="http://schemas.microsoft.com/office/drawing/2014/main" id="{326E6E72-9657-D849-81C1-D2F4DEB11397}"/>
              </a:ext>
            </a:extLst>
          </p:cNvPr>
          <p:cNvSpPr>
            <a:spLocks noChangeArrowheads="1"/>
          </p:cNvSpPr>
          <p:nvPr/>
        </p:nvSpPr>
        <p:spPr bwMode="auto">
          <a:xfrm>
            <a:off x="5122862" y="3416990"/>
            <a:ext cx="936625" cy="360363"/>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A</a:t>
            </a:r>
          </a:p>
        </p:txBody>
      </p:sp>
      <p:sp>
        <p:nvSpPr>
          <p:cNvPr id="48154" name="Rectangle 31">
            <a:extLst>
              <a:ext uri="{FF2B5EF4-FFF2-40B4-BE49-F238E27FC236}">
                <a16:creationId xmlns:a16="http://schemas.microsoft.com/office/drawing/2014/main" id="{E207EB67-D42A-AC4F-8733-9697F48B372A}"/>
              </a:ext>
            </a:extLst>
          </p:cNvPr>
          <p:cNvSpPr>
            <a:spLocks noChangeArrowheads="1"/>
          </p:cNvSpPr>
          <p:nvPr/>
        </p:nvSpPr>
        <p:spPr bwMode="auto">
          <a:xfrm>
            <a:off x="5122862" y="3777353"/>
            <a:ext cx="936625" cy="3603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600" u="sng"/>
              <a:t>A_ID</a:t>
            </a:r>
          </a:p>
        </p:txBody>
      </p:sp>
      <p:sp>
        <p:nvSpPr>
          <p:cNvPr id="48155" name="Rectangle 32">
            <a:extLst>
              <a:ext uri="{FF2B5EF4-FFF2-40B4-BE49-F238E27FC236}">
                <a16:creationId xmlns:a16="http://schemas.microsoft.com/office/drawing/2014/main" id="{80972097-59A0-4044-BC07-E9FFCC6CA72A}"/>
              </a:ext>
            </a:extLst>
          </p:cNvPr>
          <p:cNvSpPr>
            <a:spLocks noChangeArrowheads="1"/>
          </p:cNvSpPr>
          <p:nvPr/>
        </p:nvSpPr>
        <p:spPr bwMode="auto">
          <a:xfrm>
            <a:off x="7686675" y="5174353"/>
            <a:ext cx="941387" cy="34607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B</a:t>
            </a:r>
          </a:p>
        </p:txBody>
      </p:sp>
      <p:sp>
        <p:nvSpPr>
          <p:cNvPr id="48156" name="Rectangle 33">
            <a:extLst>
              <a:ext uri="{FF2B5EF4-FFF2-40B4-BE49-F238E27FC236}">
                <a16:creationId xmlns:a16="http://schemas.microsoft.com/office/drawing/2014/main" id="{037E1E6C-D0BD-5942-B113-1A515B84EC73}"/>
              </a:ext>
            </a:extLst>
          </p:cNvPr>
          <p:cNvSpPr>
            <a:spLocks noChangeArrowheads="1"/>
          </p:cNvSpPr>
          <p:nvPr/>
        </p:nvSpPr>
        <p:spPr bwMode="auto">
          <a:xfrm>
            <a:off x="7686675" y="5520428"/>
            <a:ext cx="949325" cy="360362"/>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600" u="sng"/>
              <a:t>B_ID</a:t>
            </a:r>
          </a:p>
        </p:txBody>
      </p:sp>
      <p:sp>
        <p:nvSpPr>
          <p:cNvPr id="48157" name="Rectangle 34">
            <a:extLst>
              <a:ext uri="{FF2B5EF4-FFF2-40B4-BE49-F238E27FC236}">
                <a16:creationId xmlns:a16="http://schemas.microsoft.com/office/drawing/2014/main" id="{18ADE3B9-724B-5844-89F8-C1689EA5C07E}"/>
              </a:ext>
            </a:extLst>
          </p:cNvPr>
          <p:cNvSpPr>
            <a:spLocks noChangeArrowheads="1"/>
          </p:cNvSpPr>
          <p:nvPr/>
        </p:nvSpPr>
        <p:spPr bwMode="auto">
          <a:xfrm>
            <a:off x="7731125" y="3199503"/>
            <a:ext cx="863600" cy="108108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400" u="sng"/>
              <a:t>C_ID</a:t>
            </a:r>
          </a:p>
          <a:p>
            <a:pPr algn="ctr" eaLnBrk="1" hangingPunct="1">
              <a:defRPr/>
            </a:pPr>
            <a:r>
              <a:rPr lang="en-US" sz="1400"/>
              <a:t>A_ID (FK)</a:t>
            </a:r>
          </a:p>
          <a:p>
            <a:pPr algn="ctr" eaLnBrk="1" hangingPunct="1">
              <a:defRPr/>
            </a:pPr>
            <a:r>
              <a:rPr lang="en-US" sz="1400"/>
              <a:t>B_ID (FK)</a:t>
            </a:r>
          </a:p>
          <a:p>
            <a:pPr algn="ctr" eaLnBrk="1" hangingPunct="1">
              <a:defRPr/>
            </a:pPr>
            <a:r>
              <a:rPr lang="en-US" sz="1400"/>
              <a:t>c_attr_1</a:t>
            </a:r>
          </a:p>
          <a:p>
            <a:pPr algn="ctr" eaLnBrk="1" hangingPunct="1">
              <a:defRPr/>
            </a:pPr>
            <a:r>
              <a:rPr lang="en-US" sz="1400"/>
              <a:t>c_attr_2</a:t>
            </a:r>
          </a:p>
        </p:txBody>
      </p:sp>
      <p:sp>
        <p:nvSpPr>
          <p:cNvPr id="48158" name="Rectangle 35">
            <a:extLst>
              <a:ext uri="{FF2B5EF4-FFF2-40B4-BE49-F238E27FC236}">
                <a16:creationId xmlns:a16="http://schemas.microsoft.com/office/drawing/2014/main" id="{EB727EB6-72C5-334E-9F5F-EACEC9FD477D}"/>
              </a:ext>
            </a:extLst>
          </p:cNvPr>
          <p:cNvSpPr>
            <a:spLocks noChangeArrowheads="1"/>
          </p:cNvSpPr>
          <p:nvPr/>
        </p:nvSpPr>
        <p:spPr bwMode="auto">
          <a:xfrm>
            <a:off x="1868487" y="5361678"/>
            <a:ext cx="936625" cy="50323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400"/>
              <a:t>c_attr_1</a:t>
            </a:r>
          </a:p>
          <a:p>
            <a:pPr algn="ctr" eaLnBrk="1" hangingPunct="1">
              <a:defRPr/>
            </a:pPr>
            <a:r>
              <a:rPr lang="en-US" sz="1400"/>
              <a:t>c_attr_2</a:t>
            </a:r>
          </a:p>
        </p:txBody>
      </p:sp>
      <p:sp>
        <p:nvSpPr>
          <p:cNvPr id="2" name="Slide Number Placeholder 1">
            <a:extLst>
              <a:ext uri="{FF2B5EF4-FFF2-40B4-BE49-F238E27FC236}">
                <a16:creationId xmlns:a16="http://schemas.microsoft.com/office/drawing/2014/main" id="{132B252F-2C0D-4C54-B605-8A5E685DE237}"/>
              </a:ext>
            </a:extLst>
          </p:cNvPr>
          <p:cNvSpPr>
            <a:spLocks noGrp="1"/>
          </p:cNvSpPr>
          <p:nvPr>
            <p:ph type="sldNum" sz="quarter" idx="12"/>
          </p:nvPr>
        </p:nvSpPr>
        <p:spPr/>
        <p:txBody>
          <a:bodyPr/>
          <a:lstStyle/>
          <a:p>
            <a:fld id="{11F88B7E-86B8-4862-842E-2DB840C1EC76}" type="slidenum">
              <a:rPr lang="zh-CN" altLang="en-US" smtClean="0"/>
              <a:t>39</a:t>
            </a:fld>
            <a:endParaRPr lang="zh-CN" altLang="en-US"/>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D221-5993-B840-B9CE-23BC6C042CE5}"/>
              </a:ext>
            </a:extLst>
          </p:cNvPr>
          <p:cNvSpPr>
            <a:spLocks noGrp="1"/>
          </p:cNvSpPr>
          <p:nvPr>
            <p:ph type="title"/>
          </p:nvPr>
        </p:nvSpPr>
        <p:spPr/>
        <p:txBody>
          <a:bodyPr/>
          <a:lstStyle/>
          <a:p>
            <a:pPr eaLnBrk="1" hangingPunct="1">
              <a:defRPr/>
            </a:pPr>
            <a:r>
              <a:rPr lang="en-US">
                <a:cs typeface="Arial" charset="0"/>
              </a:rPr>
              <a:t>1. Các mô hình dữ liệu</a:t>
            </a:r>
          </a:p>
        </p:txBody>
      </p:sp>
      <p:sp>
        <p:nvSpPr>
          <p:cNvPr id="3" name="Content Placeholder 2">
            <a:extLst>
              <a:ext uri="{FF2B5EF4-FFF2-40B4-BE49-F238E27FC236}">
                <a16:creationId xmlns:a16="http://schemas.microsoft.com/office/drawing/2014/main" id="{888DE05E-62DA-F549-AE58-C3D9C823CE4C}"/>
              </a:ext>
            </a:extLst>
          </p:cNvPr>
          <p:cNvSpPr>
            <a:spLocks noGrp="1"/>
          </p:cNvSpPr>
          <p:nvPr>
            <p:ph idx="1"/>
          </p:nvPr>
        </p:nvSpPr>
        <p:spPr/>
        <p:txBody>
          <a:bodyPr/>
          <a:lstStyle/>
          <a:p>
            <a:pPr eaLnBrk="1" hangingPunct="1">
              <a:buFont typeface="Wingdings" pitchFamily="2" charset="2"/>
              <a:buChar char="u"/>
              <a:defRPr/>
            </a:pPr>
            <a:r>
              <a:rPr lang="en-US" sz="2800">
                <a:ea typeface="+mn-ea"/>
              </a:rPr>
              <a:t>Mô hình hoá dữ liệu: </a:t>
            </a:r>
          </a:p>
          <a:p>
            <a:pPr lvl="1" eaLnBrk="1" hangingPunct="1">
              <a:buFont typeface="Arial" charset="0"/>
              <a:buChar char="•"/>
              <a:defRPr/>
            </a:pPr>
            <a:r>
              <a:rPr lang="en-US" sz="2400">
                <a:latin typeface="Calibri (Body)"/>
              </a:rPr>
              <a:t>Quá trình trừu tượng hoá </a:t>
            </a:r>
            <a:r>
              <a:rPr lang="vi-VN" sz="2400">
                <a:latin typeface="Calibri (Body)"/>
              </a:rPr>
              <a:t>và tổ chức cấu trúc của thông tin trong thế giới thực, là đối tượng tạo thành cơ sở dữ liệu và sau đó thể hiện nó</a:t>
            </a:r>
            <a:endParaRPr lang="en-US" sz="2400">
              <a:latin typeface="Calibri (Body)"/>
            </a:endParaRPr>
          </a:p>
        </p:txBody>
      </p:sp>
      <p:pic>
        <p:nvPicPr>
          <p:cNvPr id="77826" name="Picture 2">
            <a:extLst>
              <a:ext uri="{FF2B5EF4-FFF2-40B4-BE49-F238E27FC236}">
                <a16:creationId xmlns:a16="http://schemas.microsoft.com/office/drawing/2014/main" id="{9D9FBB26-5A9F-D146-9DD4-DB110F987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673626"/>
            <a:ext cx="876300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7EC8ADA3-0730-4C74-9ECD-D9B004F9242F}"/>
              </a:ext>
            </a:extLst>
          </p:cNvPr>
          <p:cNvSpPr>
            <a:spLocks noGrp="1"/>
          </p:cNvSpPr>
          <p:nvPr>
            <p:ph type="sldNum" sz="quarter" idx="12"/>
          </p:nvPr>
        </p:nvSpPr>
        <p:spPr/>
        <p:txBody>
          <a:bodyPr/>
          <a:lstStyle/>
          <a:p>
            <a:fld id="{11F88B7E-86B8-4862-842E-2DB840C1EC76}" type="slidenum">
              <a:rPr lang="zh-CN" altLang="en-US" smtClean="0"/>
              <a:t>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checkerboard(across)">
                                      <p:cBhvr>
                                        <p:cTn id="7" dur="5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a:extLst>
              <a:ext uri="{FF2B5EF4-FFF2-40B4-BE49-F238E27FC236}">
                <a16:creationId xmlns:a16="http://schemas.microsoft.com/office/drawing/2014/main" id="{C954242A-8A3D-F44B-9234-5A3933E6B85B}"/>
              </a:ext>
            </a:extLst>
          </p:cNvPr>
          <p:cNvSpPr>
            <a:spLocks noGrp="1" noChangeArrowheads="1"/>
          </p:cNvSpPr>
          <p:nvPr>
            <p:ph type="title"/>
          </p:nvPr>
        </p:nvSpPr>
        <p:spPr/>
        <p:txBody>
          <a:bodyPr/>
          <a:lstStyle/>
          <a:p>
            <a:pPr eaLnBrk="1" fontAlgn="auto" hangingPunct="1">
              <a:spcAft>
                <a:spcPts val="0"/>
              </a:spcAft>
              <a:defRPr/>
            </a:pPr>
            <a:r>
              <a:rPr lang="en-US">
                <a:ea typeface="+mj-ea"/>
                <a:cs typeface="Arial" charset="0"/>
              </a:rPr>
              <a:t>Ví dụ trong Course Registration CS</a:t>
            </a:r>
          </a:p>
        </p:txBody>
      </p:sp>
      <p:grpSp>
        <p:nvGrpSpPr>
          <p:cNvPr id="2" name="Group 22">
            <a:extLst>
              <a:ext uri="{FF2B5EF4-FFF2-40B4-BE49-F238E27FC236}">
                <a16:creationId xmlns:a16="http://schemas.microsoft.com/office/drawing/2014/main" id="{29EC24EA-C21C-8F4D-BE93-A51FD08F4BF5}"/>
              </a:ext>
            </a:extLst>
          </p:cNvPr>
          <p:cNvGrpSpPr>
            <a:grpSpLocks/>
          </p:cNvGrpSpPr>
          <p:nvPr/>
        </p:nvGrpSpPr>
        <p:grpSpPr bwMode="auto">
          <a:xfrm>
            <a:off x="1914525" y="4515540"/>
            <a:ext cx="5740400" cy="1368425"/>
            <a:chOff x="1202" y="2522"/>
            <a:chExt cx="3616" cy="862"/>
          </a:xfrm>
        </p:grpSpPr>
        <p:sp>
          <p:nvSpPr>
            <p:cNvPr id="67598" name="Line 6">
              <a:extLst>
                <a:ext uri="{FF2B5EF4-FFF2-40B4-BE49-F238E27FC236}">
                  <a16:creationId xmlns:a16="http://schemas.microsoft.com/office/drawing/2014/main" id="{2691583A-518E-254F-9515-CD15A6D1D890}"/>
                </a:ext>
              </a:extLst>
            </p:cNvPr>
            <p:cNvSpPr>
              <a:spLocks noChangeShapeType="1"/>
            </p:cNvSpPr>
            <p:nvPr/>
          </p:nvSpPr>
          <p:spPr bwMode="auto">
            <a:xfrm>
              <a:off x="2352" y="2929"/>
              <a:ext cx="108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1292295" name="Rectangle 7">
              <a:extLst>
                <a:ext uri="{FF2B5EF4-FFF2-40B4-BE49-F238E27FC236}">
                  <a16:creationId xmlns:a16="http://schemas.microsoft.com/office/drawing/2014/main" id="{F2635935-5364-DA4D-AF58-017936B7BB50}"/>
                </a:ext>
              </a:extLst>
            </p:cNvPr>
            <p:cNvSpPr>
              <a:spLocks noChangeArrowheads="1"/>
            </p:cNvSpPr>
            <p:nvPr/>
          </p:nvSpPr>
          <p:spPr bwMode="auto">
            <a:xfrm>
              <a:off x="3420" y="2522"/>
              <a:ext cx="1398" cy="181"/>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Prerequisite</a:t>
              </a:r>
            </a:p>
          </p:txBody>
        </p:sp>
        <p:sp>
          <p:nvSpPr>
            <p:cNvPr id="67600" name="Line 8">
              <a:extLst>
                <a:ext uri="{FF2B5EF4-FFF2-40B4-BE49-F238E27FC236}">
                  <a16:creationId xmlns:a16="http://schemas.microsoft.com/office/drawing/2014/main" id="{6ABBC3AF-A616-D048-B25C-B0CF3171E69B}"/>
                </a:ext>
              </a:extLst>
            </p:cNvPr>
            <p:cNvSpPr>
              <a:spLocks noChangeShapeType="1"/>
            </p:cNvSpPr>
            <p:nvPr/>
          </p:nvSpPr>
          <p:spPr bwMode="auto">
            <a:xfrm flipH="1">
              <a:off x="3289" y="2840"/>
              <a:ext cx="136"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01" name="Line 9">
              <a:extLst>
                <a:ext uri="{FF2B5EF4-FFF2-40B4-BE49-F238E27FC236}">
                  <a16:creationId xmlns:a16="http://schemas.microsoft.com/office/drawing/2014/main" id="{5A087D3F-D7F8-004C-BD7D-1EA992026051}"/>
                </a:ext>
              </a:extLst>
            </p:cNvPr>
            <p:cNvSpPr>
              <a:spLocks noChangeShapeType="1"/>
            </p:cNvSpPr>
            <p:nvPr/>
          </p:nvSpPr>
          <p:spPr bwMode="auto">
            <a:xfrm>
              <a:off x="3289" y="2930"/>
              <a:ext cx="136"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02" name="Line 10">
              <a:extLst>
                <a:ext uri="{FF2B5EF4-FFF2-40B4-BE49-F238E27FC236}">
                  <a16:creationId xmlns:a16="http://schemas.microsoft.com/office/drawing/2014/main" id="{B6928EF3-2492-274C-9822-300A240700FD}"/>
                </a:ext>
              </a:extLst>
            </p:cNvPr>
            <p:cNvSpPr>
              <a:spLocks noChangeShapeType="1"/>
            </p:cNvSpPr>
            <p:nvPr/>
          </p:nvSpPr>
          <p:spPr bwMode="auto">
            <a:xfrm>
              <a:off x="2443" y="2860"/>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03" name="Line 11">
              <a:extLst>
                <a:ext uri="{FF2B5EF4-FFF2-40B4-BE49-F238E27FC236}">
                  <a16:creationId xmlns:a16="http://schemas.microsoft.com/office/drawing/2014/main" id="{A44AD6DE-AC83-B44B-85E0-C6602400D276}"/>
                </a:ext>
              </a:extLst>
            </p:cNvPr>
            <p:cNvSpPr>
              <a:spLocks noChangeShapeType="1"/>
            </p:cNvSpPr>
            <p:nvPr/>
          </p:nvSpPr>
          <p:spPr bwMode="auto">
            <a:xfrm>
              <a:off x="2489" y="2859"/>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1292302" name="Rectangle 14">
              <a:extLst>
                <a:ext uri="{FF2B5EF4-FFF2-40B4-BE49-F238E27FC236}">
                  <a16:creationId xmlns:a16="http://schemas.microsoft.com/office/drawing/2014/main" id="{C2B77FC2-9F13-F041-8917-21810BA4C4E6}"/>
                </a:ext>
              </a:extLst>
            </p:cNvPr>
            <p:cNvSpPr>
              <a:spLocks noChangeArrowheads="1"/>
            </p:cNvSpPr>
            <p:nvPr/>
          </p:nvSpPr>
          <p:spPr bwMode="auto">
            <a:xfrm>
              <a:off x="1202" y="2576"/>
              <a:ext cx="1134" cy="227"/>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a:t>SubjectInfo</a:t>
              </a:r>
            </a:p>
          </p:txBody>
        </p:sp>
        <p:sp>
          <p:nvSpPr>
            <p:cNvPr id="1292303" name="Rectangle 15">
              <a:extLst>
                <a:ext uri="{FF2B5EF4-FFF2-40B4-BE49-F238E27FC236}">
                  <a16:creationId xmlns:a16="http://schemas.microsoft.com/office/drawing/2014/main" id="{CB56EEB1-1123-D34C-A1A4-6F39FFB3B34B}"/>
                </a:ext>
              </a:extLst>
            </p:cNvPr>
            <p:cNvSpPr>
              <a:spLocks noChangeArrowheads="1"/>
            </p:cNvSpPr>
            <p:nvPr/>
          </p:nvSpPr>
          <p:spPr bwMode="auto">
            <a:xfrm>
              <a:off x="1202" y="2803"/>
              <a:ext cx="1134" cy="545"/>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600" u="sng"/>
                <a:t>subjectID</a:t>
              </a:r>
            </a:p>
            <a:p>
              <a:pPr algn="ctr" eaLnBrk="1" hangingPunct="1">
                <a:defRPr/>
              </a:pPr>
              <a:r>
                <a:rPr lang="en-US" sz="1600"/>
                <a:t>subjectName</a:t>
              </a:r>
            </a:p>
            <a:p>
              <a:pPr algn="ctr" eaLnBrk="1" hangingPunct="1">
                <a:defRPr/>
              </a:pPr>
              <a:r>
                <a:rPr lang="en-US" sz="1600"/>
                <a:t>numberOfCredit</a:t>
              </a:r>
            </a:p>
          </p:txBody>
        </p:sp>
        <p:sp>
          <p:nvSpPr>
            <p:cNvPr id="1292304" name="Rectangle 16">
              <a:extLst>
                <a:ext uri="{FF2B5EF4-FFF2-40B4-BE49-F238E27FC236}">
                  <a16:creationId xmlns:a16="http://schemas.microsoft.com/office/drawing/2014/main" id="{8854C2CA-CDF1-9E46-845F-F377284F771D}"/>
                </a:ext>
              </a:extLst>
            </p:cNvPr>
            <p:cNvSpPr>
              <a:spLocks noChangeArrowheads="1"/>
            </p:cNvSpPr>
            <p:nvPr/>
          </p:nvSpPr>
          <p:spPr bwMode="auto">
            <a:xfrm>
              <a:off x="3421" y="2703"/>
              <a:ext cx="1397" cy="681"/>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lang="en-US" sz="1400" u="sng"/>
                <a:t>prerequisiteID</a:t>
              </a:r>
            </a:p>
            <a:p>
              <a:pPr algn="ctr" eaLnBrk="1" hangingPunct="1">
                <a:defRPr/>
              </a:pPr>
              <a:r>
                <a:rPr lang="en-US" sz="1400"/>
                <a:t>subjectID</a:t>
              </a:r>
            </a:p>
            <a:p>
              <a:pPr algn="ctr" eaLnBrk="1" hangingPunct="1">
                <a:defRPr/>
              </a:pPr>
              <a:r>
                <a:rPr lang="en-US" sz="1400"/>
                <a:t>prerequisiteSubjectID</a:t>
              </a:r>
            </a:p>
            <a:p>
              <a:pPr algn="ctr" eaLnBrk="1" hangingPunct="1">
                <a:defRPr/>
              </a:pPr>
              <a:r>
                <a:rPr lang="en-US" sz="1400"/>
                <a:t>level</a:t>
              </a:r>
            </a:p>
            <a:p>
              <a:pPr algn="ctr" eaLnBrk="1" hangingPunct="1">
                <a:defRPr/>
              </a:pPr>
              <a:r>
                <a:rPr lang="en-US" sz="1400"/>
                <a:t>decription</a:t>
              </a:r>
            </a:p>
          </p:txBody>
        </p:sp>
        <p:sp>
          <p:nvSpPr>
            <p:cNvPr id="67607" name="Line 17">
              <a:extLst>
                <a:ext uri="{FF2B5EF4-FFF2-40B4-BE49-F238E27FC236}">
                  <a16:creationId xmlns:a16="http://schemas.microsoft.com/office/drawing/2014/main" id="{AA181A98-3A91-A14A-9FEE-34886173DBC5}"/>
                </a:ext>
              </a:extLst>
            </p:cNvPr>
            <p:cNvSpPr>
              <a:spLocks noChangeShapeType="1"/>
            </p:cNvSpPr>
            <p:nvPr/>
          </p:nvSpPr>
          <p:spPr bwMode="auto">
            <a:xfrm>
              <a:off x="2336" y="3203"/>
              <a:ext cx="108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08" name="Line 18">
              <a:extLst>
                <a:ext uri="{FF2B5EF4-FFF2-40B4-BE49-F238E27FC236}">
                  <a16:creationId xmlns:a16="http://schemas.microsoft.com/office/drawing/2014/main" id="{F8DE3F85-3D39-6C4A-9003-293F7D03B94E}"/>
                </a:ext>
              </a:extLst>
            </p:cNvPr>
            <p:cNvSpPr>
              <a:spLocks noChangeShapeType="1"/>
            </p:cNvSpPr>
            <p:nvPr/>
          </p:nvSpPr>
          <p:spPr bwMode="auto">
            <a:xfrm flipH="1">
              <a:off x="3273" y="3114"/>
              <a:ext cx="136"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09" name="Line 19">
              <a:extLst>
                <a:ext uri="{FF2B5EF4-FFF2-40B4-BE49-F238E27FC236}">
                  <a16:creationId xmlns:a16="http://schemas.microsoft.com/office/drawing/2014/main" id="{0FED97FD-DB4E-1241-9530-E7F4B3757908}"/>
                </a:ext>
              </a:extLst>
            </p:cNvPr>
            <p:cNvSpPr>
              <a:spLocks noChangeShapeType="1"/>
            </p:cNvSpPr>
            <p:nvPr/>
          </p:nvSpPr>
          <p:spPr bwMode="auto">
            <a:xfrm>
              <a:off x="3273" y="3204"/>
              <a:ext cx="136"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10" name="Line 20">
              <a:extLst>
                <a:ext uri="{FF2B5EF4-FFF2-40B4-BE49-F238E27FC236}">
                  <a16:creationId xmlns:a16="http://schemas.microsoft.com/office/drawing/2014/main" id="{1FBB0738-67AF-7540-8FE9-C0BCACD0D7A9}"/>
                </a:ext>
              </a:extLst>
            </p:cNvPr>
            <p:cNvSpPr>
              <a:spLocks noChangeShapeType="1"/>
            </p:cNvSpPr>
            <p:nvPr/>
          </p:nvSpPr>
          <p:spPr bwMode="auto">
            <a:xfrm>
              <a:off x="2419" y="3134"/>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sp>
          <p:nvSpPr>
            <p:cNvPr id="67611" name="Line 21">
              <a:extLst>
                <a:ext uri="{FF2B5EF4-FFF2-40B4-BE49-F238E27FC236}">
                  <a16:creationId xmlns:a16="http://schemas.microsoft.com/office/drawing/2014/main" id="{E67A4860-383D-EB43-AFA5-3949C0F51F7E}"/>
                </a:ext>
              </a:extLst>
            </p:cNvPr>
            <p:cNvSpPr>
              <a:spLocks noChangeShapeType="1"/>
            </p:cNvSpPr>
            <p:nvPr/>
          </p:nvSpPr>
          <p:spPr bwMode="auto">
            <a:xfrm>
              <a:off x="2473" y="3133"/>
              <a:ext cx="0"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en-US"/>
            </a:p>
          </p:txBody>
        </p:sp>
      </p:grpSp>
      <p:sp>
        <p:nvSpPr>
          <p:cNvPr id="67587" name="Down Arrow 20">
            <a:extLst>
              <a:ext uri="{FF2B5EF4-FFF2-40B4-BE49-F238E27FC236}">
                <a16:creationId xmlns:a16="http://schemas.microsoft.com/office/drawing/2014/main" id="{3A0B3C2B-8373-B243-9450-A32F43A80344}"/>
              </a:ext>
            </a:extLst>
          </p:cNvPr>
          <p:cNvSpPr>
            <a:spLocks noChangeArrowheads="1"/>
          </p:cNvSpPr>
          <p:nvPr/>
        </p:nvSpPr>
        <p:spPr bwMode="auto">
          <a:xfrm>
            <a:off x="4197350" y="3216965"/>
            <a:ext cx="484188" cy="1130300"/>
          </a:xfrm>
          <a:prstGeom prst="downArrow">
            <a:avLst>
              <a:gd name="adj1" fmla="val 50000"/>
              <a:gd name="adj2" fmla="val 50006"/>
            </a:avLst>
          </a:prstGeom>
          <a:solidFill>
            <a:srgbClr val="0000FF"/>
          </a:solidFill>
          <a:ln w="9525">
            <a:solidFill>
              <a:schemeClr val="tx1"/>
            </a:solidFill>
            <a:round/>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kumimoji="0" lang="en-GB" altLang="en-US" sz="1800">
              <a:latin typeface="Verdana" panose="020B0604030504040204" pitchFamily="34" charset="0"/>
            </a:endParaRPr>
          </a:p>
        </p:txBody>
      </p:sp>
      <p:sp>
        <p:nvSpPr>
          <p:cNvPr id="67588" name="Freeform 68">
            <a:extLst>
              <a:ext uri="{FF2B5EF4-FFF2-40B4-BE49-F238E27FC236}">
                <a16:creationId xmlns:a16="http://schemas.microsoft.com/office/drawing/2014/main" id="{AB73CBA2-D31A-BD42-8606-4508633D9F8C}"/>
              </a:ext>
            </a:extLst>
          </p:cNvPr>
          <p:cNvSpPr>
            <a:spLocks/>
          </p:cNvSpPr>
          <p:nvPr/>
        </p:nvSpPr>
        <p:spPr bwMode="auto">
          <a:xfrm>
            <a:off x="4997450" y="3064565"/>
            <a:ext cx="1257300" cy="533400"/>
          </a:xfrm>
          <a:custGeom>
            <a:avLst/>
            <a:gdLst>
              <a:gd name="T0" fmla="*/ 2147483646 w 809"/>
              <a:gd name="T1" fmla="*/ 2147483646 h 411"/>
              <a:gd name="T2" fmla="*/ 2147483646 w 809"/>
              <a:gd name="T3" fmla="*/ 2147483646 h 411"/>
              <a:gd name="T4" fmla="*/ 0 w 809"/>
              <a:gd name="T5" fmla="*/ 2147483646 h 411"/>
              <a:gd name="T6" fmla="*/ 0 w 809"/>
              <a:gd name="T7" fmla="*/ 0 h 411"/>
              <a:gd name="T8" fmla="*/ 0 60000 65536"/>
              <a:gd name="T9" fmla="*/ 0 60000 65536"/>
              <a:gd name="T10" fmla="*/ 0 60000 65536"/>
              <a:gd name="T11" fmla="*/ 0 60000 65536"/>
              <a:gd name="T12" fmla="*/ 0 w 809"/>
              <a:gd name="T13" fmla="*/ 0 h 411"/>
              <a:gd name="T14" fmla="*/ 809 w 809"/>
              <a:gd name="T15" fmla="*/ 411 h 411"/>
            </a:gdLst>
            <a:ahLst/>
            <a:cxnLst>
              <a:cxn ang="T8">
                <a:pos x="T0" y="T1"/>
              </a:cxn>
              <a:cxn ang="T9">
                <a:pos x="T2" y="T3"/>
              </a:cxn>
              <a:cxn ang="T10">
                <a:pos x="T4" y="T5"/>
              </a:cxn>
              <a:cxn ang="T11">
                <a:pos x="T6" y="T7"/>
              </a:cxn>
            </a:cxnLst>
            <a:rect l="T12" t="T13" r="T14" b="T15"/>
            <a:pathLst>
              <a:path w="809" h="411">
                <a:moveTo>
                  <a:pt x="809" y="229"/>
                </a:moveTo>
                <a:lnTo>
                  <a:pt x="809" y="411"/>
                </a:lnTo>
                <a:lnTo>
                  <a:pt x="0" y="411"/>
                </a:lnTo>
                <a:lnTo>
                  <a:pt x="0" y="0"/>
                </a:ln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589" name="Rectangle 63">
            <a:extLst>
              <a:ext uri="{FF2B5EF4-FFF2-40B4-BE49-F238E27FC236}">
                <a16:creationId xmlns:a16="http://schemas.microsoft.com/office/drawing/2014/main" id="{565B9C31-12AB-8045-A48B-527C4E23875E}"/>
              </a:ext>
            </a:extLst>
          </p:cNvPr>
          <p:cNvSpPr>
            <a:spLocks noChangeArrowheads="1"/>
          </p:cNvSpPr>
          <p:nvPr/>
        </p:nvSpPr>
        <p:spPr bwMode="auto">
          <a:xfrm>
            <a:off x="3473450" y="1007165"/>
            <a:ext cx="2197100" cy="1981200"/>
          </a:xfrm>
          <a:prstGeom prst="rect">
            <a:avLst/>
          </a:prstGeom>
          <a:solidFill>
            <a:srgbClr val="FFFFCC"/>
          </a:solidFill>
          <a:ln w="0">
            <a:solidFill>
              <a:srgbClr val="990033"/>
            </a:solidFill>
            <a:miter lim="800000"/>
            <a:headEnd/>
            <a:tailEnd/>
          </a:ln>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7590" name="Rectangle 64">
            <a:extLst>
              <a:ext uri="{FF2B5EF4-FFF2-40B4-BE49-F238E27FC236}">
                <a16:creationId xmlns:a16="http://schemas.microsoft.com/office/drawing/2014/main" id="{FD5328B6-683D-024C-BBA8-B58107C0E06C}"/>
              </a:ext>
            </a:extLst>
          </p:cNvPr>
          <p:cNvSpPr>
            <a:spLocks noChangeArrowheads="1"/>
          </p:cNvSpPr>
          <p:nvPr/>
        </p:nvSpPr>
        <p:spPr bwMode="auto">
          <a:xfrm>
            <a:off x="3587750" y="1083365"/>
            <a:ext cx="1951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a:solidFill>
                  <a:srgbClr val="000000"/>
                </a:solidFill>
                <a:latin typeface="Times New Roman" panose="02020603050405020304" pitchFamily="18" charset="0"/>
              </a:rPr>
              <a:t>SubjectInfo</a:t>
            </a:r>
            <a:endParaRPr lang="en-US" altLang="en-US">
              <a:latin typeface="Times New Roman" panose="02020603050405020304" pitchFamily="18" charset="0"/>
            </a:endParaRPr>
          </a:p>
        </p:txBody>
      </p:sp>
      <p:sp>
        <p:nvSpPr>
          <p:cNvPr id="67591" name="Rectangle 65">
            <a:extLst>
              <a:ext uri="{FF2B5EF4-FFF2-40B4-BE49-F238E27FC236}">
                <a16:creationId xmlns:a16="http://schemas.microsoft.com/office/drawing/2014/main" id="{B34A13C5-CDF4-BA4B-8392-4023C197CB3A}"/>
              </a:ext>
            </a:extLst>
          </p:cNvPr>
          <p:cNvSpPr>
            <a:spLocks noChangeArrowheads="1"/>
          </p:cNvSpPr>
          <p:nvPr/>
        </p:nvSpPr>
        <p:spPr bwMode="auto">
          <a:xfrm>
            <a:off x="3473450" y="1540565"/>
            <a:ext cx="2197100" cy="1295400"/>
          </a:xfrm>
          <a:prstGeom prst="rect">
            <a:avLst/>
          </a:prstGeom>
          <a:noFill/>
          <a:ln w="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67592" name="Freeform 70">
            <a:extLst>
              <a:ext uri="{FF2B5EF4-FFF2-40B4-BE49-F238E27FC236}">
                <a16:creationId xmlns:a16="http://schemas.microsoft.com/office/drawing/2014/main" id="{CE9440B5-6BD7-BF45-8324-72CFBD16ED3D}"/>
              </a:ext>
            </a:extLst>
          </p:cNvPr>
          <p:cNvSpPr>
            <a:spLocks/>
          </p:cNvSpPr>
          <p:nvPr/>
        </p:nvSpPr>
        <p:spPr bwMode="auto">
          <a:xfrm>
            <a:off x="5670550" y="1945378"/>
            <a:ext cx="584200" cy="1576387"/>
          </a:xfrm>
          <a:custGeom>
            <a:avLst/>
            <a:gdLst>
              <a:gd name="T0" fmla="*/ 2147483646 w 37"/>
              <a:gd name="T1" fmla="*/ 2147483646 h 53"/>
              <a:gd name="T2" fmla="*/ 2147483646 w 37"/>
              <a:gd name="T3" fmla="*/ 0 h 53"/>
              <a:gd name="T4" fmla="*/ 0 w 37"/>
              <a:gd name="T5" fmla="*/ 0 h 53"/>
              <a:gd name="T6" fmla="*/ 0 60000 65536"/>
              <a:gd name="T7" fmla="*/ 0 60000 65536"/>
              <a:gd name="T8" fmla="*/ 0 60000 65536"/>
              <a:gd name="T9" fmla="*/ 0 w 37"/>
              <a:gd name="T10" fmla="*/ 0 h 53"/>
              <a:gd name="T11" fmla="*/ 37 w 37"/>
              <a:gd name="T12" fmla="*/ 53 h 53"/>
            </a:gdLst>
            <a:ahLst/>
            <a:cxnLst>
              <a:cxn ang="T6">
                <a:pos x="T0" y="T1"/>
              </a:cxn>
              <a:cxn ang="T7">
                <a:pos x="T2" y="T3"/>
              </a:cxn>
              <a:cxn ang="T8">
                <a:pos x="T4" y="T5"/>
              </a:cxn>
            </a:cxnLst>
            <a:rect l="T9" t="T10" r="T11" b="T12"/>
            <a:pathLst>
              <a:path w="37" h="53">
                <a:moveTo>
                  <a:pt x="37" y="53"/>
                </a:moveTo>
                <a:lnTo>
                  <a:pt x="37" y="0"/>
                </a:lnTo>
                <a:lnTo>
                  <a:pt x="0"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593" name="Text Box 10">
            <a:extLst>
              <a:ext uri="{FF2B5EF4-FFF2-40B4-BE49-F238E27FC236}">
                <a16:creationId xmlns:a16="http://schemas.microsoft.com/office/drawing/2014/main" id="{DD0C4131-16D1-CD46-B843-28FD0F18BD60}"/>
              </a:ext>
            </a:extLst>
          </p:cNvPr>
          <p:cNvSpPr txBox="1">
            <a:spLocks noChangeArrowheads="1"/>
          </p:cNvSpPr>
          <p:nvPr/>
        </p:nvSpPr>
        <p:spPr bwMode="auto">
          <a:xfrm>
            <a:off x="5751513" y="1540565"/>
            <a:ext cx="8842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a:latin typeface="Times New Roman" panose="02020603050405020304" pitchFamily="18" charset="0"/>
              </a:rPr>
              <a:t>0..*</a:t>
            </a:r>
          </a:p>
        </p:txBody>
      </p:sp>
      <p:sp>
        <p:nvSpPr>
          <p:cNvPr id="67594" name="Text Box 10">
            <a:extLst>
              <a:ext uri="{FF2B5EF4-FFF2-40B4-BE49-F238E27FC236}">
                <a16:creationId xmlns:a16="http://schemas.microsoft.com/office/drawing/2014/main" id="{B3A87861-A691-4941-A4A8-EC8A845D4D67}"/>
              </a:ext>
            </a:extLst>
          </p:cNvPr>
          <p:cNvSpPr txBox="1">
            <a:spLocks noChangeArrowheads="1"/>
          </p:cNvSpPr>
          <p:nvPr/>
        </p:nvSpPr>
        <p:spPr bwMode="auto">
          <a:xfrm>
            <a:off x="5035550" y="3196328"/>
            <a:ext cx="762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a:latin typeface="Times New Roman" panose="02020603050405020304" pitchFamily="18" charset="0"/>
              </a:rPr>
              <a:t>0..3</a:t>
            </a:r>
          </a:p>
        </p:txBody>
      </p:sp>
      <p:sp>
        <p:nvSpPr>
          <p:cNvPr id="67595" name="Rectangle 28">
            <a:extLst>
              <a:ext uri="{FF2B5EF4-FFF2-40B4-BE49-F238E27FC236}">
                <a16:creationId xmlns:a16="http://schemas.microsoft.com/office/drawing/2014/main" id="{38582EF1-C8D4-054E-844A-7622F596E730}"/>
              </a:ext>
            </a:extLst>
          </p:cNvPr>
          <p:cNvSpPr>
            <a:spLocks noChangeArrowheads="1"/>
          </p:cNvSpPr>
          <p:nvPr/>
        </p:nvSpPr>
        <p:spPr bwMode="auto">
          <a:xfrm>
            <a:off x="3587750" y="1556440"/>
            <a:ext cx="19050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Char char="-"/>
            </a:pPr>
            <a:r>
              <a:rPr lang="en-US" altLang="en-US" sz="1600">
                <a:solidFill>
                  <a:srgbClr val="000000"/>
                </a:solidFill>
                <a:latin typeface="Times New Roman" panose="02020603050405020304" pitchFamily="18" charset="0"/>
              </a:rPr>
              <a:t> subjectID: String</a:t>
            </a:r>
          </a:p>
          <a:p>
            <a:pPr eaLnBrk="1" hangingPunct="1">
              <a:spcBef>
                <a:spcPct val="0"/>
              </a:spcBef>
              <a:buClrTx/>
              <a:buSzTx/>
              <a:buFontTx/>
              <a:buChar char="-"/>
            </a:pPr>
            <a:r>
              <a:rPr lang="en-US" altLang="en-US" sz="1600">
                <a:solidFill>
                  <a:srgbClr val="000000"/>
                </a:solidFill>
                <a:latin typeface="Times New Roman" panose="02020603050405020304" pitchFamily="18" charset="0"/>
              </a:rPr>
              <a:t> subjectName: String</a:t>
            </a:r>
          </a:p>
          <a:p>
            <a:pPr eaLnBrk="1" hangingPunct="1">
              <a:spcBef>
                <a:spcPct val="0"/>
              </a:spcBef>
              <a:buClrTx/>
              <a:buSzTx/>
              <a:buFontTx/>
              <a:buChar char="-"/>
            </a:pPr>
            <a:r>
              <a:rPr lang="en-US" altLang="en-US" sz="1600">
                <a:solidFill>
                  <a:srgbClr val="000000"/>
                </a:solidFill>
                <a:latin typeface="Times New Roman" panose="02020603050405020304" pitchFamily="18" charset="0"/>
              </a:rPr>
              <a:t> goal: String</a:t>
            </a:r>
          </a:p>
          <a:p>
            <a:pPr eaLnBrk="1" hangingPunct="1">
              <a:spcBef>
                <a:spcPct val="0"/>
              </a:spcBef>
              <a:buClrTx/>
              <a:buSzTx/>
              <a:buFontTx/>
              <a:buChar char="-"/>
            </a:pPr>
            <a:r>
              <a:rPr lang="en-US" altLang="en-US" sz="1600">
                <a:solidFill>
                  <a:srgbClr val="000000"/>
                </a:solidFill>
                <a:latin typeface="Times New Roman" panose="02020603050405020304" pitchFamily="18" charset="0"/>
              </a:rPr>
              <a:t> numberOfCredits: int</a:t>
            </a:r>
          </a:p>
          <a:p>
            <a:pPr eaLnBrk="1" hangingPunct="1">
              <a:spcBef>
                <a:spcPct val="0"/>
              </a:spcBef>
              <a:buClrTx/>
              <a:buSzTx/>
              <a:buFontTx/>
              <a:buChar char="-"/>
            </a:pPr>
            <a:r>
              <a:rPr lang="en-US" altLang="en-US" sz="1600">
                <a:solidFill>
                  <a:srgbClr val="000000"/>
                </a:solidFill>
                <a:latin typeface="Times New Roman" panose="02020603050405020304" pitchFamily="18" charset="0"/>
              </a:rPr>
              <a:t> description: String</a:t>
            </a:r>
            <a:endParaRPr lang="en-US" altLang="en-US" sz="1600">
              <a:latin typeface="Times New Roman" panose="02020603050405020304" pitchFamily="18" charset="0"/>
            </a:endParaRPr>
          </a:p>
        </p:txBody>
      </p:sp>
      <p:sp>
        <p:nvSpPr>
          <p:cNvPr id="67596" name="Text Box 10">
            <a:extLst>
              <a:ext uri="{FF2B5EF4-FFF2-40B4-BE49-F238E27FC236}">
                <a16:creationId xmlns:a16="http://schemas.microsoft.com/office/drawing/2014/main" id="{1EA11A65-D10D-794A-8DFD-5A3C76751FD9}"/>
              </a:ext>
            </a:extLst>
          </p:cNvPr>
          <p:cNvSpPr txBox="1">
            <a:spLocks noChangeArrowheads="1"/>
          </p:cNvSpPr>
          <p:nvPr/>
        </p:nvSpPr>
        <p:spPr bwMode="auto">
          <a:xfrm>
            <a:off x="6330950" y="2150165"/>
            <a:ext cx="16002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None/>
            </a:pPr>
            <a:r>
              <a:rPr lang="en-US" altLang="en-US" sz="2000">
                <a:latin typeface="Times New Roman" panose="02020603050405020304" pitchFamily="18" charset="0"/>
              </a:rPr>
              <a:t>prerequisites</a:t>
            </a:r>
          </a:p>
        </p:txBody>
      </p:sp>
      <p:sp>
        <p:nvSpPr>
          <p:cNvPr id="3" name="Slide Number Placeholder 2">
            <a:extLst>
              <a:ext uri="{FF2B5EF4-FFF2-40B4-BE49-F238E27FC236}">
                <a16:creationId xmlns:a16="http://schemas.microsoft.com/office/drawing/2014/main" id="{021628A9-7740-48BE-9065-E60B59C1BEC1}"/>
              </a:ext>
            </a:extLst>
          </p:cNvPr>
          <p:cNvSpPr>
            <a:spLocks noGrp="1"/>
          </p:cNvSpPr>
          <p:nvPr>
            <p:ph type="sldNum" sz="quarter" idx="12"/>
          </p:nvPr>
        </p:nvSpPr>
        <p:spPr/>
        <p:txBody>
          <a:bodyPr/>
          <a:lstStyle/>
          <a:p>
            <a:fld id="{11F88B7E-86B8-4862-842E-2DB840C1EC76}" type="slidenum">
              <a:rPr lang="zh-CN" altLang="en-US" smtClean="0"/>
              <a:t>40</a:t>
            </a:fld>
            <a:endParaRPr lang="zh-CN" alt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a:extLst>
              <a:ext uri="{FF2B5EF4-FFF2-40B4-BE49-F238E27FC236}">
                <a16:creationId xmlns:a16="http://schemas.microsoft.com/office/drawing/2014/main" id="{A36FA220-4293-4E48-B26F-00A4E98E893A}"/>
              </a:ext>
            </a:extLst>
          </p:cNvPr>
          <p:cNvSpPr>
            <a:spLocks noGrp="1" noChangeArrowheads="1"/>
          </p:cNvSpPr>
          <p:nvPr>
            <p:ph type="title"/>
          </p:nvPr>
        </p:nvSpPr>
        <p:spPr>
          <a:xfrm>
            <a:off x="457200" y="274638"/>
            <a:ext cx="8229600" cy="777875"/>
          </a:xfrm>
        </p:spPr>
        <p:txBody>
          <a:bodyPr/>
          <a:lstStyle/>
          <a:p>
            <a:pPr eaLnBrk="1" fontAlgn="auto" hangingPunct="1">
              <a:spcAft>
                <a:spcPts val="0"/>
              </a:spcAft>
              <a:defRPr/>
            </a:pPr>
            <a:r>
              <a:rPr lang="en-US">
                <a:ea typeface="+mj-ea"/>
                <a:cs typeface="Arial" charset="0"/>
              </a:rPr>
              <a:t>Biểu đồ E-R (E-R diagram)</a:t>
            </a:r>
          </a:p>
        </p:txBody>
      </p:sp>
      <p:sp>
        <p:nvSpPr>
          <p:cNvPr id="68611" name="Rectangle 6">
            <a:extLst>
              <a:ext uri="{FF2B5EF4-FFF2-40B4-BE49-F238E27FC236}">
                <a16:creationId xmlns:a16="http://schemas.microsoft.com/office/drawing/2014/main" id="{083494F7-FE1A-D74A-A507-01CFB50C7B7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pic>
        <p:nvPicPr>
          <p:cNvPr id="68612" name="Picture 6">
            <a:extLst>
              <a:ext uri="{FF2B5EF4-FFF2-40B4-BE49-F238E27FC236}">
                <a16:creationId xmlns:a16="http://schemas.microsoft.com/office/drawing/2014/main" id="{091945D8-1650-9B48-8A11-2364A5E34D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87" t="4456" r="3287" b="4456"/>
          <a:stretch>
            <a:fillRect/>
          </a:stretch>
        </p:blipFill>
        <p:spPr bwMode="auto">
          <a:xfrm>
            <a:off x="194469" y="1052513"/>
            <a:ext cx="8755062" cy="5486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2F4C3D0-9AE4-46CD-A8EB-F5E458FD8FF9}"/>
              </a:ext>
            </a:extLst>
          </p:cNvPr>
          <p:cNvSpPr>
            <a:spLocks noGrp="1"/>
          </p:cNvSpPr>
          <p:nvPr>
            <p:ph type="sldNum" sz="quarter" idx="12"/>
          </p:nvPr>
        </p:nvSpPr>
        <p:spPr/>
        <p:txBody>
          <a:bodyPr/>
          <a:lstStyle/>
          <a:p>
            <a:fld id="{11F88B7E-86B8-4862-842E-2DB840C1EC76}" type="slidenum">
              <a:rPr lang="zh-CN" altLang="en-US" smtClean="0"/>
              <a:t>41</a:t>
            </a:fld>
            <a:endParaRPr lang="zh-CN" altLang="en-US"/>
          </a:p>
        </p:txBody>
      </p:sp>
    </p:spTree>
  </p:cSld>
  <p:clrMapOvr>
    <a:masterClrMapping/>
  </p:clrMapOvr>
  <p:transition advClick="0"/>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2994" name="Rectangle 2">
            <a:extLst>
              <a:ext uri="{FF2B5EF4-FFF2-40B4-BE49-F238E27FC236}">
                <a16:creationId xmlns:a16="http://schemas.microsoft.com/office/drawing/2014/main" id="{9B9D225E-98C5-A147-BD9C-3A35AFDC3B4C}"/>
              </a:ext>
            </a:extLst>
          </p:cNvPr>
          <p:cNvSpPr>
            <a:spLocks noGrp="1" noChangeArrowheads="1"/>
          </p:cNvSpPr>
          <p:nvPr>
            <p:ph type="title" idx="4294967295"/>
          </p:nvPr>
        </p:nvSpPr>
        <p:spPr>
          <a:xfrm>
            <a:off x="1004888" y="188913"/>
            <a:ext cx="8139112" cy="1079500"/>
          </a:xfrm>
        </p:spPr>
        <p:txBody>
          <a:bodyPr/>
          <a:lstStyle/>
          <a:p>
            <a:pPr eaLnBrk="1" fontAlgn="auto" hangingPunct="1">
              <a:spcAft>
                <a:spcPts val="0"/>
              </a:spcAft>
              <a:defRPr/>
            </a:pPr>
            <a:r>
              <a:rPr lang="en-US" sz="4600">
                <a:ea typeface="+mj-ea"/>
                <a:cs typeface="Arial" charset="0"/>
              </a:rPr>
              <a:t>Nội dung</a:t>
            </a:r>
          </a:p>
        </p:txBody>
      </p:sp>
      <p:sp>
        <p:nvSpPr>
          <p:cNvPr id="19458" name="Rectangle 3">
            <a:extLst>
              <a:ext uri="{FF2B5EF4-FFF2-40B4-BE49-F238E27FC236}">
                <a16:creationId xmlns:a16="http://schemas.microsoft.com/office/drawing/2014/main" id="{52FBC744-1E74-1B49-AC22-057F6FFFFD39}"/>
              </a:ext>
            </a:extLst>
          </p:cNvPr>
          <p:cNvSpPr>
            <a:spLocks noGrp="1"/>
          </p:cNvSpPr>
          <p:nvPr>
            <p:ph type="body" idx="4294967295"/>
          </p:nvPr>
        </p:nvSpPr>
        <p:spPr>
          <a:xfrm>
            <a:off x="684213" y="1628775"/>
            <a:ext cx="8459787" cy="4606925"/>
          </a:xfrm>
        </p:spPr>
        <p:txBody>
          <a:bodyPr/>
          <a:lstStyle/>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Các mô hình dữ liệu</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Mô hình đối tượng và mô hình dữ liệu quan hệ</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Ánh xạ sơ đồ lớp sang sơ đồ E-R</a:t>
            </a:r>
          </a:p>
          <a:p>
            <a:pPr marL="522288" indent="-522288" eaLnBrk="1" hangingPunct="1">
              <a:buSzPct val="100000"/>
              <a:buFont typeface="Arial" panose="020B0604020202020204" pitchFamily="34" charset="0"/>
              <a:buAutoNum type="arabicPeriod"/>
            </a:pPr>
            <a:r>
              <a:rPr lang="en-US" altLang="en-US" sz="3200">
                <a:ea typeface="ＭＳ Ｐゴシック" panose="020B0600070205080204" pitchFamily="34" charset="-128"/>
                <a:cs typeface="Arial" panose="020B0604020202020204" pitchFamily="34" charset="0"/>
              </a:rPr>
              <a:t>Chuẩn hoá</a:t>
            </a:r>
          </a:p>
        </p:txBody>
      </p:sp>
      <p:sp>
        <p:nvSpPr>
          <p:cNvPr id="19459" name="Rectangle 4">
            <a:extLst>
              <a:ext uri="{FF2B5EF4-FFF2-40B4-BE49-F238E27FC236}">
                <a16:creationId xmlns:a16="http://schemas.microsoft.com/office/drawing/2014/main" id="{30AA1D91-D6A4-E348-8B90-C30D204301A3}"/>
              </a:ext>
            </a:extLst>
          </p:cNvPr>
          <p:cNvSpPr>
            <a:spLocks noChangeArrowheads="1"/>
          </p:cNvSpPr>
          <p:nvPr/>
        </p:nvSpPr>
        <p:spPr bwMode="auto">
          <a:xfrm>
            <a:off x="681038" y="3231805"/>
            <a:ext cx="8459786" cy="649287"/>
          </a:xfrm>
          <a:prstGeom prst="rect">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9460" name="AutoShape 5">
            <a:extLst>
              <a:ext uri="{FF2B5EF4-FFF2-40B4-BE49-F238E27FC236}">
                <a16:creationId xmlns:a16="http://schemas.microsoft.com/office/drawing/2014/main" id="{3C8B554A-4F10-AC4B-AC25-A75278C0403D}"/>
              </a:ext>
            </a:extLst>
          </p:cNvPr>
          <p:cNvSpPr>
            <a:spLocks noChangeArrowheads="1"/>
          </p:cNvSpPr>
          <p:nvPr/>
        </p:nvSpPr>
        <p:spPr bwMode="auto">
          <a:xfrm>
            <a:off x="250825" y="3389588"/>
            <a:ext cx="360363" cy="404812"/>
          </a:xfrm>
          <a:prstGeom prst="rightArrow">
            <a:avLst>
              <a:gd name="adj1" fmla="val 50000"/>
              <a:gd name="adj2" fmla="val 25000"/>
            </a:avLst>
          </a:prstGeom>
          <a:solidFill>
            <a:schemeClr val="folHlink">
              <a:alpha val="39999"/>
            </a:schemeClr>
          </a:solidFill>
          <a:ln w="9525">
            <a:solidFill>
              <a:schemeClr val="tx1"/>
            </a:solidFill>
            <a:miter lim="800000"/>
            <a:headEnd/>
            <a:tailEnd/>
          </a:ln>
        </p:spPr>
        <p:txBody>
          <a:bodyPr wrap="none" lIns="90000" tIns="46800" rIns="90000" bIns="46800"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99079CFB-95D6-45B4-B15A-71FD5C50563B}"/>
              </a:ext>
            </a:extLst>
          </p:cNvPr>
          <p:cNvSpPr>
            <a:spLocks noGrp="1"/>
          </p:cNvSpPr>
          <p:nvPr>
            <p:ph type="sldNum" sz="quarter" idx="12"/>
          </p:nvPr>
        </p:nvSpPr>
        <p:spPr/>
        <p:txBody>
          <a:bodyPr/>
          <a:lstStyle/>
          <a:p>
            <a:fld id="{11F88B7E-86B8-4862-842E-2DB840C1EC76}" type="slidenum">
              <a:rPr lang="zh-CN" altLang="en-US" smtClean="0"/>
              <a:t>42</a:t>
            </a:fld>
            <a:endParaRPr lang="zh-CN" altLang="en-US"/>
          </a:p>
        </p:txBody>
      </p:sp>
    </p:spTree>
    <p:extLst>
      <p:ext uri="{BB962C8B-B14F-4D97-AF65-F5344CB8AC3E}">
        <p14:creationId xmlns:p14="http://schemas.microsoft.com/office/powerpoint/2010/main" val="2536979597"/>
      </p:ext>
    </p:extLst>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1C9DF5BA-B4E3-3249-9D8B-D90E44797880}"/>
              </a:ext>
            </a:extLst>
          </p:cNvPr>
          <p:cNvSpPr>
            <a:spLocks noGrp="1" noChangeArrowheads="1"/>
          </p:cNvSpPr>
          <p:nvPr>
            <p:ph type="title"/>
          </p:nvPr>
        </p:nvSpPr>
        <p:spPr/>
        <p:txBody>
          <a:bodyPr/>
          <a:lstStyle/>
          <a:p>
            <a:pPr>
              <a:defRPr/>
            </a:pPr>
            <a:r>
              <a:rPr lang="en-US"/>
              <a:t>4.1. Tổng quan về chuẩn hoá</a:t>
            </a:r>
          </a:p>
        </p:txBody>
      </p:sp>
      <p:sp>
        <p:nvSpPr>
          <p:cNvPr id="71682" name="Rectangle 3">
            <a:extLst>
              <a:ext uri="{FF2B5EF4-FFF2-40B4-BE49-F238E27FC236}">
                <a16:creationId xmlns:a16="http://schemas.microsoft.com/office/drawing/2014/main" id="{B577338E-0D50-9A47-A808-A7F4D582EA85}"/>
              </a:ext>
            </a:extLst>
          </p:cNvPr>
          <p:cNvSpPr>
            <a:spLocks noGrp="1"/>
          </p:cNvSpPr>
          <p:nvPr>
            <p:ph idx="1"/>
          </p:nvPr>
        </p:nvSpPr>
        <p:spPr/>
        <p:txBody>
          <a:bodyPr/>
          <a:lstStyle/>
          <a:p>
            <a:r>
              <a:rPr lang="en-US" altLang="en-US" sz="3200">
                <a:latin typeface="Calibri (Body)"/>
                <a:ea typeface="ＭＳ Ｐゴシック" panose="020B0600070205080204" pitchFamily="34" charset="-128"/>
              </a:rPr>
              <a:t>Chuẩn hoá (Normalization): </a:t>
            </a:r>
            <a:r>
              <a:rPr lang="vi-VN" altLang="en-US" sz="3200">
                <a:latin typeface="Calibri (Body)"/>
                <a:ea typeface="ＭＳ Ｐゴシック" panose="020B0600070205080204" pitchFamily="34" charset="-128"/>
              </a:rPr>
              <a:t>quy trình các bước sẽ xác định</a:t>
            </a:r>
            <a:r>
              <a:rPr lang="en-US" altLang="en-US" sz="3200">
                <a:latin typeface="Calibri (Body)"/>
                <a:ea typeface="ＭＳ Ｐゴシック" panose="020B0600070205080204" pitchFamily="34" charset="-128"/>
              </a:rPr>
              <a:t> và </a:t>
            </a:r>
            <a:r>
              <a:rPr lang="vi-VN" altLang="en-US" sz="3200">
                <a:latin typeface="Calibri (Body)"/>
                <a:ea typeface="ＭＳ Ｐゴシック" panose="020B0600070205080204" pitchFamily="34" charset="-128"/>
              </a:rPr>
              <a:t>loại bỏ</a:t>
            </a:r>
            <a:r>
              <a:rPr lang="en-US" altLang="en-US" sz="3200">
                <a:latin typeface="Calibri (Body)"/>
                <a:ea typeface="ＭＳ Ｐゴシック" panose="020B0600070205080204" pitchFamily="34" charset="-128"/>
              </a:rPr>
              <a:t> các</a:t>
            </a:r>
            <a:r>
              <a:rPr lang="vi-VN" altLang="en-US" sz="3200">
                <a:latin typeface="Calibri (Body)"/>
                <a:ea typeface="ＭＳ Ｐゴシック" panose="020B0600070205080204" pitchFamily="34" charset="-128"/>
              </a:rPr>
              <a:t> dư thừa trong thiết kế cơ sở dữ liệu</a:t>
            </a:r>
            <a:r>
              <a:rPr lang="en-US" altLang="en-US" sz="3200">
                <a:latin typeface="Calibri (Body)"/>
                <a:ea typeface="ＭＳ Ｐゴシック" panose="020B0600070205080204" pitchFamily="34" charset="-128"/>
              </a:rPr>
              <a:t>.</a:t>
            </a:r>
          </a:p>
          <a:p>
            <a:r>
              <a:rPr lang="en-US" altLang="en-US" sz="3200">
                <a:latin typeface="Calibri (Body)"/>
                <a:ea typeface="ＭＳ Ｐゴシック" panose="020B0600070205080204" pitchFamily="34" charset="-128"/>
              </a:rPr>
              <a:t>Mục đích của chuẩn hoá: để cải thiện</a:t>
            </a:r>
          </a:p>
          <a:p>
            <a:pPr lvl="1"/>
            <a:r>
              <a:rPr lang="vi-VN" altLang="ko-KR" sz="2800">
                <a:latin typeface="Calibri (Body)"/>
                <a:ea typeface="ＭＳ Ｐゴシック" panose="020B0600070205080204" pitchFamily="34" charset="-128"/>
              </a:rPr>
              <a:t>hiệu quả lưu trữ</a:t>
            </a:r>
          </a:p>
          <a:p>
            <a:pPr lvl="1"/>
            <a:r>
              <a:rPr lang="vi-VN" altLang="ko-KR" sz="2800">
                <a:latin typeface="Calibri (Body)"/>
                <a:ea typeface="ＭＳ Ｐゴシック" panose="020B0600070205080204" pitchFamily="34" charset="-128"/>
              </a:rPr>
              <a:t>toàn vẹn dữ liệu</a:t>
            </a:r>
          </a:p>
          <a:p>
            <a:pPr lvl="1"/>
            <a:r>
              <a:rPr lang="vi-VN" altLang="ko-KR" sz="2800">
                <a:latin typeface="Calibri (Body)"/>
                <a:ea typeface="ＭＳ Ｐゴシック" panose="020B0600070205080204" pitchFamily="34" charset="-128"/>
              </a:rPr>
              <a:t>và khả năng mở rộng</a:t>
            </a:r>
            <a:endParaRPr lang="en-US" altLang="en-US" sz="2800">
              <a:latin typeface="Calibri (Body)"/>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FCBB266F-EDB7-49B5-835D-28B8AF8586BF}"/>
              </a:ext>
            </a:extLst>
          </p:cNvPr>
          <p:cNvSpPr>
            <a:spLocks noGrp="1"/>
          </p:cNvSpPr>
          <p:nvPr>
            <p:ph type="sldNum" sz="quarter" idx="12"/>
          </p:nvPr>
        </p:nvSpPr>
        <p:spPr/>
        <p:txBody>
          <a:bodyPr/>
          <a:lstStyle/>
          <a:p>
            <a:fld id="{11F88B7E-86B8-4862-842E-2DB840C1EC76}" type="slidenum">
              <a:rPr lang="zh-CN" altLang="en-US" smtClean="0"/>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9FA65-8A62-FF47-9134-744D6BAFDA79}"/>
              </a:ext>
            </a:extLst>
          </p:cNvPr>
          <p:cNvSpPr>
            <a:spLocks noGrp="1"/>
          </p:cNvSpPr>
          <p:nvPr>
            <p:ph type="title"/>
          </p:nvPr>
        </p:nvSpPr>
        <p:spPr/>
        <p:txBody>
          <a:bodyPr/>
          <a:lstStyle/>
          <a:p>
            <a:pPr eaLnBrk="1" hangingPunct="1">
              <a:defRPr/>
            </a:pPr>
            <a:r>
              <a:rPr lang="en-US">
                <a:latin typeface="Lydian" pitchFamily="34" charset="0"/>
                <a:ea typeface="+mj-ea"/>
              </a:rPr>
              <a:t>4.1. </a:t>
            </a:r>
            <a:r>
              <a:rPr lang="en-US"/>
              <a:t>Tổng quan về chuẩn hoá </a:t>
            </a:r>
            <a:r>
              <a:rPr lang="en-US">
                <a:latin typeface="Lydian" pitchFamily="34" charset="0"/>
                <a:ea typeface="+mj-ea"/>
              </a:rPr>
              <a:t>(2)</a:t>
            </a:r>
            <a:endParaRPr lang="en-US">
              <a:ea typeface="+mj-ea"/>
            </a:endParaRPr>
          </a:p>
        </p:txBody>
      </p:sp>
      <p:sp>
        <p:nvSpPr>
          <p:cNvPr id="73730" name="Content Placeholder 2">
            <a:extLst>
              <a:ext uri="{FF2B5EF4-FFF2-40B4-BE49-F238E27FC236}">
                <a16:creationId xmlns:a16="http://schemas.microsoft.com/office/drawing/2014/main" id="{24BC58C8-4A27-F34B-822B-919A5158EFE9}"/>
              </a:ext>
            </a:extLst>
          </p:cNvPr>
          <p:cNvSpPr>
            <a:spLocks noGrp="1"/>
          </p:cNvSpPr>
          <p:nvPr>
            <p:ph idx="1"/>
          </p:nvPr>
        </p:nvSpPr>
        <p:spPr/>
        <p:txBody>
          <a:bodyPr/>
          <a:lstStyle/>
          <a:p>
            <a:pPr eaLnBrk="1" hangingPunct="1">
              <a:lnSpc>
                <a:spcPct val="90000"/>
              </a:lnSpc>
            </a:pPr>
            <a:r>
              <a:rPr lang="vi-VN" altLang="ko-KR" sz="2800">
                <a:latin typeface="Calibri (Body)"/>
                <a:ea typeface="Gulim" panose="020B0600000101010101" pitchFamily="34" charset="-127"/>
              </a:rPr>
              <a:t>Trong mô hình quan hệ, tồn tại các phương pháp để định lượng mức độ hiệu quả của cơ sở dữ liệu.</a:t>
            </a:r>
          </a:p>
          <a:p>
            <a:pPr eaLnBrk="1" hangingPunct="1">
              <a:lnSpc>
                <a:spcPct val="90000"/>
              </a:lnSpc>
            </a:pPr>
            <a:r>
              <a:rPr lang="vi-VN" altLang="ko-KR" sz="2800">
                <a:latin typeface="Calibri (Body)"/>
                <a:ea typeface="Gulim" panose="020B0600000101010101" pitchFamily="34" charset="-127"/>
              </a:rPr>
              <a:t>Các phân loại này được gọi là </a:t>
            </a:r>
            <a:r>
              <a:rPr lang="vi-VN" altLang="ko-KR" sz="2800" b="1">
                <a:latin typeface="Calibri (Body)"/>
                <a:ea typeface="Gulim" panose="020B0600000101010101" pitchFamily="34" charset="-127"/>
              </a:rPr>
              <a:t>các dạng </a:t>
            </a:r>
            <a:r>
              <a:rPr lang="en-US" altLang="ko-KR" sz="2800" b="1">
                <a:latin typeface="Calibri (Body)"/>
                <a:ea typeface="Gulim" panose="020B0600000101010101" pitchFamily="34" charset="-127"/>
              </a:rPr>
              <a:t>chuẩn</a:t>
            </a:r>
            <a:r>
              <a:rPr lang="vi-VN" altLang="ko-KR" sz="2800" b="1">
                <a:latin typeface="Calibri (Body)"/>
                <a:ea typeface="Gulim" panose="020B0600000101010101" pitchFamily="34" charset="-127"/>
              </a:rPr>
              <a:t> (normal forms</a:t>
            </a:r>
            <a:r>
              <a:rPr lang="en-US" altLang="ko-KR" sz="2800" b="1">
                <a:latin typeface="Calibri (Body)"/>
                <a:ea typeface="Gulim" panose="020B0600000101010101" pitchFamily="34" charset="-127"/>
              </a:rPr>
              <a:t> </a:t>
            </a:r>
            <a:r>
              <a:rPr lang="vi-VN" altLang="ko-KR" sz="2800" b="1">
                <a:latin typeface="Calibri (Body)"/>
                <a:ea typeface="Gulim" panose="020B0600000101010101" pitchFamily="34" charset="-127"/>
              </a:rPr>
              <a:t>hoặc NF)</a:t>
            </a:r>
            <a:r>
              <a:rPr lang="vi-VN" altLang="ko-KR" sz="2800">
                <a:latin typeface="Calibri (Body)"/>
                <a:ea typeface="Gulim" panose="020B0600000101010101" pitchFamily="34" charset="-127"/>
              </a:rPr>
              <a:t>, và có các thuật toán để chuyển đổi một cơ sở dữ liệu </a:t>
            </a:r>
            <a:r>
              <a:rPr lang="en-US" altLang="ko-KR">
                <a:latin typeface="Calibri (Body)"/>
                <a:ea typeface="Gulim" panose="020B0600000101010101" pitchFamily="34" charset="-127"/>
              </a:rPr>
              <a:t>đã cho </a:t>
            </a:r>
            <a:r>
              <a:rPr lang="vi-VN" altLang="ko-KR" sz="2800">
                <a:latin typeface="Calibri (Body)"/>
                <a:ea typeface="Gulim" panose="020B0600000101010101" pitchFamily="34" charset="-127"/>
              </a:rPr>
              <a:t>giữa chúng.</a:t>
            </a:r>
          </a:p>
          <a:p>
            <a:pPr eaLnBrk="1" hangingPunct="1">
              <a:lnSpc>
                <a:spcPct val="90000"/>
              </a:lnSpc>
            </a:pPr>
            <a:r>
              <a:rPr lang="vi-VN" altLang="ko-KR" sz="2800">
                <a:latin typeface="Calibri (Body)"/>
                <a:ea typeface="Gulim" panose="020B0600000101010101" pitchFamily="34" charset="-127"/>
              </a:rPr>
              <a:t>Chuẩn hóa thường liên quan đến việc tách các bảng hiện có thành nhiều bảng, các bảng này phải được nối lại hoặc liên kết mỗi khi truy vấn được </a:t>
            </a:r>
            <a:r>
              <a:rPr lang="en-US" altLang="ko-KR">
                <a:latin typeface="Calibri (Body)"/>
                <a:ea typeface="Gulim" panose="020B0600000101010101" pitchFamily="34" charset="-127"/>
              </a:rPr>
              <a:t>đưa ra.</a:t>
            </a:r>
            <a:endParaRPr lang="en-US" altLang="ko-KR" sz="2800">
              <a:latin typeface="Calibri (Body)"/>
              <a:ea typeface="Gulim" panose="020B0600000101010101" pitchFamily="34" charset="-127"/>
            </a:endParaRPr>
          </a:p>
        </p:txBody>
      </p:sp>
      <p:sp>
        <p:nvSpPr>
          <p:cNvPr id="3" name="Slide Number Placeholder 2">
            <a:extLst>
              <a:ext uri="{FF2B5EF4-FFF2-40B4-BE49-F238E27FC236}">
                <a16:creationId xmlns:a16="http://schemas.microsoft.com/office/drawing/2014/main" id="{4C0A32CD-1941-47D1-89DD-08CA3C34F91A}"/>
              </a:ext>
            </a:extLst>
          </p:cNvPr>
          <p:cNvSpPr>
            <a:spLocks noGrp="1"/>
          </p:cNvSpPr>
          <p:nvPr>
            <p:ph type="sldNum" sz="quarter" idx="12"/>
          </p:nvPr>
        </p:nvSpPr>
        <p:spPr/>
        <p:txBody>
          <a:bodyPr/>
          <a:lstStyle/>
          <a:p>
            <a:fld id="{11F88B7E-86B8-4862-842E-2DB840C1EC76}" type="slidenum">
              <a:rPr lang="zh-CN" altLang="en-US" smtClean="0"/>
              <a:t>44</a:t>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80" name="Rectangle 8">
            <a:extLst>
              <a:ext uri="{FF2B5EF4-FFF2-40B4-BE49-F238E27FC236}">
                <a16:creationId xmlns:a16="http://schemas.microsoft.com/office/drawing/2014/main" id="{30F00CFF-30C5-9B40-B325-EC6D261B46C7}"/>
              </a:ext>
            </a:extLst>
          </p:cNvPr>
          <p:cNvSpPr>
            <a:spLocks noGrp="1" noChangeArrowheads="1"/>
          </p:cNvSpPr>
          <p:nvPr>
            <p:ph type="title"/>
          </p:nvPr>
        </p:nvSpPr>
        <p:spPr/>
        <p:txBody>
          <a:bodyPr/>
          <a:lstStyle/>
          <a:p>
            <a:pPr eaLnBrk="1" hangingPunct="1">
              <a:defRPr/>
            </a:pPr>
            <a:r>
              <a:rPr lang="en-US" altLang="ko-KR">
                <a:cs typeface="Arial" charset="0"/>
              </a:rPr>
              <a:t>4.2. Lịch sử</a:t>
            </a:r>
          </a:p>
        </p:txBody>
      </p:sp>
      <p:pic>
        <p:nvPicPr>
          <p:cNvPr id="19460" name="Picture 7" descr="MCj02510600000[1]">
            <a:extLst>
              <a:ext uri="{FF2B5EF4-FFF2-40B4-BE49-F238E27FC236}">
                <a16:creationId xmlns:a16="http://schemas.microsoft.com/office/drawing/2014/main" id="{782140C6-B16F-2845-85F6-B17C7A76E1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007225" y="0"/>
            <a:ext cx="2136775" cy="1562100"/>
          </a:xfrm>
        </p:spPr>
      </p:pic>
      <p:sp>
        <p:nvSpPr>
          <p:cNvPr id="3081" name="Rectangle 9">
            <a:extLst>
              <a:ext uri="{FF2B5EF4-FFF2-40B4-BE49-F238E27FC236}">
                <a16:creationId xmlns:a16="http://schemas.microsoft.com/office/drawing/2014/main" id="{68141CB3-1117-6846-95F3-848CC24A7B3C}"/>
              </a:ext>
            </a:extLst>
          </p:cNvPr>
          <p:cNvSpPr>
            <a:spLocks noGrp="1"/>
          </p:cNvSpPr>
          <p:nvPr>
            <p:ph type="body" idx="4294967295"/>
          </p:nvPr>
        </p:nvSpPr>
        <p:spPr>
          <a:xfrm>
            <a:off x="0" y="1600200"/>
            <a:ext cx="8229600" cy="4530725"/>
          </a:xfrm>
        </p:spPr>
        <p:txBody>
          <a:bodyPr/>
          <a:lstStyle/>
          <a:p>
            <a:r>
              <a:rPr lang="vi-VN" altLang="ko-KR">
                <a:latin typeface="Calibri (Body)"/>
                <a:ea typeface="ＭＳ Ｐゴシック" panose="020B0600070205080204" pitchFamily="34" charset="-128"/>
                <a:cs typeface="Arial" panose="020B0604020202020204" pitchFamily="34" charset="0"/>
              </a:rPr>
              <a:t>Edgar F. Codd lần đầu tiên đề xuất quá trình chuẩn hóa và cái được gọi là dạng chuẩn </a:t>
            </a:r>
            <a:r>
              <a:rPr lang="en-US" altLang="ko-KR">
                <a:latin typeface="Calibri (Body)"/>
                <a:ea typeface="ＭＳ Ｐゴシック" panose="020B0600070205080204" pitchFamily="34" charset="-128"/>
                <a:cs typeface="Arial" panose="020B0604020202020204" pitchFamily="34" charset="0"/>
              </a:rPr>
              <a:t>1 </a:t>
            </a:r>
            <a:r>
              <a:rPr lang="vi-VN" altLang="ko-KR">
                <a:latin typeface="Calibri (Body)"/>
                <a:ea typeface="ＭＳ Ｐゴシック" panose="020B0600070205080204" pitchFamily="34" charset="-128"/>
                <a:cs typeface="Arial" panose="020B0604020202020204" pitchFamily="34" charset="0"/>
              </a:rPr>
              <a:t>trong bài báo của ông </a:t>
            </a:r>
            <a:r>
              <a:rPr lang="en-US" altLang="ko-KR" sz="2800" b="1" i="1">
                <a:latin typeface="Calibri (Body)"/>
                <a:ea typeface="ＭＳ Ｐゴシック" panose="020B0600070205080204" pitchFamily="34" charset="-128"/>
                <a:cs typeface="Arial" panose="020B0604020202020204" pitchFamily="34" charset="0"/>
              </a:rPr>
              <a:t>A Relational Model of Data for Large Shared Data Banks Codd </a:t>
            </a:r>
            <a:r>
              <a:rPr lang="en-US" altLang="ko-KR" sz="2800">
                <a:latin typeface="Calibri (Body)"/>
                <a:ea typeface="ＭＳ Ｐゴシック" panose="020B0600070205080204" pitchFamily="34" charset="-128"/>
                <a:cs typeface="Arial" panose="020B0604020202020204" pitchFamily="34" charset="0"/>
              </a:rPr>
              <a:t>phát biểu rằng:</a:t>
            </a:r>
          </a:p>
          <a:p>
            <a:pPr eaLnBrk="1" hangingPunct="1">
              <a:buFont typeface="Wingdings" pitchFamily="2" charset="2"/>
              <a:buNone/>
            </a:pPr>
            <a:r>
              <a:rPr lang="en-US" altLang="ko-KR" sz="2800">
                <a:latin typeface="Calibri (Body)"/>
                <a:ea typeface="ＭＳ Ｐゴシック" panose="020B0600070205080204" pitchFamily="34" charset="-128"/>
                <a:cs typeface="Arial" panose="020B0604020202020204" pitchFamily="34" charset="0"/>
              </a:rPr>
              <a:t>	</a:t>
            </a:r>
            <a:r>
              <a:rPr lang="en-US" altLang="ko-KR" sz="2800" i="1">
                <a:latin typeface="Calibri (Body)"/>
                <a:ea typeface="ＭＳ Ｐゴシック" panose="020B0600070205080204" pitchFamily="34" charset="-128"/>
                <a:cs typeface="Arial" panose="020B0604020202020204" pitchFamily="34" charset="0"/>
              </a:rPr>
              <a:t>“There is, in fact, a very simple elimination procedure which we shall call normalization. Through decomposition nonsimple domains are replaced by ‘domains whose elements are atomic (nondecomposable) values”.</a:t>
            </a:r>
          </a:p>
        </p:txBody>
      </p:sp>
      <p:sp>
        <p:nvSpPr>
          <p:cNvPr id="2" name="Slide Number Placeholder 1">
            <a:extLst>
              <a:ext uri="{FF2B5EF4-FFF2-40B4-BE49-F238E27FC236}">
                <a16:creationId xmlns:a16="http://schemas.microsoft.com/office/drawing/2014/main" id="{61C0487D-9E4E-4655-8C18-BA4F8234BAA0}"/>
              </a:ext>
            </a:extLst>
          </p:cNvPr>
          <p:cNvSpPr>
            <a:spLocks noGrp="1"/>
          </p:cNvSpPr>
          <p:nvPr>
            <p:ph type="sldNum" sz="quarter" idx="12"/>
          </p:nvPr>
        </p:nvSpPr>
        <p:spPr/>
        <p:txBody>
          <a:bodyPr/>
          <a:lstStyle/>
          <a:p>
            <a:fld id="{11F88B7E-86B8-4862-842E-2DB840C1EC76}" type="slidenum">
              <a:rPr lang="zh-CN" altLang="en-US" smtClean="0"/>
              <a:t>45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81">
                                            <p:txEl>
                                              <p:pRg st="0" end="0"/>
                                            </p:txEl>
                                          </p:spTgt>
                                        </p:tgtEl>
                                        <p:attrNameLst>
                                          <p:attrName>style.visibility</p:attrName>
                                        </p:attrNameLst>
                                      </p:cBhvr>
                                      <p:to>
                                        <p:strVal val="visible"/>
                                      </p:to>
                                    </p:set>
                                    <p:animEffect transition="in" filter="checkerboard(across)">
                                      <p:cBhvr>
                                        <p:cTn id="7" dur="500"/>
                                        <p:tgtEl>
                                          <p:spTgt spid="308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081">
                                            <p:txEl>
                                              <p:pRg st="1" end="1"/>
                                            </p:txEl>
                                          </p:spTgt>
                                        </p:tgtEl>
                                        <p:attrNameLst>
                                          <p:attrName>style.visibility</p:attrName>
                                        </p:attrNameLst>
                                      </p:cBhvr>
                                      <p:to>
                                        <p:strVal val="visible"/>
                                      </p:to>
                                    </p:set>
                                    <p:animEffect transition="in" filter="checkerboard(across)">
                                      <p:cBhvr>
                                        <p:cTn id="12" dur="500"/>
                                        <p:tgtEl>
                                          <p:spTgt spid="308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checkerboard(across)">
                                      <p:cBhvr>
                                        <p:cTn id="17"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1"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4DBB8CC-2629-5B48-86ED-452341B476B0}"/>
              </a:ext>
            </a:extLst>
          </p:cNvPr>
          <p:cNvSpPr>
            <a:spLocks noGrp="1" noChangeArrowheads="1"/>
          </p:cNvSpPr>
          <p:nvPr>
            <p:ph type="title"/>
          </p:nvPr>
        </p:nvSpPr>
        <p:spPr/>
        <p:txBody>
          <a:bodyPr/>
          <a:lstStyle/>
          <a:p>
            <a:pPr eaLnBrk="1" hangingPunct="1">
              <a:defRPr/>
            </a:pPr>
            <a:r>
              <a:rPr lang="en-US" altLang="ko-KR">
                <a:ea typeface="Gulim" charset="0"/>
                <a:cs typeface="Gulim" charset="0"/>
              </a:rPr>
              <a:t>4.3. Các dạng chuẩn (Normal Forms)</a:t>
            </a:r>
          </a:p>
        </p:txBody>
      </p:sp>
      <p:sp>
        <p:nvSpPr>
          <p:cNvPr id="75778" name="Rectangle 3">
            <a:extLst>
              <a:ext uri="{FF2B5EF4-FFF2-40B4-BE49-F238E27FC236}">
                <a16:creationId xmlns:a16="http://schemas.microsoft.com/office/drawing/2014/main" id="{DC6FA78F-FF9A-F340-AC9A-67C077E3E2D9}"/>
              </a:ext>
            </a:extLst>
          </p:cNvPr>
          <p:cNvSpPr>
            <a:spLocks noGrp="1"/>
          </p:cNvSpPr>
          <p:nvPr>
            <p:ph idx="1"/>
          </p:nvPr>
        </p:nvSpPr>
        <p:spPr/>
        <p:txBody>
          <a:bodyPr/>
          <a:lstStyle/>
          <a:p>
            <a:pPr eaLnBrk="1" hangingPunct="1"/>
            <a:r>
              <a:rPr lang="vi-VN" altLang="ko-KR" sz="2800">
                <a:latin typeface="Calibri (Body)"/>
                <a:ea typeface="Gulim" panose="020B0600000101010101" pitchFamily="34" charset="-127"/>
              </a:rPr>
              <a:t>Edgar F. Codd ban đầu thiết lập ba dạng </a:t>
            </a:r>
            <a:r>
              <a:rPr lang="en-US" altLang="ko-KR" sz="2800">
                <a:latin typeface="Calibri (Body)"/>
                <a:ea typeface="Gulim" panose="020B0600000101010101" pitchFamily="34" charset="-127"/>
              </a:rPr>
              <a:t>chuẩn</a:t>
            </a:r>
            <a:r>
              <a:rPr lang="vi-VN" altLang="ko-KR" sz="2800">
                <a:latin typeface="Calibri (Body)"/>
                <a:ea typeface="Gulim" panose="020B0600000101010101" pitchFamily="34" charset="-127"/>
              </a:rPr>
              <a:t>: 1NF, 2NF và 3NF.</a:t>
            </a:r>
          </a:p>
          <a:p>
            <a:pPr eaLnBrk="1" hangingPunct="1"/>
            <a:r>
              <a:rPr lang="vi-VN" altLang="ko-KR" sz="2800">
                <a:latin typeface="Calibri (Body)"/>
                <a:ea typeface="Gulim" panose="020B0600000101010101" pitchFamily="34" charset="-127"/>
              </a:rPr>
              <a:t>Hiện nay có một số </a:t>
            </a:r>
            <a:r>
              <a:rPr lang="en-US" altLang="ko-KR" sz="2800">
                <a:latin typeface="Calibri (Body)"/>
                <a:ea typeface="Gulim" panose="020B0600000101010101" pitchFamily="34" charset="-127"/>
              </a:rPr>
              <a:t>dạng chuẩn </a:t>
            </a:r>
            <a:r>
              <a:rPr lang="vi-VN" altLang="ko-KR" sz="2800">
                <a:latin typeface="Calibri (Body)"/>
                <a:ea typeface="Gulim" panose="020B0600000101010101" pitchFamily="34" charset="-127"/>
              </a:rPr>
              <a:t>khác thường được chấp nhận, nhưng 3NF được coi là đủ cho hầu hết các ứng dụng.</a:t>
            </a:r>
          </a:p>
          <a:p>
            <a:pPr eaLnBrk="1" hangingPunct="1"/>
            <a:r>
              <a:rPr lang="vi-VN" altLang="ko-KR" sz="2800">
                <a:latin typeface="Calibri (Body)"/>
                <a:ea typeface="Gulim" panose="020B0600000101010101" pitchFamily="34" charset="-127"/>
              </a:rPr>
              <a:t>Hầu hết các bảng khi đạt 3NF cũng đều ở dạng BCNF (Boyce-Codd Normal Form).</a:t>
            </a:r>
            <a:endParaRPr lang="en-US" altLang="ko-KR" sz="2800">
              <a:latin typeface="Calibri (Body)"/>
              <a:ea typeface="Gulim" panose="020B0600000101010101" pitchFamily="34" charset="-127"/>
            </a:endParaRPr>
          </a:p>
        </p:txBody>
      </p:sp>
      <p:sp>
        <p:nvSpPr>
          <p:cNvPr id="2" name="Slide Number Placeholder 1">
            <a:extLst>
              <a:ext uri="{FF2B5EF4-FFF2-40B4-BE49-F238E27FC236}">
                <a16:creationId xmlns:a16="http://schemas.microsoft.com/office/drawing/2014/main" id="{7AE306FC-E770-40A0-B436-BBBCF9CA9A78}"/>
              </a:ext>
            </a:extLst>
          </p:cNvPr>
          <p:cNvSpPr>
            <a:spLocks noGrp="1"/>
          </p:cNvSpPr>
          <p:nvPr>
            <p:ph type="sldNum" sz="quarter" idx="12"/>
          </p:nvPr>
        </p:nvSpPr>
        <p:spPr/>
        <p:txBody>
          <a:bodyPr/>
          <a:lstStyle/>
          <a:p>
            <a:fld id="{11F88B7E-86B8-4862-842E-2DB840C1EC76}" type="slidenum">
              <a:rPr lang="zh-CN" altLang="en-US" smtClean="0"/>
              <a:t>46</a:t>
            </a:fld>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6801" name="Picture 5">
            <a:extLst>
              <a:ext uri="{FF2B5EF4-FFF2-40B4-BE49-F238E27FC236}">
                <a16:creationId xmlns:a16="http://schemas.microsoft.com/office/drawing/2014/main" id="{356A8FF1-02DA-A146-BC27-F8C05E858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7200"/>
            <a:ext cx="23622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Rectangle 2">
            <a:extLst>
              <a:ext uri="{FF2B5EF4-FFF2-40B4-BE49-F238E27FC236}">
                <a16:creationId xmlns:a16="http://schemas.microsoft.com/office/drawing/2014/main" id="{FABC6277-98DF-684F-B839-A835ADC49B75}"/>
              </a:ext>
            </a:extLst>
          </p:cNvPr>
          <p:cNvSpPr>
            <a:spLocks noGrp="1" noChangeArrowheads="1"/>
          </p:cNvSpPr>
          <p:nvPr>
            <p:ph type="title"/>
          </p:nvPr>
        </p:nvSpPr>
        <p:spPr>
          <a:xfrm>
            <a:off x="2895600" y="685800"/>
            <a:ext cx="6172200" cy="1143000"/>
          </a:xfrm>
        </p:spPr>
        <p:txBody>
          <a:bodyPr/>
          <a:lstStyle/>
          <a:p>
            <a:pPr eaLnBrk="1" hangingPunct="1">
              <a:defRPr/>
            </a:pPr>
            <a:r>
              <a:rPr lang="en-GB" sz="3800" b="1">
                <a:cs typeface="Arial" charset="0"/>
              </a:rPr>
              <a:t>Functionally determines</a:t>
            </a:r>
          </a:p>
        </p:txBody>
      </p:sp>
      <p:sp>
        <p:nvSpPr>
          <p:cNvPr id="81923" name="Rectangle 3">
            <a:extLst>
              <a:ext uri="{FF2B5EF4-FFF2-40B4-BE49-F238E27FC236}">
                <a16:creationId xmlns:a16="http://schemas.microsoft.com/office/drawing/2014/main" id="{2E90412D-C90D-564E-B136-0A6FAD2D6883}"/>
              </a:ext>
            </a:extLst>
          </p:cNvPr>
          <p:cNvSpPr>
            <a:spLocks noGrp="1"/>
          </p:cNvSpPr>
          <p:nvPr>
            <p:ph sz="half" idx="1"/>
          </p:nvPr>
        </p:nvSpPr>
        <p:spPr>
          <a:xfrm>
            <a:off x="685800" y="2590800"/>
            <a:ext cx="7696200" cy="2667000"/>
          </a:xfrm>
        </p:spPr>
        <p:txBody>
          <a:bodyPr/>
          <a:lstStyle/>
          <a:p>
            <a:pPr eaLnBrk="1" hangingPunct="1"/>
            <a:r>
              <a:rPr lang="en-GB" altLang="en-US" sz="2400">
                <a:ea typeface="ＭＳ Ｐゴシック" panose="020B0600070205080204" pitchFamily="34" charset="-128"/>
                <a:cs typeface="Arial" panose="020B0604020202020204" pitchFamily="34" charset="0"/>
              </a:rPr>
              <a:t>Trong một bảng, một tập các cột X, quyết định hàm (</a:t>
            </a:r>
            <a:r>
              <a:rPr lang="en-GB" altLang="en-US" sz="2400">
                <a:solidFill>
                  <a:srgbClr val="0000FF"/>
                </a:solidFill>
                <a:ea typeface="ＭＳ Ｐゴシック" panose="020B0600070205080204" pitchFamily="34" charset="-128"/>
                <a:cs typeface="Arial" panose="020B0604020202020204" pitchFamily="34" charset="0"/>
              </a:rPr>
              <a:t>functionally determines) </a:t>
            </a:r>
            <a:r>
              <a:rPr lang="en-GB" altLang="en-US" sz="2400">
                <a:ea typeface="ＭＳ Ｐゴシック" panose="020B0600070205080204" pitchFamily="34" charset="-128"/>
                <a:cs typeface="Arial" panose="020B0604020202020204" pitchFamily="34" charset="0"/>
              </a:rPr>
              <a:t>một cột Y khác… </a:t>
            </a:r>
          </a:p>
          <a:p>
            <a:pPr eaLnBrk="1" hangingPunct="1"/>
            <a:endParaRPr lang="en-GB" altLang="en-US" sz="1200">
              <a:ea typeface="ＭＳ Ｐゴシック" panose="020B0600070205080204" pitchFamily="34" charset="-128"/>
              <a:cs typeface="Arial" panose="020B0604020202020204" pitchFamily="34" charset="0"/>
            </a:endParaRPr>
          </a:p>
          <a:p>
            <a:pPr eaLnBrk="1" hangingPunct="1">
              <a:buFontTx/>
              <a:buNone/>
            </a:pPr>
            <a:r>
              <a:rPr lang="en-GB" altLang="en-US" sz="2400">
                <a:solidFill>
                  <a:srgbClr val="003366"/>
                </a:solidFill>
                <a:ea typeface="ＭＳ Ｐゴシック" panose="020B0600070205080204" pitchFamily="34" charset="-128"/>
                <a:cs typeface="Arial" panose="020B0604020202020204" pitchFamily="34" charset="0"/>
              </a:rPr>
              <a:t>	</a:t>
            </a:r>
            <a:r>
              <a:rPr lang="en-GB" altLang="en-US" sz="2400">
                <a:solidFill>
                  <a:srgbClr val="0000FF"/>
                </a:solidFill>
                <a:ea typeface="ＭＳ Ｐゴシック" panose="020B0600070205080204" pitchFamily="34" charset="-128"/>
                <a:cs typeface="Arial" panose="020B0604020202020204" pitchFamily="34" charset="0"/>
              </a:rPr>
              <a:t>X → Y</a:t>
            </a:r>
          </a:p>
          <a:p>
            <a:pPr eaLnBrk="1" hangingPunct="1"/>
            <a:endParaRPr lang="en-GB" altLang="en-US" sz="1200">
              <a:solidFill>
                <a:srgbClr val="003366"/>
              </a:solidFill>
              <a:ea typeface="ＭＳ Ｐゴシック" panose="020B0600070205080204" pitchFamily="34" charset="-128"/>
              <a:cs typeface="Arial" panose="020B0604020202020204" pitchFamily="34" charset="0"/>
            </a:endParaRPr>
          </a:p>
          <a:p>
            <a:pPr eaLnBrk="1" hangingPunct="1">
              <a:buFontTx/>
              <a:buNone/>
            </a:pPr>
            <a:r>
              <a:rPr lang="en-GB" altLang="en-US" sz="2400">
                <a:ea typeface="ＭＳ Ｐゴシック" panose="020B0600070205080204" pitchFamily="34" charset="-128"/>
                <a:cs typeface="Arial" panose="020B0604020202020204" pitchFamily="34" charset="0"/>
              </a:rPr>
              <a:t>   … khi và chỉ khi mỗi giá trị của X được liên kết với nhiều nhất một giá trị của Y trong bảng.</a:t>
            </a:r>
          </a:p>
          <a:p>
            <a:pPr eaLnBrk="1" hangingPunct="1">
              <a:buFontTx/>
              <a:buNone/>
            </a:pPr>
            <a:endParaRPr lang="en-GB" altLang="en-US" sz="2400">
              <a:ea typeface="ＭＳ Ｐゴシック" panose="020B0600070205080204" pitchFamily="34" charset="-128"/>
              <a:cs typeface="Arial" panose="020B0604020202020204" pitchFamily="34" charset="0"/>
            </a:endParaRPr>
          </a:p>
          <a:p>
            <a:pPr eaLnBrk="1" hangingPunct="1">
              <a:buFontTx/>
              <a:buNone/>
            </a:pPr>
            <a:endParaRPr lang="en-GB" altLang="en-US" sz="2400">
              <a:ea typeface="ＭＳ Ｐゴシック" panose="020B0600070205080204" pitchFamily="34" charset="-128"/>
              <a:cs typeface="Arial" panose="020B0604020202020204" pitchFamily="34" charset="0"/>
            </a:endParaRPr>
          </a:p>
        </p:txBody>
      </p:sp>
      <p:sp>
        <p:nvSpPr>
          <p:cNvPr id="81926" name="Rectangle 6">
            <a:extLst>
              <a:ext uri="{FF2B5EF4-FFF2-40B4-BE49-F238E27FC236}">
                <a16:creationId xmlns:a16="http://schemas.microsoft.com/office/drawing/2014/main" id="{9B21C3B4-6753-0149-BE56-DDFD26DFEE12}"/>
              </a:ext>
            </a:extLst>
          </p:cNvPr>
          <p:cNvSpPr>
            <a:spLocks noChangeArrowheads="1"/>
          </p:cNvSpPr>
          <p:nvPr/>
        </p:nvSpPr>
        <p:spPr bwMode="auto">
          <a:xfrm>
            <a:off x="728663" y="5262562"/>
            <a:ext cx="7653337" cy="424732"/>
          </a:xfrm>
          <a:prstGeom prst="rect">
            <a:avLst/>
          </a:prstGeom>
          <a:noFill/>
          <a:ln w="9525">
            <a:noFill/>
            <a:miter lim="800000"/>
            <a:headEnd/>
            <a:tailEnd/>
          </a:ln>
          <a:effectLst/>
        </p:spPr>
        <p:txBody>
          <a:bodyPr>
            <a:spAutoFit/>
          </a:bodyPr>
          <a:lstStyle/>
          <a:p>
            <a:pPr eaLnBrk="1" hangingPunct="1">
              <a:lnSpc>
                <a:spcPct val="90000"/>
              </a:lnSpc>
              <a:spcBef>
                <a:spcPct val="20000"/>
              </a:spcBef>
              <a:buFontTx/>
              <a:buChar char="•"/>
              <a:defRPr/>
            </a:pPr>
            <a:r>
              <a:rPr lang="en-GB" sz="2400">
                <a:solidFill>
                  <a:srgbClr val="006600"/>
                </a:solidFill>
              </a:rPr>
              <a:t> </a:t>
            </a:r>
            <a:r>
              <a:rPr lang="en-GB" sz="2400">
                <a:solidFill>
                  <a:schemeClr val="tx2">
                    <a:lumMod val="75000"/>
                  </a:schemeClr>
                </a:solidFill>
              </a:rPr>
              <a:t>ví dụ.  Nếu bạn biết X thì khi đó chỉ có một khả năng cho Y. </a:t>
            </a:r>
          </a:p>
        </p:txBody>
      </p:sp>
      <p:sp>
        <p:nvSpPr>
          <p:cNvPr id="2" name="Slide Number Placeholder 1">
            <a:extLst>
              <a:ext uri="{FF2B5EF4-FFF2-40B4-BE49-F238E27FC236}">
                <a16:creationId xmlns:a16="http://schemas.microsoft.com/office/drawing/2014/main" id="{68DCD4CF-7027-4736-A1C6-3ACC6C20743B}"/>
              </a:ext>
            </a:extLst>
          </p:cNvPr>
          <p:cNvSpPr>
            <a:spLocks noGrp="1"/>
          </p:cNvSpPr>
          <p:nvPr>
            <p:ph type="sldNum" sz="quarter" idx="12"/>
          </p:nvPr>
        </p:nvSpPr>
        <p:spPr/>
        <p:txBody>
          <a:bodyPr/>
          <a:lstStyle/>
          <a:p>
            <a:fld id="{11F88B7E-86B8-4862-842E-2DB840C1EC76}" type="slidenum">
              <a:rPr lang="zh-CN" altLang="en-US" smtClean="0"/>
              <a:t>47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2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autoUpdateAnimBg="0"/>
      <p:bldP spid="81926"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F32F283-A42F-3245-8D60-3CC4780F88A6}"/>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GB" altLang="en-US" b="1">
                <a:ea typeface="ＭＳ Ｐゴシック" panose="020B0600070205080204" pitchFamily="34" charset="-128"/>
                <a:cs typeface="Arial" panose="020B0604020202020204" pitchFamily="34" charset="0"/>
              </a:rPr>
              <a:t>Các dạng chuẩn phổ biến…</a:t>
            </a:r>
            <a:endParaRPr lang="en-US" altLang="en-US" b="1">
              <a:ea typeface="ＭＳ Ｐゴシック" panose="020B0600070205080204" pitchFamily="34" charset="-128"/>
              <a:cs typeface="Arial" panose="020B0604020202020204" pitchFamily="34" charset="0"/>
            </a:endParaRPr>
          </a:p>
        </p:txBody>
      </p:sp>
      <p:sp>
        <p:nvSpPr>
          <p:cNvPr id="14339" name="Rectangle 3">
            <a:extLst>
              <a:ext uri="{FF2B5EF4-FFF2-40B4-BE49-F238E27FC236}">
                <a16:creationId xmlns:a16="http://schemas.microsoft.com/office/drawing/2014/main" id="{1FDDCA96-F37E-F543-AADD-EDD08AEB571C}"/>
              </a:ext>
            </a:extLst>
          </p:cNvPr>
          <p:cNvSpPr>
            <a:spLocks noGrp="1" noChangeArrowheads="1"/>
          </p:cNvSpPr>
          <p:nvPr>
            <p:ph sz="half" idx="1"/>
          </p:nvPr>
        </p:nvSpPr>
        <p:spPr>
          <a:xfrm>
            <a:off x="615950" y="1083365"/>
            <a:ext cx="3956050" cy="4343400"/>
          </a:xfrm>
        </p:spPr>
        <p:txBody>
          <a:bodyPr>
            <a:normAutofit lnSpcReduction="10000"/>
          </a:bodyPr>
          <a:lstStyle/>
          <a:p>
            <a:pPr eaLnBrk="1" hangingPunct="1">
              <a:buFont typeface="Wingdings" pitchFamily="2" charset="2"/>
              <a:buChar char="u"/>
              <a:defRPr/>
            </a:pPr>
            <a:r>
              <a:rPr lang="en-GB" sz="2400">
                <a:solidFill>
                  <a:schemeClr val="tx2">
                    <a:lumMod val="75000"/>
                  </a:schemeClr>
                </a:solidFill>
                <a:ea typeface="+mn-ea"/>
              </a:rPr>
              <a:t>Dạng chuẩn thứ nhất (First normal form)</a:t>
            </a:r>
          </a:p>
          <a:p>
            <a:pPr lvl="1">
              <a:buFont typeface="Arial" charset="0"/>
              <a:buChar char="•"/>
              <a:defRPr/>
            </a:pPr>
            <a:r>
              <a:rPr lang="en-GB" sz="2000"/>
              <a:t>Tất cả các giá trị dữ liệu là nguyên tử và vì vậy mọi thứ đều phù hợp với một quan hệ toán học.</a:t>
            </a:r>
          </a:p>
          <a:p>
            <a:pPr lvl="1" eaLnBrk="1" hangingPunct="1">
              <a:buFont typeface="Arial" charset="0"/>
              <a:buChar char="•"/>
              <a:defRPr/>
            </a:pPr>
            <a:endParaRPr lang="en-GB" sz="2000"/>
          </a:p>
          <a:p>
            <a:pPr eaLnBrk="1" hangingPunct="1">
              <a:buFont typeface="Wingdings" pitchFamily="2" charset="2"/>
              <a:buChar char="u"/>
              <a:defRPr/>
            </a:pPr>
            <a:r>
              <a:rPr lang="en-GB" sz="2400">
                <a:solidFill>
                  <a:schemeClr val="tx2">
                    <a:lumMod val="75000"/>
                  </a:schemeClr>
                </a:solidFill>
                <a:ea typeface="+mn-ea"/>
              </a:rPr>
              <a:t>Dạng chuẩn thứ hai (Second normal form)</a:t>
            </a:r>
          </a:p>
          <a:p>
            <a:pPr lvl="1">
              <a:buFont typeface="Arial" charset="0"/>
              <a:buChar char="•"/>
              <a:defRPr/>
            </a:pPr>
            <a:r>
              <a:rPr lang="en-GB" sz="2000"/>
              <a:t>Đã ở dạng chuẩn 1NF thêm với không có thuộc tính không phải khóa chính phụ thuộc một phần vào khóa chính</a:t>
            </a:r>
            <a:endParaRPr lang="en-US" sz="2000"/>
          </a:p>
        </p:txBody>
      </p:sp>
      <p:sp>
        <p:nvSpPr>
          <p:cNvPr id="14340" name="Rectangle 4">
            <a:extLst>
              <a:ext uri="{FF2B5EF4-FFF2-40B4-BE49-F238E27FC236}">
                <a16:creationId xmlns:a16="http://schemas.microsoft.com/office/drawing/2014/main" id="{F05E4490-13F8-EB4E-82E3-7838F6C37DA0}"/>
              </a:ext>
            </a:extLst>
          </p:cNvPr>
          <p:cNvSpPr>
            <a:spLocks noGrp="1" noChangeArrowheads="1"/>
          </p:cNvSpPr>
          <p:nvPr>
            <p:ph sz="half" idx="2"/>
          </p:nvPr>
        </p:nvSpPr>
        <p:spPr>
          <a:xfrm>
            <a:off x="4724400" y="2073965"/>
            <a:ext cx="3956050" cy="3352800"/>
          </a:xfrm>
        </p:spPr>
        <p:txBody>
          <a:bodyPr/>
          <a:lstStyle/>
          <a:p>
            <a:pPr eaLnBrk="1" hangingPunct="1">
              <a:buFont typeface="Wingdings" pitchFamily="2" charset="2"/>
              <a:buChar char="u"/>
              <a:defRPr/>
            </a:pPr>
            <a:r>
              <a:rPr lang="en-GB" sz="2400">
                <a:solidFill>
                  <a:schemeClr val="tx2">
                    <a:lumMod val="75000"/>
                  </a:schemeClr>
                </a:solidFill>
                <a:ea typeface="+mn-ea"/>
              </a:rPr>
              <a:t>Dạng chuẩn thứ ba (Third normal form)</a:t>
            </a:r>
          </a:p>
          <a:p>
            <a:pPr lvl="1">
              <a:buFont typeface="Arial" charset="0"/>
              <a:buChar char="•"/>
              <a:defRPr/>
            </a:pPr>
            <a:r>
              <a:rPr lang="en-GB" sz="2000"/>
              <a:t>Đã ở dạngchuân r 2NF thêm với không có thuộc tính không phải khóa chính phụ thuộc bắc cầu vào khóa chính</a:t>
            </a:r>
          </a:p>
          <a:p>
            <a:pPr eaLnBrk="1" hangingPunct="1">
              <a:buFontTx/>
              <a:buNone/>
              <a:defRPr/>
            </a:pPr>
            <a:endParaRPr lang="en-US" sz="2400">
              <a:ea typeface="+mn-ea"/>
            </a:endParaRPr>
          </a:p>
        </p:txBody>
      </p:sp>
      <p:sp>
        <p:nvSpPr>
          <p:cNvPr id="2" name="Slide Number Placeholder 1">
            <a:extLst>
              <a:ext uri="{FF2B5EF4-FFF2-40B4-BE49-F238E27FC236}">
                <a16:creationId xmlns:a16="http://schemas.microsoft.com/office/drawing/2014/main" id="{F3C2DDFB-1744-4800-BFF1-6897C8E85F45}"/>
              </a:ext>
            </a:extLst>
          </p:cNvPr>
          <p:cNvSpPr>
            <a:spLocks noGrp="1"/>
          </p:cNvSpPr>
          <p:nvPr>
            <p:ph type="sldNum" sz="quarter" idx="12"/>
          </p:nvPr>
        </p:nvSpPr>
        <p:spPr/>
        <p:txBody>
          <a:bodyPr/>
          <a:lstStyle/>
          <a:p>
            <a:fld id="{11F88B7E-86B8-4862-842E-2DB840C1EC76}" type="slidenum">
              <a:rPr lang="zh-CN" altLang="en-US" smtClean="0"/>
              <a:t>48</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433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43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433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4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P spid="14340"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8A935A1-385D-6D49-98D3-6B01C267AFFA}"/>
              </a:ext>
            </a:extLst>
          </p:cNvPr>
          <p:cNvSpPr>
            <a:spLocks noGrp="1" noChangeArrowheads="1"/>
          </p:cNvSpPr>
          <p:nvPr>
            <p:ph type="title"/>
          </p:nvPr>
        </p:nvSpPr>
        <p:spPr/>
        <p:txBody>
          <a:bodyPr/>
          <a:lstStyle/>
          <a:p>
            <a:pPr eaLnBrk="1" hangingPunct="1">
              <a:defRPr/>
            </a:pPr>
            <a:r>
              <a:rPr lang="en-NZ" b="1">
                <a:ea typeface="+mj-ea"/>
              </a:rPr>
              <a:t>Ví dụ về dạng chuẩn</a:t>
            </a:r>
            <a:endParaRPr lang="en-GB" b="1">
              <a:ea typeface="+mj-ea"/>
            </a:endParaRPr>
          </a:p>
        </p:txBody>
      </p:sp>
      <p:sp>
        <p:nvSpPr>
          <p:cNvPr id="15363" name="Rectangle 3">
            <a:extLst>
              <a:ext uri="{FF2B5EF4-FFF2-40B4-BE49-F238E27FC236}">
                <a16:creationId xmlns:a16="http://schemas.microsoft.com/office/drawing/2014/main" id="{3FEB3911-2565-2947-98DB-975AC48FB3B8}"/>
              </a:ext>
            </a:extLst>
          </p:cNvPr>
          <p:cNvSpPr>
            <a:spLocks noGrp="1" noChangeArrowheads="1"/>
          </p:cNvSpPr>
          <p:nvPr>
            <p:ph sz="half" idx="1"/>
          </p:nvPr>
        </p:nvSpPr>
        <p:spPr>
          <a:xfrm>
            <a:off x="457200" y="1673225"/>
            <a:ext cx="4038600" cy="4718050"/>
          </a:xfrm>
        </p:spPr>
        <p:txBody>
          <a:bodyPr/>
          <a:lstStyle/>
          <a:p>
            <a:pPr eaLnBrk="1" hangingPunct="1">
              <a:buFont typeface="Wingdings" pitchFamily="2" charset="2"/>
              <a:buChar char="u"/>
              <a:defRPr/>
            </a:pPr>
            <a:r>
              <a:rPr lang="vi-VN" sz="2400">
                <a:latin typeface="Calibri (Body)"/>
              </a:rPr>
              <a:t>Hãy xem xét một bảng đại diện cho các đơn đặt hàng trong một cửa hàng trực tuyến</a:t>
            </a:r>
            <a:endParaRPr lang="en-US" sz="2400">
              <a:latin typeface="Calibri (Body)"/>
            </a:endParaRPr>
          </a:p>
          <a:p>
            <a:pPr eaLnBrk="1" hangingPunct="1">
              <a:buFont typeface="Wingdings" pitchFamily="2" charset="2"/>
              <a:buChar char="u"/>
              <a:defRPr/>
            </a:pPr>
            <a:endParaRPr lang="en-NZ" sz="2400">
              <a:latin typeface="Calibri (Body)"/>
            </a:endParaRPr>
          </a:p>
          <a:p>
            <a:pPr eaLnBrk="1" hangingPunct="1">
              <a:buFont typeface="Wingdings" pitchFamily="2" charset="2"/>
              <a:buChar char="u"/>
              <a:defRPr/>
            </a:pPr>
            <a:r>
              <a:rPr lang="vi-VN" sz="2400">
                <a:latin typeface="Calibri (Body)"/>
              </a:rPr>
              <a:t>Mỗi mục trong bảng đại diện cho một mục trên một đơn đặt hàng cụ thể.</a:t>
            </a:r>
            <a:endParaRPr lang="en-GB" sz="2400">
              <a:latin typeface="Calibri (Body)"/>
            </a:endParaRPr>
          </a:p>
        </p:txBody>
      </p:sp>
      <p:sp>
        <p:nvSpPr>
          <p:cNvPr id="15364" name="Rectangle 4">
            <a:extLst>
              <a:ext uri="{FF2B5EF4-FFF2-40B4-BE49-F238E27FC236}">
                <a16:creationId xmlns:a16="http://schemas.microsoft.com/office/drawing/2014/main" id="{9D0B0A38-02A4-B746-A392-B2587217C956}"/>
              </a:ext>
            </a:extLst>
          </p:cNvPr>
          <p:cNvSpPr>
            <a:spLocks noGrp="1" noChangeArrowheads="1"/>
          </p:cNvSpPr>
          <p:nvPr>
            <p:ph sz="half" idx="2"/>
          </p:nvPr>
        </p:nvSpPr>
        <p:spPr>
          <a:xfrm>
            <a:off x="4648200" y="1673225"/>
            <a:ext cx="4038600" cy="4718050"/>
          </a:xfrm>
        </p:spPr>
        <p:txBody>
          <a:bodyPr/>
          <a:lstStyle/>
          <a:p>
            <a:pPr eaLnBrk="1" hangingPunct="1">
              <a:buFont typeface="Wingdings" pitchFamily="2" charset="2"/>
              <a:buChar char="u"/>
              <a:defRPr/>
            </a:pPr>
            <a:r>
              <a:rPr lang="en-NZ" sz="2400" b="1">
                <a:solidFill>
                  <a:schemeClr val="tx2">
                    <a:lumMod val="75000"/>
                  </a:schemeClr>
                </a:solidFill>
                <a:ea typeface="+mn-ea"/>
              </a:rPr>
              <a:t>Các cột</a:t>
            </a:r>
          </a:p>
          <a:p>
            <a:pPr lvl="1" eaLnBrk="1" hangingPunct="1">
              <a:buFont typeface="Arial" charset="0"/>
              <a:buChar char="•"/>
              <a:defRPr/>
            </a:pPr>
            <a:r>
              <a:rPr lang="en-NZ" sz="2000">
                <a:solidFill>
                  <a:schemeClr val="tx2">
                    <a:lumMod val="75000"/>
                  </a:schemeClr>
                </a:solidFill>
              </a:rPr>
              <a:t>Order</a:t>
            </a:r>
          </a:p>
          <a:p>
            <a:pPr lvl="1" eaLnBrk="1" hangingPunct="1">
              <a:buFont typeface="Arial" charset="0"/>
              <a:buChar char="•"/>
              <a:defRPr/>
            </a:pPr>
            <a:r>
              <a:rPr lang="en-NZ" sz="2000">
                <a:solidFill>
                  <a:schemeClr val="tx2">
                    <a:lumMod val="75000"/>
                  </a:schemeClr>
                </a:solidFill>
              </a:rPr>
              <a:t>Product</a:t>
            </a:r>
          </a:p>
          <a:p>
            <a:pPr lvl="1" eaLnBrk="1" hangingPunct="1">
              <a:buFont typeface="Arial" charset="0"/>
              <a:buChar char="•"/>
              <a:defRPr/>
            </a:pPr>
            <a:r>
              <a:rPr lang="en-NZ" sz="2000">
                <a:solidFill>
                  <a:schemeClr val="tx2">
                    <a:lumMod val="75000"/>
                  </a:schemeClr>
                </a:solidFill>
              </a:rPr>
              <a:t>Customer</a:t>
            </a:r>
          </a:p>
          <a:p>
            <a:pPr lvl="1" eaLnBrk="1" hangingPunct="1">
              <a:buFont typeface="Arial" charset="0"/>
              <a:buChar char="•"/>
              <a:defRPr/>
            </a:pPr>
            <a:r>
              <a:rPr lang="en-NZ" sz="2000">
                <a:solidFill>
                  <a:schemeClr val="tx2">
                    <a:lumMod val="75000"/>
                  </a:schemeClr>
                </a:solidFill>
              </a:rPr>
              <a:t>Address</a:t>
            </a:r>
          </a:p>
          <a:p>
            <a:pPr lvl="1" eaLnBrk="1" hangingPunct="1">
              <a:buFont typeface="Arial" charset="0"/>
              <a:buChar char="•"/>
              <a:defRPr/>
            </a:pPr>
            <a:r>
              <a:rPr lang="en-NZ" sz="2000">
                <a:solidFill>
                  <a:schemeClr val="tx2">
                    <a:lumMod val="75000"/>
                  </a:schemeClr>
                </a:solidFill>
              </a:rPr>
              <a:t>Quantity</a:t>
            </a:r>
          </a:p>
          <a:p>
            <a:pPr lvl="1" eaLnBrk="1" hangingPunct="1">
              <a:buFont typeface="Arial" charset="0"/>
              <a:buChar char="•"/>
              <a:defRPr/>
            </a:pPr>
            <a:r>
              <a:rPr lang="en-NZ" sz="2000">
                <a:solidFill>
                  <a:schemeClr val="tx2">
                    <a:lumMod val="75000"/>
                  </a:schemeClr>
                </a:solidFill>
              </a:rPr>
              <a:t>UnitPrice</a:t>
            </a:r>
          </a:p>
          <a:p>
            <a:pPr lvl="1" eaLnBrk="1" hangingPunct="1">
              <a:buFont typeface="Arial" charset="0"/>
              <a:buChar char="•"/>
              <a:defRPr/>
            </a:pPr>
            <a:endParaRPr lang="en-NZ" sz="2000">
              <a:solidFill>
                <a:srgbClr val="006600"/>
              </a:solidFill>
            </a:endParaRPr>
          </a:p>
          <a:p>
            <a:pPr eaLnBrk="1" hangingPunct="1">
              <a:buFont typeface="Wingdings" pitchFamily="2" charset="2"/>
              <a:buChar char="u"/>
              <a:defRPr/>
            </a:pPr>
            <a:r>
              <a:rPr lang="en-NZ" sz="2400">
                <a:ea typeface="+mn-ea"/>
              </a:rPr>
              <a:t>Khoá chính là </a:t>
            </a:r>
            <a:r>
              <a:rPr lang="en-NZ" sz="2400">
                <a:solidFill>
                  <a:schemeClr val="tx2">
                    <a:lumMod val="75000"/>
                  </a:schemeClr>
                </a:solidFill>
                <a:ea typeface="+mn-ea"/>
              </a:rPr>
              <a:t>{Order, Product}</a:t>
            </a:r>
            <a:endParaRPr lang="en-GB" sz="2400">
              <a:solidFill>
                <a:schemeClr val="tx2">
                  <a:lumMod val="75000"/>
                </a:schemeClr>
              </a:solidFill>
              <a:ea typeface="+mn-ea"/>
            </a:endParaRPr>
          </a:p>
        </p:txBody>
      </p:sp>
      <p:sp>
        <p:nvSpPr>
          <p:cNvPr id="2" name="Slide Number Placeholder 1">
            <a:extLst>
              <a:ext uri="{FF2B5EF4-FFF2-40B4-BE49-F238E27FC236}">
                <a16:creationId xmlns:a16="http://schemas.microsoft.com/office/drawing/2014/main" id="{50206D57-034D-4AD4-825A-DCEB4C843F06}"/>
              </a:ext>
            </a:extLst>
          </p:cNvPr>
          <p:cNvSpPr>
            <a:spLocks noGrp="1"/>
          </p:cNvSpPr>
          <p:nvPr>
            <p:ph type="sldNum" sz="quarter" idx="12"/>
          </p:nvPr>
        </p:nvSpPr>
        <p:spPr/>
        <p:txBody>
          <a:bodyPr/>
          <a:lstStyle/>
          <a:p>
            <a:fld id="{11F88B7E-86B8-4862-842E-2DB840C1EC76}" type="slidenum">
              <a:rPr lang="zh-CN" altLang="en-US" smtClean="0"/>
              <a:t>49</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536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536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536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536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536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536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3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87F5-698F-AD43-9BAC-B87D6E8CBD88}"/>
              </a:ext>
            </a:extLst>
          </p:cNvPr>
          <p:cNvSpPr>
            <a:spLocks noGrp="1"/>
          </p:cNvSpPr>
          <p:nvPr>
            <p:ph type="title"/>
          </p:nvPr>
        </p:nvSpPr>
        <p:spPr/>
        <p:txBody>
          <a:bodyPr/>
          <a:lstStyle/>
          <a:p>
            <a:pPr eaLnBrk="1" hangingPunct="1">
              <a:defRPr/>
            </a:pPr>
            <a:r>
              <a:rPr lang="en-US">
                <a:cs typeface="Arial" charset="0"/>
              </a:rPr>
              <a:t>1. Các mô hình dữ liệu (2)</a:t>
            </a:r>
          </a:p>
        </p:txBody>
      </p:sp>
      <p:sp>
        <p:nvSpPr>
          <p:cNvPr id="22530" name="Content Placeholder 29">
            <a:extLst>
              <a:ext uri="{FF2B5EF4-FFF2-40B4-BE49-F238E27FC236}">
                <a16:creationId xmlns:a16="http://schemas.microsoft.com/office/drawing/2014/main" id="{7B88E2B6-90E9-7346-A626-15A8DF0A4CF2}"/>
              </a:ext>
            </a:extLst>
          </p:cNvPr>
          <p:cNvSpPr>
            <a:spLocks noGrp="1"/>
          </p:cNvSpPr>
          <p:nvPr>
            <p:ph idx="1"/>
          </p:nvPr>
        </p:nvSpPr>
        <p:spPr/>
        <p:txBody>
          <a:bodyPr/>
          <a:lstStyle/>
          <a:p>
            <a:pPr eaLnBrk="1" hangingPunct="1"/>
            <a:r>
              <a:rPr lang="en-US" altLang="en-US" sz="2800">
                <a:ea typeface="ＭＳ Ｐゴシック" panose="020B0600070205080204" pitchFamily="34" charset="-128"/>
                <a:cs typeface="Arial" panose="020B0604020202020204" pitchFamily="34" charset="0"/>
              </a:rPr>
              <a:t>3 loại mô hình dữ liệu:</a:t>
            </a:r>
          </a:p>
        </p:txBody>
      </p:sp>
      <p:sp>
        <p:nvSpPr>
          <p:cNvPr id="22531" name="Rectangle 19">
            <a:extLst>
              <a:ext uri="{FF2B5EF4-FFF2-40B4-BE49-F238E27FC236}">
                <a16:creationId xmlns:a16="http://schemas.microsoft.com/office/drawing/2014/main" id="{2BB53804-1D6F-DB40-93CF-59815D4785A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br>
              <a:rPr lang="en-US" altLang="en-US" sz="2000">
                <a:latin typeface="Times New Roman" panose="02020603050405020304" pitchFamily="18" charset="0"/>
              </a:rPr>
            </a:br>
            <a:endParaRPr lang="en-US" altLang="en-US" sz="2000">
              <a:latin typeface="Times New Roman" panose="02020603050405020304" pitchFamily="18" charset="0"/>
            </a:endParaRPr>
          </a:p>
        </p:txBody>
      </p:sp>
      <p:pic>
        <p:nvPicPr>
          <p:cNvPr id="42006" name="Picture 22">
            <a:extLst>
              <a:ext uri="{FF2B5EF4-FFF2-40B4-BE49-F238E27FC236}">
                <a16:creationId xmlns:a16="http://schemas.microsoft.com/office/drawing/2014/main" id="{F3899326-F54A-C247-B51F-1B8B66AA3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56" y="1644651"/>
            <a:ext cx="8904287"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B48F5BE-166E-4DDD-A887-FE42ADF18A88}"/>
              </a:ext>
            </a:extLst>
          </p:cNvPr>
          <p:cNvSpPr>
            <a:spLocks noGrp="1"/>
          </p:cNvSpPr>
          <p:nvPr>
            <p:ph type="sldNum" sz="quarter" idx="12"/>
          </p:nvPr>
        </p:nvSpPr>
        <p:spPr/>
        <p:txBody>
          <a:bodyPr/>
          <a:lstStyle/>
          <a:p>
            <a:fld id="{11F88B7E-86B8-4862-842E-2DB840C1EC76}" type="slidenum">
              <a:rPr lang="zh-CN" altLang="en-US" smtClean="0"/>
              <a:t>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2006"/>
                                        </p:tgtEl>
                                        <p:attrNameLst>
                                          <p:attrName>style.visibility</p:attrName>
                                        </p:attrNameLst>
                                      </p:cBhvr>
                                      <p:to>
                                        <p:strVal val="visible"/>
                                      </p:to>
                                    </p:set>
                                    <p:animEffect transition="in" filter="checkerboard(across)">
                                      <p:cBhvr>
                                        <p:cTn id="7" dur="500"/>
                                        <p:tgtEl>
                                          <p:spTgt spid="42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AD8DE90-A1D3-4846-A9C1-BC43F7D37EF6}"/>
              </a:ext>
            </a:extLst>
          </p:cNvPr>
          <p:cNvSpPr>
            <a:spLocks noGrp="1" noChangeArrowheads="1"/>
          </p:cNvSpPr>
          <p:nvPr>
            <p:ph type="title"/>
          </p:nvPr>
        </p:nvSpPr>
        <p:spPr/>
        <p:txBody>
          <a:bodyPr/>
          <a:lstStyle/>
          <a:p>
            <a:pPr eaLnBrk="1" hangingPunct="1">
              <a:defRPr/>
            </a:pPr>
            <a:r>
              <a:rPr lang="en-NZ" b="1">
                <a:ea typeface="+mj-ea"/>
              </a:rPr>
              <a:t>Các phụ thuộc hàm</a:t>
            </a:r>
            <a:endParaRPr lang="en-GB" b="1">
              <a:ea typeface="+mj-ea"/>
            </a:endParaRPr>
          </a:p>
        </p:txBody>
      </p:sp>
      <p:sp>
        <p:nvSpPr>
          <p:cNvPr id="17414" name="Rectangle 6">
            <a:extLst>
              <a:ext uri="{FF2B5EF4-FFF2-40B4-BE49-F238E27FC236}">
                <a16:creationId xmlns:a16="http://schemas.microsoft.com/office/drawing/2014/main" id="{2DA6BD92-B66D-4244-A67C-976EC58C556B}"/>
              </a:ext>
            </a:extLst>
          </p:cNvPr>
          <p:cNvSpPr>
            <a:spLocks noChangeArrowheads="1"/>
          </p:cNvSpPr>
          <p:nvPr/>
        </p:nvSpPr>
        <p:spPr bwMode="auto">
          <a:xfrm>
            <a:off x="5410200" y="1981200"/>
            <a:ext cx="3276600" cy="461963"/>
          </a:xfrm>
          <a:prstGeom prst="rect">
            <a:avLst/>
          </a:prstGeom>
          <a:noFill/>
          <a:ln w="9525">
            <a:noFill/>
            <a:miter lim="800000"/>
            <a:headEnd/>
            <a:tailEnd/>
          </a:ln>
          <a:effectLst/>
        </p:spPr>
        <p:txBody>
          <a:bodyPr>
            <a:spAutoFit/>
          </a:bodyPr>
          <a:lstStyle/>
          <a:p>
            <a:pPr eaLnBrk="1" hangingPunct="1">
              <a:spcBef>
                <a:spcPct val="50000"/>
              </a:spcBef>
              <a:defRPr/>
            </a:pPr>
            <a:r>
              <a:rPr lang="en-NZ" sz="2400">
                <a:solidFill>
                  <a:schemeClr val="tx2">
                    <a:lumMod val="75000"/>
                  </a:schemeClr>
                </a:solidFill>
              </a:rPr>
              <a:t>{Order} </a:t>
            </a:r>
            <a:r>
              <a:rPr lang="en-NZ" sz="2400">
                <a:solidFill>
                  <a:schemeClr val="tx2">
                    <a:lumMod val="75000"/>
                  </a:schemeClr>
                </a:solidFill>
                <a:sym typeface="Symbol" pitchFamily="18" charset="2"/>
              </a:rPr>
              <a:t> {Customer}</a:t>
            </a:r>
          </a:p>
        </p:txBody>
      </p:sp>
      <p:sp>
        <p:nvSpPr>
          <p:cNvPr id="17415" name="Rectangle 7">
            <a:extLst>
              <a:ext uri="{FF2B5EF4-FFF2-40B4-BE49-F238E27FC236}">
                <a16:creationId xmlns:a16="http://schemas.microsoft.com/office/drawing/2014/main" id="{A027BB5B-7EF9-F843-9B34-9BD783ACC716}"/>
              </a:ext>
            </a:extLst>
          </p:cNvPr>
          <p:cNvSpPr>
            <a:spLocks noChangeArrowheads="1"/>
          </p:cNvSpPr>
          <p:nvPr/>
        </p:nvSpPr>
        <p:spPr bwMode="auto">
          <a:xfrm>
            <a:off x="5410200" y="3048000"/>
            <a:ext cx="3733800" cy="461963"/>
          </a:xfrm>
          <a:prstGeom prst="rect">
            <a:avLst/>
          </a:prstGeom>
          <a:noFill/>
          <a:ln w="9525">
            <a:noFill/>
            <a:miter lim="800000"/>
            <a:headEnd/>
            <a:tailEnd/>
          </a:ln>
          <a:effectLst/>
        </p:spPr>
        <p:txBody>
          <a:bodyPr>
            <a:spAutoFit/>
          </a:bodyPr>
          <a:lstStyle/>
          <a:p>
            <a:pPr eaLnBrk="1" hangingPunct="1">
              <a:spcBef>
                <a:spcPct val="50000"/>
              </a:spcBef>
              <a:defRPr/>
            </a:pPr>
            <a:r>
              <a:rPr lang="en-NZ" sz="2400">
                <a:solidFill>
                  <a:schemeClr val="tx2">
                    <a:lumMod val="75000"/>
                  </a:schemeClr>
                </a:solidFill>
              </a:rPr>
              <a:t>{</a:t>
            </a:r>
            <a:r>
              <a:rPr lang="en-NZ" sz="2400">
                <a:solidFill>
                  <a:schemeClr val="tx2">
                    <a:lumMod val="75000"/>
                  </a:schemeClr>
                </a:solidFill>
                <a:sym typeface="Symbol" pitchFamily="18" charset="2"/>
              </a:rPr>
              <a:t>Customer</a:t>
            </a:r>
            <a:r>
              <a:rPr lang="en-NZ" sz="2400">
                <a:solidFill>
                  <a:schemeClr val="tx2">
                    <a:lumMod val="75000"/>
                  </a:schemeClr>
                </a:solidFill>
              </a:rPr>
              <a:t>} </a:t>
            </a:r>
            <a:r>
              <a:rPr lang="en-NZ" sz="2400">
                <a:solidFill>
                  <a:schemeClr val="tx2">
                    <a:lumMod val="75000"/>
                  </a:schemeClr>
                </a:solidFill>
                <a:sym typeface="Symbol" pitchFamily="18" charset="2"/>
              </a:rPr>
              <a:t> {Address}</a:t>
            </a:r>
          </a:p>
        </p:txBody>
      </p:sp>
      <p:sp>
        <p:nvSpPr>
          <p:cNvPr id="17416" name="Rectangle 8">
            <a:extLst>
              <a:ext uri="{FF2B5EF4-FFF2-40B4-BE49-F238E27FC236}">
                <a16:creationId xmlns:a16="http://schemas.microsoft.com/office/drawing/2014/main" id="{46E78A8F-9B14-3144-A537-4A82148FDC4B}"/>
              </a:ext>
            </a:extLst>
          </p:cNvPr>
          <p:cNvSpPr>
            <a:spLocks noChangeArrowheads="1"/>
          </p:cNvSpPr>
          <p:nvPr/>
        </p:nvSpPr>
        <p:spPr bwMode="auto">
          <a:xfrm>
            <a:off x="5105400" y="4038600"/>
            <a:ext cx="3886200" cy="461963"/>
          </a:xfrm>
          <a:prstGeom prst="rect">
            <a:avLst/>
          </a:prstGeom>
          <a:noFill/>
          <a:ln w="9525">
            <a:noFill/>
            <a:miter lim="800000"/>
            <a:headEnd/>
            <a:tailEnd/>
          </a:ln>
          <a:effectLst/>
        </p:spPr>
        <p:txBody>
          <a:bodyPr>
            <a:spAutoFit/>
          </a:bodyPr>
          <a:lstStyle/>
          <a:p>
            <a:pPr eaLnBrk="1" hangingPunct="1">
              <a:spcBef>
                <a:spcPct val="50000"/>
              </a:spcBef>
              <a:defRPr/>
            </a:pPr>
            <a:r>
              <a:rPr lang="en-NZ" sz="2400">
                <a:solidFill>
                  <a:schemeClr val="tx2">
                    <a:lumMod val="75000"/>
                  </a:schemeClr>
                </a:solidFill>
              </a:rPr>
              <a:t>{Product} </a:t>
            </a:r>
            <a:r>
              <a:rPr lang="en-NZ" sz="2400">
                <a:solidFill>
                  <a:schemeClr val="tx2">
                    <a:lumMod val="75000"/>
                  </a:schemeClr>
                </a:solidFill>
                <a:sym typeface="Symbol" pitchFamily="18" charset="2"/>
              </a:rPr>
              <a:t> {UnitPrice}</a:t>
            </a:r>
          </a:p>
        </p:txBody>
      </p:sp>
      <p:sp>
        <p:nvSpPr>
          <p:cNvPr id="17417" name="Rectangle 9">
            <a:extLst>
              <a:ext uri="{FF2B5EF4-FFF2-40B4-BE49-F238E27FC236}">
                <a16:creationId xmlns:a16="http://schemas.microsoft.com/office/drawing/2014/main" id="{9276A194-4E7B-6348-9A44-947A4354014F}"/>
              </a:ext>
            </a:extLst>
          </p:cNvPr>
          <p:cNvSpPr>
            <a:spLocks noChangeArrowheads="1"/>
          </p:cNvSpPr>
          <p:nvPr/>
        </p:nvSpPr>
        <p:spPr bwMode="auto">
          <a:xfrm>
            <a:off x="4800600" y="5181600"/>
            <a:ext cx="3886200" cy="461963"/>
          </a:xfrm>
          <a:prstGeom prst="rect">
            <a:avLst/>
          </a:prstGeom>
          <a:noFill/>
          <a:ln w="9525">
            <a:noFill/>
            <a:miter lim="800000"/>
            <a:headEnd/>
            <a:tailEnd/>
          </a:ln>
          <a:effectLst/>
        </p:spPr>
        <p:txBody>
          <a:bodyPr>
            <a:spAutoFit/>
          </a:bodyPr>
          <a:lstStyle/>
          <a:p>
            <a:pPr eaLnBrk="1" hangingPunct="1">
              <a:spcBef>
                <a:spcPct val="50000"/>
              </a:spcBef>
              <a:defRPr/>
            </a:pPr>
            <a:r>
              <a:rPr lang="en-NZ" sz="2400">
                <a:solidFill>
                  <a:schemeClr val="tx2">
                    <a:lumMod val="75000"/>
                  </a:schemeClr>
                </a:solidFill>
              </a:rPr>
              <a:t>{Order} </a:t>
            </a:r>
            <a:r>
              <a:rPr lang="en-NZ" sz="2400">
                <a:solidFill>
                  <a:schemeClr val="tx2">
                    <a:lumMod val="75000"/>
                  </a:schemeClr>
                </a:solidFill>
                <a:sym typeface="Symbol" pitchFamily="18" charset="2"/>
              </a:rPr>
              <a:t> {Address}</a:t>
            </a:r>
          </a:p>
        </p:txBody>
      </p:sp>
      <p:grpSp>
        <p:nvGrpSpPr>
          <p:cNvPr id="2" name="Group 24">
            <a:extLst>
              <a:ext uri="{FF2B5EF4-FFF2-40B4-BE49-F238E27FC236}">
                <a16:creationId xmlns:a16="http://schemas.microsoft.com/office/drawing/2014/main" id="{47E7C900-72EC-8847-B4B6-52B0AB5021A5}"/>
              </a:ext>
            </a:extLst>
          </p:cNvPr>
          <p:cNvGrpSpPr>
            <a:grpSpLocks/>
          </p:cNvGrpSpPr>
          <p:nvPr/>
        </p:nvGrpSpPr>
        <p:grpSpPr bwMode="auto">
          <a:xfrm>
            <a:off x="685800" y="2014539"/>
            <a:ext cx="5105400" cy="830262"/>
            <a:chOff x="432" y="1269"/>
            <a:chExt cx="3216" cy="523"/>
          </a:xfrm>
        </p:grpSpPr>
        <p:sp>
          <p:nvSpPr>
            <p:cNvPr id="82961" name="Rectangle 11">
              <a:extLst>
                <a:ext uri="{FF2B5EF4-FFF2-40B4-BE49-F238E27FC236}">
                  <a16:creationId xmlns:a16="http://schemas.microsoft.com/office/drawing/2014/main" id="{EB939CAF-8391-F148-8DF1-77EFAB82FD0D}"/>
                </a:ext>
              </a:extLst>
            </p:cNvPr>
            <p:cNvSpPr>
              <a:spLocks noChangeArrowheads="1"/>
            </p:cNvSpPr>
            <p:nvPr/>
          </p:nvSpPr>
          <p:spPr bwMode="auto">
            <a:xfrm>
              <a:off x="528" y="1269"/>
              <a:ext cx="312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buClrTx/>
                <a:buSzTx/>
                <a:buFontTx/>
                <a:buNone/>
              </a:pPr>
              <a:r>
                <a:rPr lang="vi-VN" altLang="en-US">
                  <a:latin typeface="Times New Roman" panose="02020603050405020304" pitchFamily="18" charset="0"/>
                </a:rPr>
                <a:t>Mỗi đơn hàng dành cho </a:t>
              </a:r>
              <a:r>
                <a:rPr lang="vi-VN" altLang="en-US" b="1">
                  <a:latin typeface="Times New Roman" panose="02020603050405020304" pitchFamily="18" charset="0"/>
                </a:rPr>
                <a:t>một</a:t>
              </a:r>
              <a:r>
                <a:rPr lang="vi-VN" altLang="en-US">
                  <a:latin typeface="Times New Roman" panose="02020603050405020304" pitchFamily="18" charset="0"/>
                </a:rPr>
                <a:t> khách hàng</a:t>
              </a:r>
              <a:endParaRPr lang="en-NZ" altLang="en-US">
                <a:latin typeface="Times New Roman" panose="02020603050405020304" pitchFamily="18" charset="0"/>
              </a:endParaRPr>
            </a:p>
          </p:txBody>
        </p:sp>
        <p:sp>
          <p:nvSpPr>
            <p:cNvPr id="82962" name="Rectangle 20">
              <a:extLst>
                <a:ext uri="{FF2B5EF4-FFF2-40B4-BE49-F238E27FC236}">
                  <a16:creationId xmlns:a16="http://schemas.microsoft.com/office/drawing/2014/main" id="{559853D8-C68A-7D43-8551-6F73155BF51F}"/>
                </a:ext>
              </a:extLst>
            </p:cNvPr>
            <p:cNvSpPr>
              <a:spLocks noChangeArrowheads="1"/>
            </p:cNvSpPr>
            <p:nvPr/>
          </p:nvSpPr>
          <p:spPr bwMode="auto">
            <a:xfrm>
              <a:off x="432" y="1344"/>
              <a:ext cx="96" cy="9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grpSp>
        <p:nvGrpSpPr>
          <p:cNvPr id="3" name="Group 25">
            <a:extLst>
              <a:ext uri="{FF2B5EF4-FFF2-40B4-BE49-F238E27FC236}">
                <a16:creationId xmlns:a16="http://schemas.microsoft.com/office/drawing/2014/main" id="{06B88F8B-3C60-F74E-8CE3-5186BE3692B2}"/>
              </a:ext>
            </a:extLst>
          </p:cNvPr>
          <p:cNvGrpSpPr>
            <a:grpSpLocks/>
          </p:cNvGrpSpPr>
          <p:nvPr/>
        </p:nvGrpSpPr>
        <p:grpSpPr bwMode="auto">
          <a:xfrm>
            <a:off x="685800" y="3111499"/>
            <a:ext cx="4800600" cy="830263"/>
            <a:chOff x="432" y="1960"/>
            <a:chExt cx="3024" cy="523"/>
          </a:xfrm>
        </p:grpSpPr>
        <p:sp>
          <p:nvSpPr>
            <p:cNvPr id="82959" name="Rectangle 12">
              <a:extLst>
                <a:ext uri="{FF2B5EF4-FFF2-40B4-BE49-F238E27FC236}">
                  <a16:creationId xmlns:a16="http://schemas.microsoft.com/office/drawing/2014/main" id="{31CC112A-C632-B44F-BD06-C2CE0F752684}"/>
                </a:ext>
              </a:extLst>
            </p:cNvPr>
            <p:cNvSpPr>
              <a:spLocks noChangeArrowheads="1"/>
            </p:cNvSpPr>
            <p:nvPr/>
          </p:nvSpPr>
          <p:spPr bwMode="auto">
            <a:xfrm>
              <a:off x="528" y="1960"/>
              <a:ext cx="29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buClrTx/>
                <a:buSzTx/>
                <a:buFontTx/>
                <a:buNone/>
              </a:pPr>
              <a:r>
                <a:rPr lang="en-NZ" altLang="en-US">
                  <a:latin typeface="Times New Roman" panose="02020603050405020304" pitchFamily="18" charset="0"/>
                </a:rPr>
                <a:t>Mỗi khách hàng có </a:t>
              </a:r>
              <a:r>
                <a:rPr lang="en-NZ" altLang="en-US" b="1">
                  <a:latin typeface="Times New Roman" panose="02020603050405020304" pitchFamily="18" charset="0"/>
                </a:rPr>
                <a:t>một</a:t>
              </a:r>
              <a:r>
                <a:rPr lang="en-NZ" altLang="en-US">
                  <a:latin typeface="Times New Roman" panose="02020603050405020304" pitchFamily="18" charset="0"/>
                </a:rPr>
                <a:t> địa chỉ duy nhất</a:t>
              </a:r>
            </a:p>
          </p:txBody>
        </p:sp>
        <p:sp>
          <p:nvSpPr>
            <p:cNvPr id="82960" name="Rectangle 21">
              <a:extLst>
                <a:ext uri="{FF2B5EF4-FFF2-40B4-BE49-F238E27FC236}">
                  <a16:creationId xmlns:a16="http://schemas.microsoft.com/office/drawing/2014/main" id="{76B5F2B8-0508-EC4B-BED4-9144B34D2ABD}"/>
                </a:ext>
              </a:extLst>
            </p:cNvPr>
            <p:cNvSpPr>
              <a:spLocks noChangeArrowheads="1"/>
            </p:cNvSpPr>
            <p:nvPr/>
          </p:nvSpPr>
          <p:spPr bwMode="auto">
            <a:xfrm>
              <a:off x="432" y="2016"/>
              <a:ext cx="96" cy="9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grpSp>
        <p:nvGrpSpPr>
          <p:cNvPr id="4" name="Group 26">
            <a:extLst>
              <a:ext uri="{FF2B5EF4-FFF2-40B4-BE49-F238E27FC236}">
                <a16:creationId xmlns:a16="http://schemas.microsoft.com/office/drawing/2014/main" id="{FFB67FA0-D18B-1C41-8F52-3CEB07BA86F5}"/>
              </a:ext>
            </a:extLst>
          </p:cNvPr>
          <p:cNvGrpSpPr>
            <a:grpSpLocks/>
          </p:cNvGrpSpPr>
          <p:nvPr/>
        </p:nvGrpSpPr>
        <p:grpSpPr bwMode="auto">
          <a:xfrm>
            <a:off x="685800" y="4071940"/>
            <a:ext cx="4495800" cy="830262"/>
            <a:chOff x="432" y="2565"/>
            <a:chExt cx="2832" cy="523"/>
          </a:xfrm>
        </p:grpSpPr>
        <p:sp>
          <p:nvSpPr>
            <p:cNvPr id="82957" name="Rectangle 17">
              <a:extLst>
                <a:ext uri="{FF2B5EF4-FFF2-40B4-BE49-F238E27FC236}">
                  <a16:creationId xmlns:a16="http://schemas.microsoft.com/office/drawing/2014/main" id="{3B6AC66F-2793-CD46-A789-F5ADFE30F54F}"/>
                </a:ext>
              </a:extLst>
            </p:cNvPr>
            <p:cNvSpPr>
              <a:spLocks noChangeArrowheads="1"/>
            </p:cNvSpPr>
            <p:nvPr/>
          </p:nvSpPr>
          <p:spPr bwMode="auto">
            <a:xfrm>
              <a:off x="528" y="2565"/>
              <a:ext cx="27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buClrTx/>
                <a:buSzTx/>
                <a:buFontTx/>
                <a:buNone/>
              </a:pPr>
              <a:r>
                <a:rPr lang="en-NZ" altLang="en-US">
                  <a:latin typeface="Times New Roman" panose="02020603050405020304" pitchFamily="18" charset="0"/>
                </a:rPr>
                <a:t>Mỗi sản phẩm có </a:t>
              </a:r>
              <a:r>
                <a:rPr lang="en-NZ" altLang="en-US" b="1">
                  <a:latin typeface="Times New Roman" panose="02020603050405020304" pitchFamily="18" charset="0"/>
                </a:rPr>
                <a:t>một</a:t>
              </a:r>
              <a:r>
                <a:rPr lang="en-NZ" altLang="en-US">
                  <a:latin typeface="Times New Roman" panose="02020603050405020304" pitchFamily="18" charset="0"/>
                </a:rPr>
                <a:t> giá duy nhất</a:t>
              </a:r>
            </a:p>
          </p:txBody>
        </p:sp>
        <p:sp>
          <p:nvSpPr>
            <p:cNvPr id="82958" name="Rectangle 22">
              <a:extLst>
                <a:ext uri="{FF2B5EF4-FFF2-40B4-BE49-F238E27FC236}">
                  <a16:creationId xmlns:a16="http://schemas.microsoft.com/office/drawing/2014/main" id="{C2F01C43-279C-CE4E-A0C4-9B858B79C0D8}"/>
                </a:ext>
              </a:extLst>
            </p:cNvPr>
            <p:cNvSpPr>
              <a:spLocks noChangeArrowheads="1"/>
            </p:cNvSpPr>
            <p:nvPr/>
          </p:nvSpPr>
          <p:spPr bwMode="auto">
            <a:xfrm>
              <a:off x="432" y="2640"/>
              <a:ext cx="96" cy="9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grpSp>
        <p:nvGrpSpPr>
          <p:cNvPr id="5" name="Group 27">
            <a:extLst>
              <a:ext uri="{FF2B5EF4-FFF2-40B4-BE49-F238E27FC236}">
                <a16:creationId xmlns:a16="http://schemas.microsoft.com/office/drawing/2014/main" id="{C18DA784-7884-DD45-AB94-60E20227103E}"/>
              </a:ext>
            </a:extLst>
          </p:cNvPr>
          <p:cNvGrpSpPr>
            <a:grpSpLocks/>
          </p:cNvGrpSpPr>
          <p:nvPr/>
        </p:nvGrpSpPr>
        <p:grpSpPr bwMode="auto">
          <a:xfrm>
            <a:off x="685800" y="5168900"/>
            <a:ext cx="4038600" cy="461963"/>
            <a:chOff x="432" y="3256"/>
            <a:chExt cx="2544" cy="291"/>
          </a:xfrm>
        </p:grpSpPr>
        <p:sp>
          <p:nvSpPr>
            <p:cNvPr id="82955" name="Rectangle 18">
              <a:extLst>
                <a:ext uri="{FF2B5EF4-FFF2-40B4-BE49-F238E27FC236}">
                  <a16:creationId xmlns:a16="http://schemas.microsoft.com/office/drawing/2014/main" id="{377585FA-40E5-EC4F-A86E-8B140000F5BC}"/>
                </a:ext>
              </a:extLst>
            </p:cNvPr>
            <p:cNvSpPr>
              <a:spLocks noChangeArrowheads="1"/>
            </p:cNvSpPr>
            <p:nvPr/>
          </p:nvSpPr>
          <p:spPr bwMode="auto">
            <a:xfrm>
              <a:off x="528" y="3256"/>
              <a:ext cx="24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buClrTx/>
                <a:buSzTx/>
                <a:buFontTx/>
                <a:buNone/>
              </a:pPr>
              <a:r>
                <a:rPr lang="en-NZ" altLang="en-US">
                  <a:latin typeface="Times New Roman" panose="02020603050405020304" pitchFamily="18" charset="0"/>
                </a:rPr>
                <a:t>FD's 1 và 2 có tính bắc cầu</a:t>
              </a:r>
            </a:p>
          </p:txBody>
        </p:sp>
        <p:sp>
          <p:nvSpPr>
            <p:cNvPr id="82956" name="Rectangle 23">
              <a:extLst>
                <a:ext uri="{FF2B5EF4-FFF2-40B4-BE49-F238E27FC236}">
                  <a16:creationId xmlns:a16="http://schemas.microsoft.com/office/drawing/2014/main" id="{547F1397-C9AD-DF45-B2D5-3B4CF86E0711}"/>
                </a:ext>
              </a:extLst>
            </p:cNvPr>
            <p:cNvSpPr>
              <a:spLocks noChangeArrowheads="1"/>
            </p:cNvSpPr>
            <p:nvPr/>
          </p:nvSpPr>
          <p:spPr bwMode="auto">
            <a:xfrm>
              <a:off x="432" y="3312"/>
              <a:ext cx="96" cy="9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sp>
        <p:nvSpPr>
          <p:cNvPr id="6" name="Slide Number Placeholder 5">
            <a:extLst>
              <a:ext uri="{FF2B5EF4-FFF2-40B4-BE49-F238E27FC236}">
                <a16:creationId xmlns:a16="http://schemas.microsoft.com/office/drawing/2014/main" id="{9DB30558-F6FE-409D-9A49-BA0C6AF4AF87}"/>
              </a:ext>
            </a:extLst>
          </p:cNvPr>
          <p:cNvSpPr>
            <a:spLocks noGrp="1"/>
          </p:cNvSpPr>
          <p:nvPr>
            <p:ph type="sldNum" sz="quarter" idx="12"/>
          </p:nvPr>
        </p:nvSpPr>
        <p:spPr/>
        <p:txBody>
          <a:bodyPr/>
          <a:lstStyle/>
          <a:p>
            <a:fld id="{11F88B7E-86B8-4862-842E-2DB840C1EC76}" type="slidenum">
              <a:rPr lang="zh-CN" altLang="en-US" smtClean="0"/>
              <a:t>50</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7414"/>
                                        </p:tgtEl>
                                        <p:attrNameLst>
                                          <p:attrName>style.visibility</p:attrName>
                                        </p:attrNameLst>
                                      </p:cBhvr>
                                      <p:to>
                                        <p:strVal val="visible"/>
                                      </p:to>
                                    </p:set>
                                    <p:animEffect transition="in" filter="slide(fromLeft)">
                                      <p:cBhvr>
                                        <p:cTn id="11" dur="500"/>
                                        <p:tgtEl>
                                          <p:spTgt spid="174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17415"/>
                                        </p:tgtEl>
                                        <p:attrNameLst>
                                          <p:attrName>style.visibility</p:attrName>
                                        </p:attrNameLst>
                                      </p:cBhvr>
                                      <p:to>
                                        <p:strVal val="visible"/>
                                      </p:to>
                                    </p:set>
                                    <p:animEffect transition="in" filter="slide(fromLeft)">
                                      <p:cBhvr>
                                        <p:cTn id="20" dur="500"/>
                                        <p:tgtEl>
                                          <p:spTgt spid="174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7416"/>
                                        </p:tgtEl>
                                        <p:attrNameLst>
                                          <p:attrName>style.visibility</p:attrName>
                                        </p:attrNameLst>
                                      </p:cBhvr>
                                      <p:to>
                                        <p:strVal val="visible"/>
                                      </p:to>
                                    </p:set>
                                    <p:animEffect transition="in" filter="slide(fromLeft)">
                                      <p:cBhvr>
                                        <p:cTn id="29" dur="500"/>
                                        <p:tgtEl>
                                          <p:spTgt spid="174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5"/>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17417"/>
                                        </p:tgtEl>
                                        <p:attrNameLst>
                                          <p:attrName>style.visibility</p:attrName>
                                        </p:attrNameLst>
                                      </p:cBhvr>
                                      <p:to>
                                        <p:strVal val="visible"/>
                                      </p:to>
                                    </p:set>
                                    <p:animEffect transition="in" filter="slide(fromLeft)">
                                      <p:cBhvr>
                                        <p:cTn id="38" dur="500"/>
                                        <p:tgtEl>
                                          <p:spTgt spid="17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autoUpdateAnimBg="0"/>
      <p:bldP spid="17415" grpId="0" autoUpdateAnimBg="0"/>
      <p:bldP spid="17416" grpId="0" autoUpdateAnimBg="0"/>
      <p:bldP spid="1741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3" name="Group 20">
            <a:extLst>
              <a:ext uri="{FF2B5EF4-FFF2-40B4-BE49-F238E27FC236}">
                <a16:creationId xmlns:a16="http://schemas.microsoft.com/office/drawing/2014/main" id="{9FEAC6DF-9CAF-274A-9069-EC978A344103}"/>
              </a:ext>
            </a:extLst>
          </p:cNvPr>
          <p:cNvGrpSpPr>
            <a:grpSpLocks/>
          </p:cNvGrpSpPr>
          <p:nvPr/>
        </p:nvGrpSpPr>
        <p:grpSpPr bwMode="auto">
          <a:xfrm>
            <a:off x="304800" y="2193925"/>
            <a:ext cx="8534400" cy="2911475"/>
            <a:chOff x="192" y="854"/>
            <a:chExt cx="5376" cy="1306"/>
          </a:xfrm>
        </p:grpSpPr>
        <p:sp>
          <p:nvSpPr>
            <p:cNvPr id="85010" name="Rectangle 21">
              <a:extLst>
                <a:ext uri="{FF2B5EF4-FFF2-40B4-BE49-F238E27FC236}">
                  <a16:creationId xmlns:a16="http://schemas.microsoft.com/office/drawing/2014/main" id="{83A4E351-2E1E-5E40-8A32-66B9B65DB683}"/>
                </a:ext>
              </a:extLst>
            </p:cNvPr>
            <p:cNvSpPr>
              <a:spLocks noChangeArrowheads="1"/>
            </p:cNvSpPr>
            <p:nvPr/>
          </p:nvSpPr>
          <p:spPr bwMode="auto">
            <a:xfrm>
              <a:off x="192" y="864"/>
              <a:ext cx="5376" cy="1296"/>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5011" name="Text Box 22">
              <a:extLst>
                <a:ext uri="{FF2B5EF4-FFF2-40B4-BE49-F238E27FC236}">
                  <a16:creationId xmlns:a16="http://schemas.microsoft.com/office/drawing/2014/main" id="{B276B03E-C8FC-B74C-BF66-7599A8C1ECCF}"/>
                </a:ext>
              </a:extLst>
            </p:cNvPr>
            <p:cNvSpPr txBox="1">
              <a:spLocks noChangeArrowheads="1"/>
            </p:cNvSpPr>
            <p:nvPr/>
          </p:nvSpPr>
          <p:spPr bwMode="auto">
            <a:xfrm>
              <a:off x="192" y="854"/>
              <a:ext cx="56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1NF</a:t>
              </a:r>
            </a:p>
          </p:txBody>
        </p:sp>
      </p:grpSp>
      <p:sp>
        <p:nvSpPr>
          <p:cNvPr id="84994" name="Rectangle 4">
            <a:extLst>
              <a:ext uri="{FF2B5EF4-FFF2-40B4-BE49-F238E27FC236}">
                <a16:creationId xmlns:a16="http://schemas.microsoft.com/office/drawing/2014/main" id="{59740053-DFD3-114A-B669-A46EF94B09B1}"/>
              </a:ext>
            </a:extLst>
          </p:cNvPr>
          <p:cNvSpPr>
            <a:spLocks noChangeArrowheads="1"/>
          </p:cNvSpPr>
          <p:nvPr/>
        </p:nvSpPr>
        <p:spPr bwMode="auto">
          <a:xfrm>
            <a:off x="539750" y="3500438"/>
            <a:ext cx="1008063"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4995" name="Rectangle 5">
            <a:extLst>
              <a:ext uri="{FF2B5EF4-FFF2-40B4-BE49-F238E27FC236}">
                <a16:creationId xmlns:a16="http://schemas.microsoft.com/office/drawing/2014/main" id="{E9959690-16C2-F643-AA55-2E5A2C9D7EB9}"/>
              </a:ext>
            </a:extLst>
          </p:cNvPr>
          <p:cNvSpPr>
            <a:spLocks noChangeArrowheads="1"/>
          </p:cNvSpPr>
          <p:nvPr/>
        </p:nvSpPr>
        <p:spPr bwMode="auto">
          <a:xfrm>
            <a:off x="1547813" y="3500438"/>
            <a:ext cx="1295400"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4996" name="Rectangle 6">
            <a:extLst>
              <a:ext uri="{FF2B5EF4-FFF2-40B4-BE49-F238E27FC236}">
                <a16:creationId xmlns:a16="http://schemas.microsoft.com/office/drawing/2014/main" id="{B3AD5EC7-F6D8-8B4D-8D25-23DA5E8ECF7A}"/>
              </a:ext>
            </a:extLst>
          </p:cNvPr>
          <p:cNvSpPr>
            <a:spLocks noChangeArrowheads="1"/>
          </p:cNvSpPr>
          <p:nvPr/>
        </p:nvSpPr>
        <p:spPr bwMode="auto">
          <a:xfrm>
            <a:off x="2843213" y="3500438"/>
            <a:ext cx="1584325"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4997" name="Rectangle 7">
            <a:extLst>
              <a:ext uri="{FF2B5EF4-FFF2-40B4-BE49-F238E27FC236}">
                <a16:creationId xmlns:a16="http://schemas.microsoft.com/office/drawing/2014/main" id="{02F9BC95-6F72-E14A-9B33-2AC7621AF52A}"/>
              </a:ext>
            </a:extLst>
          </p:cNvPr>
          <p:cNvSpPr>
            <a:spLocks noChangeArrowheads="1"/>
          </p:cNvSpPr>
          <p:nvPr/>
        </p:nvSpPr>
        <p:spPr bwMode="auto">
          <a:xfrm>
            <a:off x="4427538" y="3500438"/>
            <a:ext cx="1368425"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4998" name="Rectangle 8">
            <a:extLst>
              <a:ext uri="{FF2B5EF4-FFF2-40B4-BE49-F238E27FC236}">
                <a16:creationId xmlns:a16="http://schemas.microsoft.com/office/drawing/2014/main" id="{D6C0AB30-B13B-F041-A213-D314B5A0CCB1}"/>
              </a:ext>
            </a:extLst>
          </p:cNvPr>
          <p:cNvSpPr>
            <a:spLocks noChangeArrowheads="1"/>
          </p:cNvSpPr>
          <p:nvPr/>
        </p:nvSpPr>
        <p:spPr bwMode="auto">
          <a:xfrm>
            <a:off x="5795963" y="3500438"/>
            <a:ext cx="1439862"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4999" name="Rectangle 9">
            <a:extLst>
              <a:ext uri="{FF2B5EF4-FFF2-40B4-BE49-F238E27FC236}">
                <a16:creationId xmlns:a16="http://schemas.microsoft.com/office/drawing/2014/main" id="{A59DE0E2-B09B-A34F-902C-3E434B780BAF}"/>
              </a:ext>
            </a:extLst>
          </p:cNvPr>
          <p:cNvSpPr>
            <a:spLocks noChangeArrowheads="1"/>
          </p:cNvSpPr>
          <p:nvPr/>
        </p:nvSpPr>
        <p:spPr bwMode="auto">
          <a:xfrm>
            <a:off x="7235825" y="3500438"/>
            <a:ext cx="1368425" cy="43338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9458" name="Rectangle 2">
            <a:extLst>
              <a:ext uri="{FF2B5EF4-FFF2-40B4-BE49-F238E27FC236}">
                <a16:creationId xmlns:a16="http://schemas.microsoft.com/office/drawing/2014/main" id="{3ED2FF7D-A127-AD43-BF24-E67615D66D14}"/>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NZ" altLang="en-US">
                <a:ea typeface="ＭＳ Ｐゴシック" panose="020B0600070205080204" pitchFamily="34" charset="-128"/>
                <a:cs typeface="Arial" panose="020B0604020202020204" pitchFamily="34" charset="0"/>
              </a:rPr>
              <a:t>Ví dụ –</a:t>
            </a:r>
            <a:r>
              <a:rPr lang="en-NZ" altLang="en-US" b="1">
                <a:ea typeface="ＭＳ Ｐゴシック" panose="020B0600070205080204" pitchFamily="34" charset="-128"/>
                <a:cs typeface="Arial" panose="020B0604020202020204" pitchFamily="34" charset="0"/>
              </a:rPr>
              <a:t> Biểu đồ phụ thuộc hàm (FD Diagram)</a:t>
            </a:r>
            <a:endParaRPr lang="en-GB" altLang="en-US" b="1">
              <a:ea typeface="ＭＳ Ｐゴシック" panose="020B0600070205080204" pitchFamily="34" charset="-128"/>
              <a:cs typeface="Arial" panose="020B0604020202020204" pitchFamily="34" charset="0"/>
            </a:endParaRPr>
          </a:p>
        </p:txBody>
      </p:sp>
      <p:sp>
        <p:nvSpPr>
          <p:cNvPr id="85001" name="Text Box 3">
            <a:extLst>
              <a:ext uri="{FF2B5EF4-FFF2-40B4-BE49-F238E27FC236}">
                <a16:creationId xmlns:a16="http://schemas.microsoft.com/office/drawing/2014/main" id="{D517311C-A71F-A346-9852-E1936B03D4C0}"/>
              </a:ext>
            </a:extLst>
          </p:cNvPr>
          <p:cNvSpPr txBox="1">
            <a:spLocks noChangeArrowheads="1"/>
          </p:cNvSpPr>
          <p:nvPr/>
        </p:nvSpPr>
        <p:spPr bwMode="auto">
          <a:xfrm>
            <a:off x="539750" y="3500438"/>
            <a:ext cx="809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Product   Customer   Address   Quantity   UnitPrice</a:t>
            </a:r>
            <a:endParaRPr lang="en-GB" altLang="en-US"/>
          </a:p>
        </p:txBody>
      </p:sp>
      <p:cxnSp>
        <p:nvCxnSpPr>
          <p:cNvPr id="19467" name="AutoShape 11">
            <a:extLst>
              <a:ext uri="{FF2B5EF4-FFF2-40B4-BE49-F238E27FC236}">
                <a16:creationId xmlns:a16="http://schemas.microsoft.com/office/drawing/2014/main" id="{30AB9978-A3D1-9C4C-B7A5-5A9B7F1A285D}"/>
              </a:ext>
            </a:extLst>
          </p:cNvPr>
          <p:cNvCxnSpPr>
            <a:cxnSpLocks noChangeShapeType="1"/>
            <a:stCxn id="84994" idx="2"/>
            <a:endCxn id="84996" idx="2"/>
          </p:cNvCxnSpPr>
          <p:nvPr/>
        </p:nvCxnSpPr>
        <p:spPr bwMode="auto">
          <a:xfrm rot="16200000" flipH="1">
            <a:off x="2339181" y="2648744"/>
            <a:ext cx="1588" cy="2590800"/>
          </a:xfrm>
          <a:prstGeom prst="bentConnector3">
            <a:avLst>
              <a:gd name="adj1" fmla="val 13800005"/>
            </a:avLst>
          </a:prstGeom>
          <a:noFill/>
          <a:ln w="9525">
            <a:solidFill>
              <a:srgbClr val="003366"/>
            </a:solidFill>
            <a:miter lim="800000"/>
            <a:headEnd/>
            <a:tailEnd type="triangle" w="med" len="med"/>
          </a:ln>
          <a:extLst>
            <a:ext uri="{909E8E84-426E-40DD-AFC4-6F175D3DCCD1}">
              <a14:hiddenFill xmlns:a14="http://schemas.microsoft.com/office/drawing/2010/main">
                <a:noFill/>
              </a14:hiddenFill>
            </a:ext>
          </a:extLst>
        </p:spPr>
      </p:cxnSp>
      <p:cxnSp>
        <p:nvCxnSpPr>
          <p:cNvPr id="19468" name="AutoShape 12">
            <a:extLst>
              <a:ext uri="{FF2B5EF4-FFF2-40B4-BE49-F238E27FC236}">
                <a16:creationId xmlns:a16="http://schemas.microsoft.com/office/drawing/2014/main" id="{29F397C4-E816-F94E-9168-DB1418BA736A}"/>
              </a:ext>
            </a:extLst>
          </p:cNvPr>
          <p:cNvCxnSpPr>
            <a:cxnSpLocks noChangeShapeType="1"/>
            <a:stCxn id="84994" idx="2"/>
            <a:endCxn id="84997" idx="2"/>
          </p:cNvCxnSpPr>
          <p:nvPr/>
        </p:nvCxnSpPr>
        <p:spPr bwMode="auto">
          <a:xfrm rot="16200000" flipH="1">
            <a:off x="3077369" y="1910556"/>
            <a:ext cx="1588" cy="4067175"/>
          </a:xfrm>
          <a:prstGeom prst="bentConnector3">
            <a:avLst>
              <a:gd name="adj1" fmla="val 29399991"/>
            </a:avLst>
          </a:prstGeom>
          <a:noFill/>
          <a:ln w="9525">
            <a:solidFill>
              <a:srgbClr val="003366"/>
            </a:solidFill>
            <a:miter lim="800000"/>
            <a:headEnd/>
            <a:tailEnd type="triangle" w="med" len="med"/>
          </a:ln>
          <a:extLst>
            <a:ext uri="{909E8E84-426E-40DD-AFC4-6F175D3DCCD1}">
              <a14:hiddenFill xmlns:a14="http://schemas.microsoft.com/office/drawing/2010/main">
                <a:noFill/>
              </a14:hiddenFill>
            </a:ext>
          </a:extLst>
        </p:spPr>
      </p:cxnSp>
      <p:cxnSp>
        <p:nvCxnSpPr>
          <p:cNvPr id="19469" name="AutoShape 13">
            <a:extLst>
              <a:ext uri="{FF2B5EF4-FFF2-40B4-BE49-F238E27FC236}">
                <a16:creationId xmlns:a16="http://schemas.microsoft.com/office/drawing/2014/main" id="{A0F61B9F-705E-E548-8A8B-D55E6B242147}"/>
              </a:ext>
            </a:extLst>
          </p:cNvPr>
          <p:cNvCxnSpPr>
            <a:cxnSpLocks noChangeShapeType="1"/>
            <a:stCxn id="84996" idx="0"/>
            <a:endCxn id="84997" idx="0"/>
          </p:cNvCxnSpPr>
          <p:nvPr/>
        </p:nvCxnSpPr>
        <p:spPr bwMode="auto">
          <a:xfrm rot="5400000" flipV="1">
            <a:off x="4372769" y="2753519"/>
            <a:ext cx="1587" cy="1476375"/>
          </a:xfrm>
          <a:prstGeom prst="bentConnector3">
            <a:avLst>
              <a:gd name="adj1" fmla="val -13800005"/>
            </a:avLst>
          </a:prstGeom>
          <a:noFill/>
          <a:ln w="9525">
            <a:solidFill>
              <a:srgbClr val="003366"/>
            </a:solidFill>
            <a:miter lim="800000"/>
            <a:headEnd/>
            <a:tailEnd type="triangle" w="med" len="med"/>
          </a:ln>
          <a:extLst>
            <a:ext uri="{909E8E84-426E-40DD-AFC4-6F175D3DCCD1}">
              <a14:hiddenFill xmlns:a14="http://schemas.microsoft.com/office/drawing/2010/main">
                <a:noFill/>
              </a14:hiddenFill>
            </a:ext>
          </a:extLst>
        </p:spPr>
      </p:cxnSp>
      <p:cxnSp>
        <p:nvCxnSpPr>
          <p:cNvPr id="19470" name="AutoShape 14">
            <a:extLst>
              <a:ext uri="{FF2B5EF4-FFF2-40B4-BE49-F238E27FC236}">
                <a16:creationId xmlns:a16="http://schemas.microsoft.com/office/drawing/2014/main" id="{3C2F230C-8D3A-CC4E-BB1C-67B884C44EFD}"/>
              </a:ext>
            </a:extLst>
          </p:cNvPr>
          <p:cNvCxnSpPr>
            <a:cxnSpLocks noChangeShapeType="1"/>
            <a:stCxn id="84995" idx="0"/>
            <a:endCxn id="84999" idx="0"/>
          </p:cNvCxnSpPr>
          <p:nvPr/>
        </p:nvCxnSpPr>
        <p:spPr bwMode="auto">
          <a:xfrm rot="5400000" flipV="1">
            <a:off x="5056982" y="629444"/>
            <a:ext cx="1587" cy="5724525"/>
          </a:xfrm>
          <a:prstGeom prst="bentConnector3">
            <a:avLst>
              <a:gd name="adj1" fmla="val -23200009"/>
            </a:avLst>
          </a:prstGeom>
          <a:noFill/>
          <a:ln w="9525">
            <a:solidFill>
              <a:srgbClr val="003366"/>
            </a:solidFill>
            <a:miter lim="800000"/>
            <a:headEnd/>
            <a:tailEnd type="triangle" w="med" len="med"/>
          </a:ln>
          <a:extLst>
            <a:ext uri="{909E8E84-426E-40DD-AFC4-6F175D3DCCD1}">
              <a14:hiddenFill xmlns:a14="http://schemas.microsoft.com/office/drawing/2010/main">
                <a:noFill/>
              </a14:hiddenFill>
            </a:ext>
          </a:extLst>
        </p:spPr>
      </p:cxnSp>
      <p:sp>
        <p:nvSpPr>
          <p:cNvPr id="85006" name="Text Box 15">
            <a:extLst>
              <a:ext uri="{FF2B5EF4-FFF2-40B4-BE49-F238E27FC236}">
                <a16:creationId xmlns:a16="http://schemas.microsoft.com/office/drawing/2014/main" id="{0C88C601-5A04-6644-8B83-D29689EA92DA}"/>
              </a:ext>
            </a:extLst>
          </p:cNvPr>
          <p:cNvSpPr txBox="1">
            <a:spLocks noChangeArrowheads="1"/>
          </p:cNvSpPr>
          <p:nvPr/>
        </p:nvSpPr>
        <p:spPr bwMode="auto">
          <a:xfrm>
            <a:off x="519113" y="2295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a:p>
        </p:txBody>
      </p:sp>
      <p:sp>
        <p:nvSpPr>
          <p:cNvPr id="85007" name="Text Box 16">
            <a:extLst>
              <a:ext uri="{FF2B5EF4-FFF2-40B4-BE49-F238E27FC236}">
                <a16:creationId xmlns:a16="http://schemas.microsoft.com/office/drawing/2014/main" id="{0CF2E129-523C-CC47-B4E0-AAD9D83D83FA}"/>
              </a:ext>
            </a:extLst>
          </p:cNvPr>
          <p:cNvSpPr txBox="1">
            <a:spLocks noChangeArrowheads="1"/>
          </p:cNvSpPr>
          <p:nvPr/>
        </p:nvSpPr>
        <p:spPr bwMode="auto">
          <a:xfrm>
            <a:off x="539750" y="2924175"/>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t>R</a:t>
            </a:r>
            <a:endParaRPr lang="en-GB" altLang="en-US" sz="2800"/>
          </a:p>
        </p:txBody>
      </p:sp>
      <p:sp>
        <p:nvSpPr>
          <p:cNvPr id="19473" name="Rectangle 17">
            <a:extLst>
              <a:ext uri="{FF2B5EF4-FFF2-40B4-BE49-F238E27FC236}">
                <a16:creationId xmlns:a16="http://schemas.microsoft.com/office/drawing/2014/main" id="{EDE6477D-C889-C44C-AF6E-C8727B265758}"/>
              </a:ext>
            </a:extLst>
          </p:cNvPr>
          <p:cNvSpPr>
            <a:spLocks noChangeArrowheads="1"/>
          </p:cNvSpPr>
          <p:nvPr/>
        </p:nvSpPr>
        <p:spPr bwMode="auto">
          <a:xfrm>
            <a:off x="468313" y="3429000"/>
            <a:ext cx="2447925" cy="576263"/>
          </a:xfrm>
          <a:prstGeom prst="rect">
            <a:avLst/>
          </a:prstGeom>
          <a:noFill/>
          <a:ln w="1905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GB" altLang="en-US" sz="2000">
              <a:solidFill>
                <a:srgbClr val="006600"/>
              </a:solidFill>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078C25D4-800A-4F3C-89B6-572ADEF7B17C}"/>
              </a:ext>
            </a:extLst>
          </p:cNvPr>
          <p:cNvSpPr>
            <a:spLocks noGrp="1"/>
          </p:cNvSpPr>
          <p:nvPr>
            <p:ph type="sldNum" sz="quarter" idx="12"/>
          </p:nvPr>
        </p:nvSpPr>
        <p:spPr/>
        <p:txBody>
          <a:bodyPr/>
          <a:lstStyle/>
          <a:p>
            <a:fld id="{11F88B7E-86B8-4862-842E-2DB840C1EC76}" type="slidenum">
              <a:rPr lang="zh-CN" altLang="en-US" smtClean="0"/>
              <a:t>51</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9473"/>
                                        </p:tgtEl>
                                        <p:attrNameLst>
                                          <p:attrName>style.visibility</p:attrName>
                                        </p:attrNameLst>
                                      </p:cBhvr>
                                      <p:to>
                                        <p:strVal val="visible"/>
                                      </p:to>
                                    </p:set>
                                    <p:anim calcmode="lin" valueType="num">
                                      <p:cBhvr>
                                        <p:cTn id="7" dur="500" fill="hold"/>
                                        <p:tgtEl>
                                          <p:spTgt spid="19473"/>
                                        </p:tgtEl>
                                        <p:attrNameLst>
                                          <p:attrName>ppt_w</p:attrName>
                                        </p:attrNameLst>
                                      </p:cBhvr>
                                      <p:tavLst>
                                        <p:tav tm="0">
                                          <p:val>
                                            <p:strVal val="4/3*#ppt_w"/>
                                          </p:val>
                                        </p:tav>
                                        <p:tav tm="100000">
                                          <p:val>
                                            <p:strVal val="#ppt_w"/>
                                          </p:val>
                                        </p:tav>
                                      </p:tavLst>
                                    </p:anim>
                                    <p:anim calcmode="lin" valueType="num">
                                      <p:cBhvr>
                                        <p:cTn id="8" dur="500" fill="hold"/>
                                        <p:tgtEl>
                                          <p:spTgt spid="19473"/>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288" fill="hold" nodeType="clickEffect">
                                  <p:stCondLst>
                                    <p:cond delay="0"/>
                                  </p:stCondLst>
                                  <p:childTnLst>
                                    <p:set>
                                      <p:cBhvr>
                                        <p:cTn id="12" dur="1" fill="hold">
                                          <p:stCondLst>
                                            <p:cond delay="0"/>
                                          </p:stCondLst>
                                        </p:cTn>
                                        <p:tgtEl>
                                          <p:spTgt spid="19467"/>
                                        </p:tgtEl>
                                        <p:attrNameLst>
                                          <p:attrName>style.visibility</p:attrName>
                                        </p:attrNameLst>
                                      </p:cBhvr>
                                      <p:to>
                                        <p:strVal val="visible"/>
                                      </p:to>
                                    </p:set>
                                    <p:anim calcmode="lin" valueType="num">
                                      <p:cBhvr>
                                        <p:cTn id="13" dur="500" fill="hold"/>
                                        <p:tgtEl>
                                          <p:spTgt spid="19467"/>
                                        </p:tgtEl>
                                        <p:attrNameLst>
                                          <p:attrName>ppt_w</p:attrName>
                                        </p:attrNameLst>
                                      </p:cBhvr>
                                      <p:tavLst>
                                        <p:tav tm="0">
                                          <p:val>
                                            <p:strVal val="4/3*#ppt_w"/>
                                          </p:val>
                                        </p:tav>
                                        <p:tav tm="100000">
                                          <p:val>
                                            <p:strVal val="#ppt_w"/>
                                          </p:val>
                                        </p:tav>
                                      </p:tavLst>
                                    </p:anim>
                                    <p:anim calcmode="lin" valueType="num">
                                      <p:cBhvr>
                                        <p:cTn id="14" dur="500" fill="hold"/>
                                        <p:tgtEl>
                                          <p:spTgt spid="19467"/>
                                        </p:tgtEl>
                                        <p:attrNameLst>
                                          <p:attrName>ppt_h</p:attrName>
                                        </p:attrNameLst>
                                      </p:cBhvr>
                                      <p:tavLst>
                                        <p:tav tm="0">
                                          <p:val>
                                            <p:strVal val="4/3*#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288" fill="hold" nodeType="clickEffect">
                                  <p:stCondLst>
                                    <p:cond delay="0"/>
                                  </p:stCondLst>
                                  <p:childTnLst>
                                    <p:set>
                                      <p:cBhvr>
                                        <p:cTn id="18" dur="1" fill="hold">
                                          <p:stCondLst>
                                            <p:cond delay="0"/>
                                          </p:stCondLst>
                                        </p:cTn>
                                        <p:tgtEl>
                                          <p:spTgt spid="19469"/>
                                        </p:tgtEl>
                                        <p:attrNameLst>
                                          <p:attrName>style.visibility</p:attrName>
                                        </p:attrNameLst>
                                      </p:cBhvr>
                                      <p:to>
                                        <p:strVal val="visible"/>
                                      </p:to>
                                    </p:set>
                                    <p:anim calcmode="lin" valueType="num">
                                      <p:cBhvr>
                                        <p:cTn id="19" dur="500" fill="hold"/>
                                        <p:tgtEl>
                                          <p:spTgt spid="19469"/>
                                        </p:tgtEl>
                                        <p:attrNameLst>
                                          <p:attrName>ppt_w</p:attrName>
                                        </p:attrNameLst>
                                      </p:cBhvr>
                                      <p:tavLst>
                                        <p:tav tm="0">
                                          <p:val>
                                            <p:strVal val="4/3*#ppt_w"/>
                                          </p:val>
                                        </p:tav>
                                        <p:tav tm="100000">
                                          <p:val>
                                            <p:strVal val="#ppt_w"/>
                                          </p:val>
                                        </p:tav>
                                      </p:tavLst>
                                    </p:anim>
                                    <p:anim calcmode="lin" valueType="num">
                                      <p:cBhvr>
                                        <p:cTn id="20" dur="500" fill="hold"/>
                                        <p:tgtEl>
                                          <p:spTgt spid="19469"/>
                                        </p:tgtEl>
                                        <p:attrNameLst>
                                          <p:attrName>ppt_h</p:attrName>
                                        </p:attrNameLst>
                                      </p:cBhvr>
                                      <p:tavLst>
                                        <p:tav tm="0">
                                          <p:val>
                                            <p:strVal val="4/3*#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288" fill="hold" nodeType="clickEffect">
                                  <p:stCondLst>
                                    <p:cond delay="0"/>
                                  </p:stCondLst>
                                  <p:childTnLst>
                                    <p:set>
                                      <p:cBhvr>
                                        <p:cTn id="24" dur="1" fill="hold">
                                          <p:stCondLst>
                                            <p:cond delay="0"/>
                                          </p:stCondLst>
                                        </p:cTn>
                                        <p:tgtEl>
                                          <p:spTgt spid="19470"/>
                                        </p:tgtEl>
                                        <p:attrNameLst>
                                          <p:attrName>style.visibility</p:attrName>
                                        </p:attrNameLst>
                                      </p:cBhvr>
                                      <p:to>
                                        <p:strVal val="visible"/>
                                      </p:to>
                                    </p:set>
                                    <p:anim calcmode="lin" valueType="num">
                                      <p:cBhvr>
                                        <p:cTn id="25" dur="500" fill="hold"/>
                                        <p:tgtEl>
                                          <p:spTgt spid="19470"/>
                                        </p:tgtEl>
                                        <p:attrNameLst>
                                          <p:attrName>ppt_w</p:attrName>
                                        </p:attrNameLst>
                                      </p:cBhvr>
                                      <p:tavLst>
                                        <p:tav tm="0">
                                          <p:val>
                                            <p:strVal val="4/3*#ppt_w"/>
                                          </p:val>
                                        </p:tav>
                                        <p:tav tm="100000">
                                          <p:val>
                                            <p:strVal val="#ppt_w"/>
                                          </p:val>
                                        </p:tav>
                                      </p:tavLst>
                                    </p:anim>
                                    <p:anim calcmode="lin" valueType="num">
                                      <p:cBhvr>
                                        <p:cTn id="26" dur="500" fill="hold"/>
                                        <p:tgtEl>
                                          <p:spTgt spid="19470"/>
                                        </p:tgtEl>
                                        <p:attrNameLst>
                                          <p:attrName>ppt_h</p:attrName>
                                        </p:attrNameLst>
                                      </p:cBhvr>
                                      <p:tavLst>
                                        <p:tav tm="0">
                                          <p:val>
                                            <p:strVal val="4/3*#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288" fill="hold" nodeType="clickEffect">
                                  <p:stCondLst>
                                    <p:cond delay="0"/>
                                  </p:stCondLst>
                                  <p:childTnLst>
                                    <p:set>
                                      <p:cBhvr>
                                        <p:cTn id="30" dur="1" fill="hold">
                                          <p:stCondLst>
                                            <p:cond delay="0"/>
                                          </p:stCondLst>
                                        </p:cTn>
                                        <p:tgtEl>
                                          <p:spTgt spid="19468"/>
                                        </p:tgtEl>
                                        <p:attrNameLst>
                                          <p:attrName>style.visibility</p:attrName>
                                        </p:attrNameLst>
                                      </p:cBhvr>
                                      <p:to>
                                        <p:strVal val="visible"/>
                                      </p:to>
                                    </p:set>
                                    <p:anim calcmode="lin" valueType="num">
                                      <p:cBhvr>
                                        <p:cTn id="31" dur="500" fill="hold"/>
                                        <p:tgtEl>
                                          <p:spTgt spid="19468"/>
                                        </p:tgtEl>
                                        <p:attrNameLst>
                                          <p:attrName>ppt_w</p:attrName>
                                        </p:attrNameLst>
                                      </p:cBhvr>
                                      <p:tavLst>
                                        <p:tav tm="0">
                                          <p:val>
                                            <p:strVal val="4/3*#ppt_w"/>
                                          </p:val>
                                        </p:tav>
                                        <p:tav tm="100000">
                                          <p:val>
                                            <p:strVal val="#ppt_w"/>
                                          </p:val>
                                        </p:tav>
                                      </p:tavLst>
                                    </p:anim>
                                    <p:anim calcmode="lin" valueType="num">
                                      <p:cBhvr>
                                        <p:cTn id="32" dur="500" fill="hold"/>
                                        <p:tgtEl>
                                          <p:spTgt spid="1946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EEFD386-0911-8A4F-BE1F-DD2435803CE3}"/>
              </a:ext>
            </a:extLst>
          </p:cNvPr>
          <p:cNvSpPr>
            <a:spLocks noGrp="1" noChangeArrowheads="1"/>
          </p:cNvSpPr>
          <p:nvPr>
            <p:ph type="title"/>
          </p:nvPr>
        </p:nvSpPr>
        <p:spPr/>
        <p:txBody>
          <a:bodyPr/>
          <a:lstStyle/>
          <a:p>
            <a:pPr eaLnBrk="1" hangingPunct="1">
              <a:defRPr/>
            </a:pPr>
            <a:r>
              <a:rPr lang="en-NZ" b="1">
                <a:ea typeface="+mj-ea"/>
              </a:rPr>
              <a:t>Chuẩn hoá về 2NF</a:t>
            </a:r>
            <a:endParaRPr lang="en-GB" b="1">
              <a:ea typeface="+mj-ea"/>
            </a:endParaRPr>
          </a:p>
        </p:txBody>
      </p:sp>
      <p:sp>
        <p:nvSpPr>
          <p:cNvPr id="20483" name="Rectangle 3">
            <a:extLst>
              <a:ext uri="{FF2B5EF4-FFF2-40B4-BE49-F238E27FC236}">
                <a16:creationId xmlns:a16="http://schemas.microsoft.com/office/drawing/2014/main" id="{EC86F625-485E-5740-92B1-D11A590D0830}"/>
              </a:ext>
            </a:extLst>
          </p:cNvPr>
          <p:cNvSpPr>
            <a:spLocks noGrp="1" noChangeArrowheads="1"/>
          </p:cNvSpPr>
          <p:nvPr>
            <p:ph sz="half" idx="1"/>
          </p:nvPr>
        </p:nvSpPr>
        <p:spPr>
          <a:xfrm>
            <a:off x="762000" y="1066800"/>
            <a:ext cx="7620000" cy="2438400"/>
          </a:xfrm>
        </p:spPr>
        <p:txBody>
          <a:bodyPr>
            <a:normAutofit/>
          </a:bodyPr>
          <a:lstStyle/>
          <a:p>
            <a:pPr eaLnBrk="1" hangingPunct="1">
              <a:buFont typeface="Wingdings" pitchFamily="2" charset="2"/>
              <a:buChar char="u"/>
              <a:defRPr/>
            </a:pPr>
            <a:r>
              <a:rPr lang="vi-VN" sz="2400">
                <a:latin typeface="Calibri (Body)"/>
              </a:rPr>
              <a:t>Hãy nhớ </a:t>
            </a:r>
            <a:r>
              <a:rPr lang="en-US" sz="2400">
                <a:latin typeface="Calibri (Body)"/>
              </a:rPr>
              <a:t>dạng chuẩn </a:t>
            </a:r>
            <a:r>
              <a:rPr lang="vi-VN" sz="2400">
                <a:latin typeface="Calibri (Body)"/>
              </a:rPr>
              <a:t>thứ 2 có nghĩa là không có phụ thuộc một phần vào khóa. Nhưng chúng ta có:</a:t>
            </a:r>
            <a:endParaRPr lang="en-NZ" sz="1000">
              <a:latin typeface="Calibri (Body)"/>
            </a:endParaRPr>
          </a:p>
          <a:p>
            <a:pPr lvl="1" eaLnBrk="1" hangingPunct="1">
              <a:buFontTx/>
              <a:buNone/>
              <a:defRPr/>
            </a:pPr>
            <a:r>
              <a:rPr lang="en-NZ">
                <a:solidFill>
                  <a:schemeClr val="tx2">
                    <a:lumMod val="75000"/>
                  </a:schemeClr>
                </a:solidFill>
                <a:latin typeface="Calibri (Body)"/>
              </a:rPr>
              <a:t>{Order} </a:t>
            </a:r>
            <a:r>
              <a:rPr lang="en-NZ">
                <a:solidFill>
                  <a:schemeClr val="tx2">
                    <a:lumMod val="75000"/>
                  </a:schemeClr>
                </a:solidFill>
                <a:latin typeface="Calibri (Body)"/>
                <a:sym typeface="Symbol" pitchFamily="18" charset="2"/>
              </a:rPr>
              <a:t> {Customer, Address}</a:t>
            </a:r>
          </a:p>
          <a:p>
            <a:pPr lvl="1" eaLnBrk="1" hangingPunct="1">
              <a:buFontTx/>
              <a:buNone/>
              <a:defRPr/>
            </a:pPr>
            <a:r>
              <a:rPr lang="en-NZ">
                <a:solidFill>
                  <a:schemeClr val="tx2">
                    <a:lumMod val="75000"/>
                  </a:schemeClr>
                </a:solidFill>
                <a:latin typeface="Calibri (Body)"/>
                <a:sym typeface="Symbol" pitchFamily="18" charset="2"/>
              </a:rPr>
              <a:t>{Product}  {UnitPrice}</a:t>
            </a:r>
          </a:p>
          <a:p>
            <a:pPr lvl="1" eaLnBrk="1" hangingPunct="1">
              <a:buFontTx/>
              <a:buNone/>
              <a:defRPr/>
            </a:pPr>
            <a:endParaRPr lang="en-NZ" sz="1000">
              <a:solidFill>
                <a:srgbClr val="003366"/>
              </a:solidFill>
              <a:latin typeface="Calibri (Body)"/>
              <a:sym typeface="Symbol" pitchFamily="18" charset="2"/>
            </a:endParaRPr>
          </a:p>
          <a:p>
            <a:pPr lvl="1" eaLnBrk="1" hangingPunct="1">
              <a:buFontTx/>
              <a:buNone/>
              <a:defRPr/>
            </a:pPr>
            <a:r>
              <a:rPr lang="en-NZ">
                <a:latin typeface="Calibri (Body)"/>
                <a:sym typeface="Symbol" pitchFamily="18" charset="2"/>
              </a:rPr>
              <a:t>Và một khoá chính: </a:t>
            </a:r>
            <a:r>
              <a:rPr lang="en-NZ">
                <a:solidFill>
                  <a:schemeClr val="tx2">
                    <a:lumMod val="75000"/>
                  </a:schemeClr>
                </a:solidFill>
                <a:latin typeface="Calibri (Body)"/>
                <a:sym typeface="Symbol" pitchFamily="18" charset="2"/>
              </a:rPr>
              <a:t>{Order, Product} </a:t>
            </a:r>
          </a:p>
          <a:p>
            <a:pPr lvl="1" eaLnBrk="1" hangingPunct="1">
              <a:buFontTx/>
              <a:buNone/>
              <a:defRPr/>
            </a:pPr>
            <a:endParaRPr lang="en-NZ">
              <a:solidFill>
                <a:srgbClr val="003366"/>
              </a:solidFill>
              <a:latin typeface="Calibri (Body)"/>
              <a:sym typeface="Symbol" pitchFamily="18" charset="2"/>
            </a:endParaRPr>
          </a:p>
          <a:p>
            <a:pPr eaLnBrk="1" hangingPunct="1">
              <a:buFont typeface="Wingdings" pitchFamily="2" charset="2"/>
              <a:buChar char="u"/>
              <a:defRPr/>
            </a:pPr>
            <a:endParaRPr lang="en-GB" sz="2400">
              <a:latin typeface="Calibri (Body)"/>
            </a:endParaRPr>
          </a:p>
        </p:txBody>
      </p:sp>
      <p:sp>
        <p:nvSpPr>
          <p:cNvPr id="20485" name="Rectangle 5">
            <a:extLst>
              <a:ext uri="{FF2B5EF4-FFF2-40B4-BE49-F238E27FC236}">
                <a16:creationId xmlns:a16="http://schemas.microsoft.com/office/drawing/2014/main" id="{57877CEA-8875-5B42-851B-30089C92FD43}"/>
              </a:ext>
            </a:extLst>
          </p:cNvPr>
          <p:cNvSpPr>
            <a:spLocks noChangeArrowheads="1"/>
          </p:cNvSpPr>
          <p:nvPr/>
        </p:nvSpPr>
        <p:spPr bwMode="auto">
          <a:xfrm>
            <a:off x="628650" y="3702743"/>
            <a:ext cx="7620000" cy="1600200"/>
          </a:xfrm>
          <a:prstGeom prst="rect">
            <a:avLst/>
          </a:prstGeom>
          <a:noFill/>
          <a:ln w="9525">
            <a:noFill/>
            <a:miter lim="800000"/>
            <a:headEnd/>
            <a:tailEnd/>
          </a:ln>
          <a:effectLst/>
        </p:spPr>
        <p:txBody>
          <a:bodyPr/>
          <a:lstStyle/>
          <a:p>
            <a:pPr marL="342900" indent="-342900">
              <a:lnSpc>
                <a:spcPct val="90000"/>
              </a:lnSpc>
              <a:spcBef>
                <a:spcPct val="20000"/>
              </a:spcBef>
              <a:buFontTx/>
              <a:buChar char="•"/>
              <a:defRPr/>
            </a:pPr>
            <a:r>
              <a:rPr lang="en-NZ" sz="2800"/>
              <a:t>Vì vậy, để loại bỏ FD đầu tiên, chúng ta </a:t>
            </a:r>
            <a:r>
              <a:rPr lang="en-NZ" sz="2800" i="1"/>
              <a:t>tách</a:t>
            </a:r>
            <a:r>
              <a:rPr lang="en-NZ" sz="2800"/>
              <a:t>:</a:t>
            </a:r>
            <a:r>
              <a:rPr lang="en-NZ" sz="2400">
                <a:solidFill>
                  <a:srgbClr val="003366"/>
                </a:solidFill>
              </a:rPr>
              <a:t>	</a:t>
            </a:r>
            <a:r>
              <a:rPr lang="en-NZ" sz="2400">
                <a:solidFill>
                  <a:schemeClr val="tx2">
                    <a:lumMod val="75000"/>
                  </a:schemeClr>
                </a:solidFill>
              </a:rPr>
              <a:t>			{Order, Customer, Address}</a:t>
            </a:r>
          </a:p>
          <a:p>
            <a:pPr marL="342900" indent="-342900" eaLnBrk="1" hangingPunct="1">
              <a:lnSpc>
                <a:spcPct val="90000"/>
              </a:lnSpc>
              <a:spcBef>
                <a:spcPct val="20000"/>
              </a:spcBef>
              <a:defRPr/>
            </a:pPr>
            <a:r>
              <a:rPr lang="en-NZ" sz="2800"/>
              <a:t>    và</a:t>
            </a:r>
          </a:p>
          <a:p>
            <a:pPr marL="742950" lvl="1" indent="-285750" eaLnBrk="1" hangingPunct="1">
              <a:lnSpc>
                <a:spcPct val="90000"/>
              </a:lnSpc>
              <a:spcBef>
                <a:spcPct val="20000"/>
              </a:spcBef>
              <a:defRPr/>
            </a:pPr>
            <a:r>
              <a:rPr lang="en-NZ" sz="2400">
                <a:solidFill>
                  <a:srgbClr val="003366"/>
                </a:solidFill>
                <a:sym typeface="Symbol" pitchFamily="18" charset="2"/>
              </a:rPr>
              <a:t>	</a:t>
            </a:r>
            <a:r>
              <a:rPr lang="en-NZ" sz="2400">
                <a:solidFill>
                  <a:schemeClr val="tx2">
                    <a:lumMod val="75000"/>
                  </a:schemeClr>
                </a:solidFill>
                <a:sym typeface="Symbol" pitchFamily="18" charset="2"/>
              </a:rPr>
              <a:t>	{Order, Product, Quantity and UnitPrice}</a:t>
            </a:r>
            <a:endParaRPr lang="en-GB" sz="2400">
              <a:solidFill>
                <a:schemeClr val="tx2">
                  <a:lumMod val="75000"/>
                </a:schemeClr>
              </a:solidFill>
            </a:endParaRPr>
          </a:p>
        </p:txBody>
      </p:sp>
      <p:sp>
        <p:nvSpPr>
          <p:cNvPr id="2" name="Slide Number Placeholder 1">
            <a:extLst>
              <a:ext uri="{FF2B5EF4-FFF2-40B4-BE49-F238E27FC236}">
                <a16:creationId xmlns:a16="http://schemas.microsoft.com/office/drawing/2014/main" id="{48C22322-3E7B-4702-A64A-DC968E4A94F5}"/>
              </a:ext>
            </a:extLst>
          </p:cNvPr>
          <p:cNvSpPr>
            <a:spLocks noGrp="1"/>
          </p:cNvSpPr>
          <p:nvPr>
            <p:ph type="sldNum" sz="quarter" idx="12"/>
          </p:nvPr>
        </p:nvSpPr>
        <p:spPr/>
        <p:txBody>
          <a:bodyPr/>
          <a:lstStyle/>
          <a:p>
            <a:fld id="{11F88B7E-86B8-4862-842E-2DB840C1EC76}" type="slidenum">
              <a:rPr lang="zh-CN" altLang="en-US" smtClean="0"/>
              <a:t>52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89" name="Group 57">
            <a:extLst>
              <a:ext uri="{FF2B5EF4-FFF2-40B4-BE49-F238E27FC236}">
                <a16:creationId xmlns:a16="http://schemas.microsoft.com/office/drawing/2014/main" id="{8E0DCF61-ECBF-3040-ADF8-A527798F2E5C}"/>
              </a:ext>
            </a:extLst>
          </p:cNvPr>
          <p:cNvGrpSpPr>
            <a:grpSpLocks/>
          </p:cNvGrpSpPr>
          <p:nvPr/>
        </p:nvGrpSpPr>
        <p:grpSpPr bwMode="auto">
          <a:xfrm>
            <a:off x="304800" y="1355725"/>
            <a:ext cx="8534400" cy="2073275"/>
            <a:chOff x="192" y="854"/>
            <a:chExt cx="5376" cy="1306"/>
          </a:xfrm>
        </p:grpSpPr>
        <p:sp>
          <p:nvSpPr>
            <p:cNvPr id="89130" name="Rectangle 51">
              <a:extLst>
                <a:ext uri="{FF2B5EF4-FFF2-40B4-BE49-F238E27FC236}">
                  <a16:creationId xmlns:a16="http://schemas.microsoft.com/office/drawing/2014/main" id="{B5EF05C6-E37B-7146-ABE0-3845DC17C3F0}"/>
                </a:ext>
              </a:extLst>
            </p:cNvPr>
            <p:cNvSpPr>
              <a:spLocks noChangeArrowheads="1"/>
            </p:cNvSpPr>
            <p:nvPr/>
          </p:nvSpPr>
          <p:spPr bwMode="auto">
            <a:xfrm>
              <a:off x="192" y="864"/>
              <a:ext cx="5376" cy="1296"/>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31" name="Text Box 54">
              <a:extLst>
                <a:ext uri="{FF2B5EF4-FFF2-40B4-BE49-F238E27FC236}">
                  <a16:creationId xmlns:a16="http://schemas.microsoft.com/office/drawing/2014/main" id="{9543110A-8B65-6F43-8180-6CCF6C55E44B}"/>
                </a:ext>
              </a:extLst>
            </p:cNvPr>
            <p:cNvSpPr txBox="1">
              <a:spLocks noChangeArrowheads="1"/>
            </p:cNvSpPr>
            <p:nvPr/>
          </p:nvSpPr>
          <p:spPr bwMode="auto">
            <a:xfrm>
              <a:off x="192" y="854"/>
              <a:ext cx="56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1NF</a:t>
              </a:r>
            </a:p>
          </p:txBody>
        </p:sp>
      </p:grpSp>
      <p:sp>
        <p:nvSpPr>
          <p:cNvPr id="22530" name="Rectangle 2">
            <a:extLst>
              <a:ext uri="{FF2B5EF4-FFF2-40B4-BE49-F238E27FC236}">
                <a16:creationId xmlns:a16="http://schemas.microsoft.com/office/drawing/2014/main" id="{20F36F0E-CBA0-0040-A635-41FA5EA655C4}"/>
              </a:ext>
            </a:extLst>
          </p:cNvPr>
          <p:cNvSpPr>
            <a:spLocks noGrp="1" noChangeArrowheads="1"/>
          </p:cNvSpPr>
          <p:nvPr>
            <p:ph type="title"/>
          </p:nvPr>
        </p:nvSpPr>
        <p:spPr>
          <a:xfrm>
            <a:off x="685800" y="228600"/>
            <a:ext cx="7772400" cy="1143000"/>
          </a:xfrm>
        </p:spPr>
        <p:txBody>
          <a:bodyPr/>
          <a:lstStyle/>
          <a:p>
            <a:pPr eaLnBrk="1" hangingPunct="1">
              <a:defRPr/>
            </a:pPr>
            <a:r>
              <a:rPr lang="en-NZ" b="1">
                <a:ea typeface="+mj-ea"/>
              </a:rPr>
              <a:t>Chuẩn hoá về 2NF</a:t>
            </a:r>
            <a:endParaRPr lang="en-GB" b="1">
              <a:ea typeface="+mj-ea"/>
            </a:endParaRPr>
          </a:p>
        </p:txBody>
      </p:sp>
      <p:grpSp>
        <p:nvGrpSpPr>
          <p:cNvPr id="89091" name="Group 53">
            <a:extLst>
              <a:ext uri="{FF2B5EF4-FFF2-40B4-BE49-F238E27FC236}">
                <a16:creationId xmlns:a16="http://schemas.microsoft.com/office/drawing/2014/main" id="{9CCACD45-91A4-484F-8476-87D55BD8C58C}"/>
              </a:ext>
            </a:extLst>
          </p:cNvPr>
          <p:cNvGrpSpPr>
            <a:grpSpLocks/>
          </p:cNvGrpSpPr>
          <p:nvPr/>
        </p:nvGrpSpPr>
        <p:grpSpPr bwMode="auto">
          <a:xfrm>
            <a:off x="381000" y="2025650"/>
            <a:ext cx="8294688" cy="1022350"/>
            <a:chOff x="295" y="1036"/>
            <a:chExt cx="5225" cy="644"/>
          </a:xfrm>
        </p:grpSpPr>
        <p:sp>
          <p:nvSpPr>
            <p:cNvPr id="89116" name="Rectangle 42">
              <a:extLst>
                <a:ext uri="{FF2B5EF4-FFF2-40B4-BE49-F238E27FC236}">
                  <a16:creationId xmlns:a16="http://schemas.microsoft.com/office/drawing/2014/main" id="{3FC38031-4EDE-C247-916D-3DA61F34FB9C}"/>
                </a:ext>
              </a:extLst>
            </p:cNvPr>
            <p:cNvSpPr>
              <a:spLocks noChangeArrowheads="1"/>
            </p:cNvSpPr>
            <p:nvPr/>
          </p:nvSpPr>
          <p:spPr bwMode="auto">
            <a:xfrm>
              <a:off x="440" y="1362"/>
              <a:ext cx="635"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17" name="Rectangle 43">
              <a:extLst>
                <a:ext uri="{FF2B5EF4-FFF2-40B4-BE49-F238E27FC236}">
                  <a16:creationId xmlns:a16="http://schemas.microsoft.com/office/drawing/2014/main" id="{ED8075D5-CEF3-834D-8C48-EF2C118A8704}"/>
                </a:ext>
              </a:extLst>
            </p:cNvPr>
            <p:cNvSpPr>
              <a:spLocks noChangeArrowheads="1"/>
            </p:cNvSpPr>
            <p:nvPr/>
          </p:nvSpPr>
          <p:spPr bwMode="auto">
            <a:xfrm>
              <a:off x="1075" y="1362"/>
              <a:ext cx="816"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18" name="Rectangle 44">
              <a:extLst>
                <a:ext uri="{FF2B5EF4-FFF2-40B4-BE49-F238E27FC236}">
                  <a16:creationId xmlns:a16="http://schemas.microsoft.com/office/drawing/2014/main" id="{BDB265AE-9EB5-3B4A-ACE8-84925EE2E910}"/>
                </a:ext>
              </a:extLst>
            </p:cNvPr>
            <p:cNvSpPr>
              <a:spLocks noChangeArrowheads="1"/>
            </p:cNvSpPr>
            <p:nvPr/>
          </p:nvSpPr>
          <p:spPr bwMode="auto">
            <a:xfrm>
              <a:off x="1891" y="1362"/>
              <a:ext cx="998"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19" name="Rectangle 45">
              <a:extLst>
                <a:ext uri="{FF2B5EF4-FFF2-40B4-BE49-F238E27FC236}">
                  <a16:creationId xmlns:a16="http://schemas.microsoft.com/office/drawing/2014/main" id="{88C1D61B-4C77-5A45-B8D7-43AE4D7B54C6}"/>
                </a:ext>
              </a:extLst>
            </p:cNvPr>
            <p:cNvSpPr>
              <a:spLocks noChangeArrowheads="1"/>
            </p:cNvSpPr>
            <p:nvPr/>
          </p:nvSpPr>
          <p:spPr bwMode="auto">
            <a:xfrm>
              <a:off x="2889" y="1362"/>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20" name="Rectangle 46">
              <a:extLst>
                <a:ext uri="{FF2B5EF4-FFF2-40B4-BE49-F238E27FC236}">
                  <a16:creationId xmlns:a16="http://schemas.microsoft.com/office/drawing/2014/main" id="{23CABAF2-AB52-3F4A-8D58-470E8E08607B}"/>
                </a:ext>
              </a:extLst>
            </p:cNvPr>
            <p:cNvSpPr>
              <a:spLocks noChangeArrowheads="1"/>
            </p:cNvSpPr>
            <p:nvPr/>
          </p:nvSpPr>
          <p:spPr bwMode="auto">
            <a:xfrm>
              <a:off x="4658" y="1362"/>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89121" name="Group 47">
              <a:extLst>
                <a:ext uri="{FF2B5EF4-FFF2-40B4-BE49-F238E27FC236}">
                  <a16:creationId xmlns:a16="http://schemas.microsoft.com/office/drawing/2014/main" id="{209343DF-2AF7-4448-AE7F-ECE6E8143432}"/>
                </a:ext>
              </a:extLst>
            </p:cNvPr>
            <p:cNvGrpSpPr>
              <a:grpSpLocks/>
            </p:cNvGrpSpPr>
            <p:nvPr/>
          </p:nvGrpSpPr>
          <p:grpSpPr bwMode="auto">
            <a:xfrm>
              <a:off x="295" y="1036"/>
              <a:ext cx="5225" cy="644"/>
              <a:chOff x="312" y="1132"/>
              <a:chExt cx="5225" cy="644"/>
            </a:xfrm>
          </p:grpSpPr>
          <p:sp>
            <p:nvSpPr>
              <p:cNvPr id="89122" name="Rectangle 9">
                <a:extLst>
                  <a:ext uri="{FF2B5EF4-FFF2-40B4-BE49-F238E27FC236}">
                    <a16:creationId xmlns:a16="http://schemas.microsoft.com/office/drawing/2014/main" id="{BF8A9841-F7EC-FA43-94CB-F0D3047723EF}"/>
                  </a:ext>
                </a:extLst>
              </p:cNvPr>
              <p:cNvSpPr>
                <a:spLocks noChangeArrowheads="1"/>
              </p:cNvSpPr>
              <p:nvPr/>
            </p:nvSpPr>
            <p:spPr bwMode="auto">
              <a:xfrm>
                <a:off x="3751" y="1458"/>
                <a:ext cx="907"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23" name="Text Box 4">
                <a:extLst>
                  <a:ext uri="{FF2B5EF4-FFF2-40B4-BE49-F238E27FC236}">
                    <a16:creationId xmlns:a16="http://schemas.microsoft.com/office/drawing/2014/main" id="{C27A4DFE-1E53-0240-94D0-17B05ADEF7BA}"/>
                  </a:ext>
                </a:extLst>
              </p:cNvPr>
              <p:cNvSpPr txBox="1">
                <a:spLocks noChangeArrowheads="1"/>
              </p:cNvSpPr>
              <p:nvPr/>
            </p:nvSpPr>
            <p:spPr bwMode="auto">
              <a:xfrm>
                <a:off x="440" y="1458"/>
                <a:ext cx="50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Product   Customer   Address   Quantity   UnitPrice</a:t>
                </a:r>
                <a:endParaRPr lang="en-GB" altLang="en-US"/>
              </a:p>
            </p:txBody>
          </p:sp>
          <p:cxnSp>
            <p:nvCxnSpPr>
              <p:cNvPr id="89124" name="AutoShape 12">
                <a:extLst>
                  <a:ext uri="{FF2B5EF4-FFF2-40B4-BE49-F238E27FC236}">
                    <a16:creationId xmlns:a16="http://schemas.microsoft.com/office/drawing/2014/main" id="{F7B9ABD0-67CE-3E4E-97E2-795E801BFC4B}"/>
                  </a:ext>
                </a:extLst>
              </p:cNvPr>
              <p:cNvCxnSpPr>
                <a:cxnSpLocks noChangeShapeType="1"/>
              </p:cNvCxnSpPr>
              <p:nvPr/>
            </p:nvCxnSpPr>
            <p:spPr bwMode="auto">
              <a:xfrm rot="16200000" flipH="1">
                <a:off x="1573" y="922"/>
                <a:ext cx="1" cy="1632"/>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9125" name="AutoShape 13">
                <a:extLst>
                  <a:ext uri="{FF2B5EF4-FFF2-40B4-BE49-F238E27FC236}">
                    <a16:creationId xmlns:a16="http://schemas.microsoft.com/office/drawing/2014/main" id="{62032B4A-FA37-4C49-AA85-14E6A60DFE9E}"/>
                  </a:ext>
                </a:extLst>
              </p:cNvPr>
              <p:cNvCxnSpPr>
                <a:cxnSpLocks noChangeShapeType="1"/>
              </p:cNvCxnSpPr>
              <p:nvPr/>
            </p:nvCxnSpPr>
            <p:spPr bwMode="auto">
              <a:xfrm rot="16200000" flipH="1">
                <a:off x="2038" y="457"/>
                <a:ext cx="1" cy="2562"/>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9126" name="AutoShape 14">
                <a:extLst>
                  <a:ext uri="{FF2B5EF4-FFF2-40B4-BE49-F238E27FC236}">
                    <a16:creationId xmlns:a16="http://schemas.microsoft.com/office/drawing/2014/main" id="{B90C4D5C-9B97-ED4B-AFE1-64BD982677F9}"/>
                  </a:ext>
                </a:extLst>
              </p:cNvPr>
              <p:cNvCxnSpPr>
                <a:cxnSpLocks noChangeShapeType="1"/>
              </p:cNvCxnSpPr>
              <p:nvPr/>
            </p:nvCxnSpPr>
            <p:spPr bwMode="auto">
              <a:xfrm rot="5400000" flipV="1">
                <a:off x="2854" y="988"/>
                <a:ext cx="1" cy="930"/>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9127" name="AutoShape 15">
                <a:extLst>
                  <a:ext uri="{FF2B5EF4-FFF2-40B4-BE49-F238E27FC236}">
                    <a16:creationId xmlns:a16="http://schemas.microsoft.com/office/drawing/2014/main" id="{F4C63E41-A0E6-E048-A141-8E345B23E8A1}"/>
                  </a:ext>
                </a:extLst>
              </p:cNvPr>
              <p:cNvCxnSpPr>
                <a:cxnSpLocks noChangeShapeType="1"/>
              </p:cNvCxnSpPr>
              <p:nvPr/>
            </p:nvCxnSpPr>
            <p:spPr bwMode="auto">
              <a:xfrm rot="5400000" flipV="1">
                <a:off x="3285" y="-350"/>
                <a:ext cx="1" cy="3606"/>
              </a:xfrm>
              <a:prstGeom prst="bentConnector3">
                <a:avLst>
                  <a:gd name="adj1" fmla="val -2320000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9128" name="Rectangle 11">
                <a:extLst>
                  <a:ext uri="{FF2B5EF4-FFF2-40B4-BE49-F238E27FC236}">
                    <a16:creationId xmlns:a16="http://schemas.microsoft.com/office/drawing/2014/main" id="{481249E2-CAC1-C847-ADA4-F10492C4786E}"/>
                  </a:ext>
                </a:extLst>
              </p:cNvPr>
              <p:cNvSpPr>
                <a:spLocks noChangeArrowheads="1"/>
              </p:cNvSpPr>
              <p:nvPr/>
            </p:nvSpPr>
            <p:spPr bwMode="auto">
              <a:xfrm>
                <a:off x="395" y="1413"/>
                <a:ext cx="1542"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29" name="Text Box 16">
                <a:extLst>
                  <a:ext uri="{FF2B5EF4-FFF2-40B4-BE49-F238E27FC236}">
                    <a16:creationId xmlns:a16="http://schemas.microsoft.com/office/drawing/2014/main" id="{4108110E-1501-9B40-B126-BCFEF6B76A78}"/>
                  </a:ext>
                </a:extLst>
              </p:cNvPr>
              <p:cNvSpPr txBox="1">
                <a:spLocks noChangeArrowheads="1"/>
              </p:cNvSpPr>
              <p:nvPr/>
            </p:nvSpPr>
            <p:spPr bwMode="auto">
              <a:xfrm>
                <a:off x="312" y="1132"/>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a:t>
                </a:r>
                <a:endParaRPr lang="en-GB" altLang="en-US" sz="2800">
                  <a:solidFill>
                    <a:srgbClr val="006600"/>
                  </a:solidFill>
                </a:endParaRPr>
              </a:p>
            </p:txBody>
          </p:sp>
        </p:grpSp>
      </p:grpSp>
      <p:grpSp>
        <p:nvGrpSpPr>
          <p:cNvPr id="5" name="Group 56">
            <a:extLst>
              <a:ext uri="{FF2B5EF4-FFF2-40B4-BE49-F238E27FC236}">
                <a16:creationId xmlns:a16="http://schemas.microsoft.com/office/drawing/2014/main" id="{1CB0CDE1-7EDC-7C41-BC3F-EC55DD2E061E}"/>
              </a:ext>
            </a:extLst>
          </p:cNvPr>
          <p:cNvGrpSpPr>
            <a:grpSpLocks/>
          </p:cNvGrpSpPr>
          <p:nvPr/>
        </p:nvGrpSpPr>
        <p:grpSpPr bwMode="auto">
          <a:xfrm>
            <a:off x="304800" y="3581400"/>
            <a:ext cx="8496300" cy="2895600"/>
            <a:chOff x="192" y="2256"/>
            <a:chExt cx="5352" cy="1824"/>
          </a:xfrm>
        </p:grpSpPr>
        <p:sp>
          <p:nvSpPr>
            <p:cNvPr id="89094" name="Rectangle 52">
              <a:extLst>
                <a:ext uri="{FF2B5EF4-FFF2-40B4-BE49-F238E27FC236}">
                  <a16:creationId xmlns:a16="http://schemas.microsoft.com/office/drawing/2014/main" id="{05BC5A9A-C193-4D43-9901-8476F411FC49}"/>
                </a:ext>
              </a:extLst>
            </p:cNvPr>
            <p:cNvSpPr>
              <a:spLocks noChangeArrowheads="1"/>
            </p:cNvSpPr>
            <p:nvPr/>
          </p:nvSpPr>
          <p:spPr bwMode="auto">
            <a:xfrm>
              <a:off x="216" y="2592"/>
              <a:ext cx="5328" cy="148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89095" name="Group 49">
              <a:extLst>
                <a:ext uri="{FF2B5EF4-FFF2-40B4-BE49-F238E27FC236}">
                  <a16:creationId xmlns:a16="http://schemas.microsoft.com/office/drawing/2014/main" id="{8860EA6A-A6FE-C945-902D-FE2435345820}"/>
                </a:ext>
              </a:extLst>
            </p:cNvPr>
            <p:cNvGrpSpPr>
              <a:grpSpLocks/>
            </p:cNvGrpSpPr>
            <p:nvPr/>
          </p:nvGrpSpPr>
          <p:grpSpPr bwMode="auto">
            <a:xfrm>
              <a:off x="1088" y="2801"/>
              <a:ext cx="2896" cy="367"/>
              <a:chOff x="1088" y="2849"/>
              <a:chExt cx="2896" cy="367"/>
            </a:xfrm>
          </p:grpSpPr>
          <p:sp>
            <p:nvSpPr>
              <p:cNvPr id="89107" name="Rectangle 19">
                <a:extLst>
                  <a:ext uri="{FF2B5EF4-FFF2-40B4-BE49-F238E27FC236}">
                    <a16:creationId xmlns:a16="http://schemas.microsoft.com/office/drawing/2014/main" id="{BDC2CF09-24F6-2347-BC56-8597F7B9D876}"/>
                  </a:ext>
                </a:extLst>
              </p:cNvPr>
              <p:cNvSpPr>
                <a:spLocks noChangeArrowheads="1"/>
              </p:cNvSpPr>
              <p:nvPr/>
            </p:nvSpPr>
            <p:spPr bwMode="auto">
              <a:xfrm>
                <a:off x="1489" y="2899"/>
                <a:ext cx="635"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8" name="Rectangle 20">
                <a:extLst>
                  <a:ext uri="{FF2B5EF4-FFF2-40B4-BE49-F238E27FC236}">
                    <a16:creationId xmlns:a16="http://schemas.microsoft.com/office/drawing/2014/main" id="{D79FA8F1-227F-874A-8ADB-2D0919836827}"/>
                  </a:ext>
                </a:extLst>
              </p:cNvPr>
              <p:cNvSpPr>
                <a:spLocks noChangeArrowheads="1"/>
              </p:cNvSpPr>
              <p:nvPr/>
            </p:nvSpPr>
            <p:spPr bwMode="auto">
              <a:xfrm>
                <a:off x="2124" y="2899"/>
                <a:ext cx="998"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9" name="Rectangle 21">
                <a:extLst>
                  <a:ext uri="{FF2B5EF4-FFF2-40B4-BE49-F238E27FC236}">
                    <a16:creationId xmlns:a16="http://schemas.microsoft.com/office/drawing/2014/main" id="{10748057-DD86-CE4B-9D3F-817BEC9576DC}"/>
                  </a:ext>
                </a:extLst>
              </p:cNvPr>
              <p:cNvSpPr>
                <a:spLocks noChangeArrowheads="1"/>
              </p:cNvSpPr>
              <p:nvPr/>
            </p:nvSpPr>
            <p:spPr bwMode="auto">
              <a:xfrm>
                <a:off x="3122" y="2899"/>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cxnSp>
            <p:nvCxnSpPr>
              <p:cNvPr id="89110" name="AutoShape 22">
                <a:extLst>
                  <a:ext uri="{FF2B5EF4-FFF2-40B4-BE49-F238E27FC236}">
                    <a16:creationId xmlns:a16="http://schemas.microsoft.com/office/drawing/2014/main" id="{D563D1BB-E265-B444-9811-E0BF57AA8AD4}"/>
                  </a:ext>
                </a:extLst>
              </p:cNvPr>
              <p:cNvCxnSpPr>
                <a:cxnSpLocks noChangeShapeType="1"/>
                <a:stCxn id="89107" idx="2"/>
                <a:endCxn id="89108" idx="2"/>
              </p:cNvCxnSpPr>
              <p:nvPr/>
            </p:nvCxnSpPr>
            <p:spPr bwMode="auto">
              <a:xfrm rot="16200000" flipH="1">
                <a:off x="2214" y="2771"/>
                <a:ext cx="1" cy="816"/>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9111" name="AutoShape 23">
                <a:extLst>
                  <a:ext uri="{FF2B5EF4-FFF2-40B4-BE49-F238E27FC236}">
                    <a16:creationId xmlns:a16="http://schemas.microsoft.com/office/drawing/2014/main" id="{C9EAAAE0-7B2E-BD45-B651-0371BC017856}"/>
                  </a:ext>
                </a:extLst>
              </p:cNvPr>
              <p:cNvCxnSpPr>
                <a:cxnSpLocks noChangeShapeType="1"/>
                <a:stCxn id="89107" idx="2"/>
                <a:endCxn id="89109" idx="2"/>
              </p:cNvCxnSpPr>
              <p:nvPr/>
            </p:nvCxnSpPr>
            <p:spPr bwMode="auto">
              <a:xfrm rot="16200000" flipH="1">
                <a:off x="2679" y="2306"/>
                <a:ext cx="1" cy="1746"/>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89112" name="AutoShape 24">
                <a:extLst>
                  <a:ext uri="{FF2B5EF4-FFF2-40B4-BE49-F238E27FC236}">
                    <a16:creationId xmlns:a16="http://schemas.microsoft.com/office/drawing/2014/main" id="{9B2CAC9C-DEB0-F24B-83F7-8DCF8FD8C58E}"/>
                  </a:ext>
                </a:extLst>
              </p:cNvPr>
              <p:cNvCxnSpPr>
                <a:cxnSpLocks noChangeShapeType="1"/>
                <a:stCxn id="89108" idx="0"/>
                <a:endCxn id="89109" idx="0"/>
              </p:cNvCxnSpPr>
              <p:nvPr/>
            </p:nvCxnSpPr>
            <p:spPr bwMode="auto">
              <a:xfrm rot="5400000" flipV="1">
                <a:off x="3087" y="2429"/>
                <a:ext cx="1" cy="930"/>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9113" name="Text Box 18">
                <a:extLst>
                  <a:ext uri="{FF2B5EF4-FFF2-40B4-BE49-F238E27FC236}">
                    <a16:creationId xmlns:a16="http://schemas.microsoft.com/office/drawing/2014/main" id="{13AF9F37-15A0-E44B-A0E4-06BF07A93893}"/>
                  </a:ext>
                </a:extLst>
              </p:cNvPr>
              <p:cNvSpPr txBox="1">
                <a:spLocks noChangeArrowheads="1"/>
              </p:cNvSpPr>
              <p:nvPr/>
            </p:nvSpPr>
            <p:spPr bwMode="auto">
              <a:xfrm>
                <a:off x="1489" y="2899"/>
                <a:ext cx="24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Customer   Address</a:t>
                </a:r>
                <a:endParaRPr lang="en-GB" altLang="en-US"/>
              </a:p>
            </p:txBody>
          </p:sp>
          <p:sp>
            <p:nvSpPr>
              <p:cNvPr id="89114" name="Rectangle 25">
                <a:extLst>
                  <a:ext uri="{FF2B5EF4-FFF2-40B4-BE49-F238E27FC236}">
                    <a16:creationId xmlns:a16="http://schemas.microsoft.com/office/drawing/2014/main" id="{63EA6ECD-2EEF-D245-B8D7-34048079622C}"/>
                  </a:ext>
                </a:extLst>
              </p:cNvPr>
              <p:cNvSpPr>
                <a:spLocks noChangeArrowheads="1"/>
              </p:cNvSpPr>
              <p:nvPr/>
            </p:nvSpPr>
            <p:spPr bwMode="auto">
              <a:xfrm>
                <a:off x="1444" y="2853"/>
                <a:ext cx="726"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15" name="Text Box 26">
                <a:extLst>
                  <a:ext uri="{FF2B5EF4-FFF2-40B4-BE49-F238E27FC236}">
                    <a16:creationId xmlns:a16="http://schemas.microsoft.com/office/drawing/2014/main" id="{63EFF02A-DFCA-8E46-BC90-C57EDC980B84}"/>
                  </a:ext>
                </a:extLst>
              </p:cNvPr>
              <p:cNvSpPr txBox="1">
                <a:spLocks noChangeArrowheads="1"/>
              </p:cNvSpPr>
              <p:nvPr/>
            </p:nvSpPr>
            <p:spPr bwMode="auto">
              <a:xfrm>
                <a:off x="1088" y="2849"/>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R1</a:t>
                </a:r>
                <a:endParaRPr lang="en-GB" altLang="en-US" sz="2800">
                  <a:solidFill>
                    <a:srgbClr val="006600"/>
                  </a:solidFill>
                </a:endParaRPr>
              </a:p>
            </p:txBody>
          </p:sp>
        </p:grpSp>
        <p:grpSp>
          <p:nvGrpSpPr>
            <p:cNvPr id="89096" name="Group 48">
              <a:extLst>
                <a:ext uri="{FF2B5EF4-FFF2-40B4-BE49-F238E27FC236}">
                  <a16:creationId xmlns:a16="http://schemas.microsoft.com/office/drawing/2014/main" id="{CC9555D6-5F63-B845-BDF4-398A7534D110}"/>
                </a:ext>
              </a:extLst>
            </p:cNvPr>
            <p:cNvGrpSpPr>
              <a:grpSpLocks/>
            </p:cNvGrpSpPr>
            <p:nvPr/>
          </p:nvGrpSpPr>
          <p:grpSpPr bwMode="auto">
            <a:xfrm>
              <a:off x="1056" y="3477"/>
              <a:ext cx="3673" cy="363"/>
              <a:chOff x="1056" y="3525"/>
              <a:chExt cx="3673" cy="363"/>
            </a:xfrm>
          </p:grpSpPr>
          <p:sp>
            <p:nvSpPr>
              <p:cNvPr id="89099" name="Rectangle 27">
                <a:extLst>
                  <a:ext uri="{FF2B5EF4-FFF2-40B4-BE49-F238E27FC236}">
                    <a16:creationId xmlns:a16="http://schemas.microsoft.com/office/drawing/2014/main" id="{2C77DF93-F13B-8946-A60F-341FD0DDE369}"/>
                  </a:ext>
                </a:extLst>
              </p:cNvPr>
              <p:cNvSpPr>
                <a:spLocks noChangeArrowheads="1"/>
              </p:cNvSpPr>
              <p:nvPr/>
            </p:nvSpPr>
            <p:spPr bwMode="auto">
              <a:xfrm>
                <a:off x="3836" y="3570"/>
                <a:ext cx="868"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0" name="Rectangle 28">
                <a:extLst>
                  <a:ext uri="{FF2B5EF4-FFF2-40B4-BE49-F238E27FC236}">
                    <a16:creationId xmlns:a16="http://schemas.microsoft.com/office/drawing/2014/main" id="{B8FED618-3402-8B41-BA59-98BAAFFF87A7}"/>
                  </a:ext>
                </a:extLst>
              </p:cNvPr>
              <p:cNvSpPr>
                <a:spLocks noChangeArrowheads="1"/>
              </p:cNvSpPr>
              <p:nvPr/>
            </p:nvSpPr>
            <p:spPr bwMode="auto">
              <a:xfrm>
                <a:off x="2929" y="3570"/>
                <a:ext cx="907"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1" name="Rectangle 29">
                <a:extLst>
                  <a:ext uri="{FF2B5EF4-FFF2-40B4-BE49-F238E27FC236}">
                    <a16:creationId xmlns:a16="http://schemas.microsoft.com/office/drawing/2014/main" id="{5ABA7514-207A-8240-8613-2ED92C8A0BA9}"/>
                  </a:ext>
                </a:extLst>
              </p:cNvPr>
              <p:cNvSpPr>
                <a:spLocks noChangeArrowheads="1"/>
              </p:cNvSpPr>
              <p:nvPr/>
            </p:nvSpPr>
            <p:spPr bwMode="auto">
              <a:xfrm>
                <a:off x="2113" y="3570"/>
                <a:ext cx="816"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2" name="Rectangle 30">
                <a:extLst>
                  <a:ext uri="{FF2B5EF4-FFF2-40B4-BE49-F238E27FC236}">
                    <a16:creationId xmlns:a16="http://schemas.microsoft.com/office/drawing/2014/main" id="{E94C396E-D805-394E-B35A-DDAD0A9D61C9}"/>
                  </a:ext>
                </a:extLst>
              </p:cNvPr>
              <p:cNvSpPr>
                <a:spLocks noChangeArrowheads="1"/>
              </p:cNvSpPr>
              <p:nvPr/>
            </p:nvSpPr>
            <p:spPr bwMode="auto">
              <a:xfrm>
                <a:off x="1478" y="3570"/>
                <a:ext cx="635"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cxnSp>
            <p:nvCxnSpPr>
              <p:cNvPr id="89103" name="AutoShape 31">
                <a:extLst>
                  <a:ext uri="{FF2B5EF4-FFF2-40B4-BE49-F238E27FC236}">
                    <a16:creationId xmlns:a16="http://schemas.microsoft.com/office/drawing/2014/main" id="{354D05FA-AAB3-7143-81B8-94ED15DA0CF0}"/>
                  </a:ext>
                </a:extLst>
              </p:cNvPr>
              <p:cNvCxnSpPr>
                <a:cxnSpLocks noChangeShapeType="1"/>
                <a:stCxn id="89101" idx="2"/>
                <a:endCxn id="89099" idx="2"/>
              </p:cNvCxnSpPr>
              <p:nvPr/>
            </p:nvCxnSpPr>
            <p:spPr bwMode="auto">
              <a:xfrm rot="16200000" flipH="1">
                <a:off x="3395" y="2975"/>
                <a:ext cx="1" cy="1749"/>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9104" name="Text Box 17">
                <a:extLst>
                  <a:ext uri="{FF2B5EF4-FFF2-40B4-BE49-F238E27FC236}">
                    <a16:creationId xmlns:a16="http://schemas.microsoft.com/office/drawing/2014/main" id="{2FBBA566-4B4F-574D-B1B5-02A666B8A6FB}"/>
                  </a:ext>
                </a:extLst>
              </p:cNvPr>
              <p:cNvSpPr txBox="1">
                <a:spLocks noChangeArrowheads="1"/>
              </p:cNvSpPr>
              <p:nvPr/>
            </p:nvSpPr>
            <p:spPr bwMode="auto">
              <a:xfrm>
                <a:off x="1488" y="3543"/>
                <a:ext cx="32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Product   Quantity   UnitPrice</a:t>
                </a:r>
                <a:endParaRPr lang="en-GB" altLang="en-US"/>
              </a:p>
            </p:txBody>
          </p:sp>
          <p:sp>
            <p:nvSpPr>
              <p:cNvPr id="89105" name="Rectangle 32">
                <a:extLst>
                  <a:ext uri="{FF2B5EF4-FFF2-40B4-BE49-F238E27FC236}">
                    <a16:creationId xmlns:a16="http://schemas.microsoft.com/office/drawing/2014/main" id="{1B8D2BE2-5C74-0B49-B10C-3A25B30207DB}"/>
                  </a:ext>
                </a:extLst>
              </p:cNvPr>
              <p:cNvSpPr>
                <a:spLocks noChangeArrowheads="1"/>
              </p:cNvSpPr>
              <p:nvPr/>
            </p:nvSpPr>
            <p:spPr bwMode="auto">
              <a:xfrm>
                <a:off x="1432" y="3525"/>
                <a:ext cx="1543"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106" name="Text Box 33">
                <a:extLst>
                  <a:ext uri="{FF2B5EF4-FFF2-40B4-BE49-F238E27FC236}">
                    <a16:creationId xmlns:a16="http://schemas.microsoft.com/office/drawing/2014/main" id="{E0178870-63FA-D942-9CB0-E51F12E678A2}"/>
                  </a:ext>
                </a:extLst>
              </p:cNvPr>
              <p:cNvSpPr txBox="1">
                <a:spLocks noChangeArrowheads="1"/>
              </p:cNvSpPr>
              <p:nvPr/>
            </p:nvSpPr>
            <p:spPr bwMode="auto">
              <a:xfrm>
                <a:off x="1056" y="3543"/>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R2</a:t>
                </a:r>
                <a:endParaRPr lang="en-GB" altLang="en-US" sz="2800">
                  <a:solidFill>
                    <a:srgbClr val="006600"/>
                  </a:solidFill>
                </a:endParaRPr>
              </a:p>
            </p:txBody>
          </p:sp>
        </p:grpSp>
        <p:sp>
          <p:nvSpPr>
            <p:cNvPr id="89097" name="AutoShape 39">
              <a:extLst>
                <a:ext uri="{FF2B5EF4-FFF2-40B4-BE49-F238E27FC236}">
                  <a16:creationId xmlns:a16="http://schemas.microsoft.com/office/drawing/2014/main" id="{0C3610DF-8BA6-7645-A43F-BB418F050063}"/>
                </a:ext>
              </a:extLst>
            </p:cNvPr>
            <p:cNvSpPr>
              <a:spLocks noChangeArrowheads="1"/>
            </p:cNvSpPr>
            <p:nvPr/>
          </p:nvSpPr>
          <p:spPr bwMode="auto">
            <a:xfrm>
              <a:off x="2688" y="2256"/>
              <a:ext cx="384" cy="288"/>
            </a:xfrm>
            <a:prstGeom prst="downArrow">
              <a:avLst>
                <a:gd name="adj1" fmla="val 50000"/>
                <a:gd name="adj2" fmla="val 25000"/>
              </a:avLst>
            </a:prstGeom>
            <a:solidFill>
              <a:schemeClr val="accent1">
                <a:alpha val="50195"/>
              </a:schemeClr>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9098" name="Text Box 55">
              <a:extLst>
                <a:ext uri="{FF2B5EF4-FFF2-40B4-BE49-F238E27FC236}">
                  <a16:creationId xmlns:a16="http://schemas.microsoft.com/office/drawing/2014/main" id="{EDD67A97-4A95-DD41-923B-237F91EF83BE}"/>
                </a:ext>
              </a:extLst>
            </p:cNvPr>
            <p:cNvSpPr txBox="1">
              <a:spLocks noChangeArrowheads="1"/>
            </p:cNvSpPr>
            <p:nvPr/>
          </p:nvSpPr>
          <p:spPr bwMode="auto">
            <a:xfrm>
              <a:off x="192" y="2592"/>
              <a:ext cx="1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3000" b="1">
                <a:solidFill>
                  <a:schemeClr val="bg1"/>
                </a:solidFill>
                <a:latin typeface="Times New Roman" panose="02020603050405020304" pitchFamily="18" charset="0"/>
              </a:endParaRPr>
            </a:p>
          </p:txBody>
        </p:sp>
      </p:grpSp>
      <p:sp>
        <p:nvSpPr>
          <p:cNvPr id="2" name="Slide Number Placeholder 1">
            <a:extLst>
              <a:ext uri="{FF2B5EF4-FFF2-40B4-BE49-F238E27FC236}">
                <a16:creationId xmlns:a16="http://schemas.microsoft.com/office/drawing/2014/main" id="{CC6FD14B-79A2-475C-8569-95B00B299AAE}"/>
              </a:ext>
            </a:extLst>
          </p:cNvPr>
          <p:cNvSpPr>
            <a:spLocks noGrp="1"/>
          </p:cNvSpPr>
          <p:nvPr>
            <p:ph type="sldNum" sz="quarter" idx="12"/>
          </p:nvPr>
        </p:nvSpPr>
        <p:spPr/>
        <p:txBody>
          <a:bodyPr/>
          <a:lstStyle/>
          <a:p>
            <a:fld id="{11F88B7E-86B8-4862-842E-2DB840C1EC76}" type="slidenum">
              <a:rPr lang="zh-CN" altLang="en-US" smtClean="0"/>
              <a:t>53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B3A44F1-D276-034C-BF2A-39080E3C1954}"/>
              </a:ext>
            </a:extLst>
          </p:cNvPr>
          <p:cNvSpPr>
            <a:spLocks noGrp="1" noChangeArrowheads="1"/>
          </p:cNvSpPr>
          <p:nvPr>
            <p:ph type="title"/>
          </p:nvPr>
        </p:nvSpPr>
        <p:spPr/>
        <p:txBody>
          <a:bodyPr/>
          <a:lstStyle/>
          <a:p>
            <a:pPr eaLnBrk="1" hangingPunct="1">
              <a:defRPr/>
            </a:pPr>
            <a:r>
              <a:rPr lang="en-NZ" b="1">
                <a:ea typeface="+mj-ea"/>
              </a:rPr>
              <a:t>Chuẩn hoá về 2NF</a:t>
            </a:r>
            <a:endParaRPr lang="en-GB" b="1">
              <a:cs typeface="Arial" charset="0"/>
            </a:endParaRPr>
          </a:p>
        </p:txBody>
      </p:sp>
      <p:sp>
        <p:nvSpPr>
          <p:cNvPr id="23555" name="Rectangle 3">
            <a:extLst>
              <a:ext uri="{FF2B5EF4-FFF2-40B4-BE49-F238E27FC236}">
                <a16:creationId xmlns:a16="http://schemas.microsoft.com/office/drawing/2014/main" id="{72F15F36-965E-6A44-A912-4813EC8A8B47}"/>
              </a:ext>
            </a:extLst>
          </p:cNvPr>
          <p:cNvSpPr>
            <a:spLocks noGrp="1" noChangeArrowheads="1"/>
          </p:cNvSpPr>
          <p:nvPr>
            <p:ph sz="half" idx="1"/>
          </p:nvPr>
        </p:nvSpPr>
        <p:spPr>
          <a:xfrm>
            <a:off x="628650" y="1024628"/>
            <a:ext cx="7772400" cy="1581012"/>
          </a:xfrm>
        </p:spPr>
        <p:txBody>
          <a:bodyPr>
            <a:normAutofit lnSpcReduction="10000"/>
          </a:bodyPr>
          <a:lstStyle/>
          <a:p>
            <a:pPr eaLnBrk="1" hangingPunct="1">
              <a:buFont typeface="Wingdings" pitchFamily="2" charset="2"/>
              <a:buChar char="u"/>
              <a:defRPr/>
            </a:pPr>
            <a:r>
              <a:rPr lang="en-GB" sz="2400">
                <a:ea typeface="+mn-ea"/>
              </a:rPr>
              <a:t>R1 hiện tại đã ở dạng chuẩn 2NF, nhưng vẫn còn một phục thuộc hàm bộ phận trong R2:</a:t>
            </a:r>
          </a:p>
          <a:p>
            <a:pPr eaLnBrk="1" hangingPunct="1">
              <a:buFont typeface="Wingdings" pitchFamily="2" charset="2"/>
              <a:buChar char="u"/>
              <a:defRPr/>
            </a:pPr>
            <a:endParaRPr lang="en-GB" sz="2000">
              <a:ea typeface="+mn-ea"/>
            </a:endParaRPr>
          </a:p>
          <a:p>
            <a:pPr eaLnBrk="1" hangingPunct="1">
              <a:buFontTx/>
              <a:buNone/>
              <a:defRPr/>
            </a:pPr>
            <a:r>
              <a:rPr lang="en-NZ" sz="2400">
                <a:solidFill>
                  <a:schemeClr val="tx2">
                    <a:lumMod val="75000"/>
                  </a:schemeClr>
                </a:solidFill>
                <a:ea typeface="+mn-ea"/>
                <a:sym typeface="Symbol" pitchFamily="18" charset="2"/>
              </a:rPr>
              <a:t>   {Product}  {UnitPrice}</a:t>
            </a:r>
          </a:p>
          <a:p>
            <a:pPr lvl="1" eaLnBrk="1" hangingPunct="1">
              <a:buFontTx/>
              <a:buNone/>
              <a:defRPr/>
            </a:pPr>
            <a:endParaRPr lang="en-NZ" sz="2000">
              <a:solidFill>
                <a:srgbClr val="003366"/>
              </a:solidFill>
              <a:sym typeface="Symbol" pitchFamily="18" charset="2"/>
            </a:endParaRPr>
          </a:p>
          <a:p>
            <a:pPr lvl="1" eaLnBrk="1" hangingPunct="1">
              <a:buFontTx/>
              <a:buNone/>
              <a:defRPr/>
            </a:pPr>
            <a:endParaRPr lang="en-NZ" sz="2000">
              <a:solidFill>
                <a:srgbClr val="003366"/>
              </a:solidFill>
              <a:sym typeface="Symbol" pitchFamily="18" charset="2"/>
            </a:endParaRPr>
          </a:p>
          <a:p>
            <a:pPr lvl="1" eaLnBrk="1" hangingPunct="1">
              <a:buFontTx/>
              <a:buNone/>
              <a:defRPr/>
            </a:pPr>
            <a:endParaRPr lang="en-GB" sz="2000">
              <a:solidFill>
                <a:srgbClr val="003366"/>
              </a:solidFill>
            </a:endParaRPr>
          </a:p>
        </p:txBody>
      </p:sp>
      <p:grpSp>
        <p:nvGrpSpPr>
          <p:cNvPr id="91139" name="Group 5">
            <a:extLst>
              <a:ext uri="{FF2B5EF4-FFF2-40B4-BE49-F238E27FC236}">
                <a16:creationId xmlns:a16="http://schemas.microsoft.com/office/drawing/2014/main" id="{9DF3D18B-A9E7-AE49-A446-0DB079229F07}"/>
              </a:ext>
            </a:extLst>
          </p:cNvPr>
          <p:cNvGrpSpPr>
            <a:grpSpLocks/>
          </p:cNvGrpSpPr>
          <p:nvPr/>
        </p:nvGrpSpPr>
        <p:grpSpPr bwMode="auto">
          <a:xfrm>
            <a:off x="933450" y="2702478"/>
            <a:ext cx="4424363" cy="528637"/>
            <a:chOff x="680" y="3171"/>
            <a:chExt cx="2787" cy="333"/>
          </a:xfrm>
        </p:grpSpPr>
        <p:sp>
          <p:nvSpPr>
            <p:cNvPr id="91142" name="Text Box 6">
              <a:extLst>
                <a:ext uri="{FF2B5EF4-FFF2-40B4-BE49-F238E27FC236}">
                  <a16:creationId xmlns:a16="http://schemas.microsoft.com/office/drawing/2014/main" id="{D79C6BAD-8C52-9F4E-8BB9-6E0B46A04DB2}"/>
                </a:ext>
              </a:extLst>
            </p:cNvPr>
            <p:cNvSpPr txBox="1">
              <a:spLocks noChangeArrowheads="1"/>
            </p:cNvSpPr>
            <p:nvPr/>
          </p:nvSpPr>
          <p:spPr bwMode="auto">
            <a:xfrm>
              <a:off x="720" y="3216"/>
              <a:ext cx="274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000">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000">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NZ" altLang="en-US">
                  <a:latin typeface="Arial" panose="020B0604020202020204" pitchFamily="34" charset="0"/>
                </a:rPr>
                <a:t>Order   Product   Quantity   UnitPrice</a:t>
              </a:r>
              <a:endParaRPr lang="en-GB" altLang="en-US">
                <a:latin typeface="Arial" panose="020B0604020202020204" pitchFamily="34" charset="0"/>
              </a:endParaRPr>
            </a:p>
          </p:txBody>
        </p:sp>
        <p:sp>
          <p:nvSpPr>
            <p:cNvPr id="91143" name="Rectangle 7">
              <a:extLst>
                <a:ext uri="{FF2B5EF4-FFF2-40B4-BE49-F238E27FC236}">
                  <a16:creationId xmlns:a16="http://schemas.microsoft.com/office/drawing/2014/main" id="{3465F881-EB7C-F949-9D6D-FF48676A755B}"/>
                </a:ext>
              </a:extLst>
            </p:cNvPr>
            <p:cNvSpPr>
              <a:spLocks noChangeArrowheads="1"/>
            </p:cNvSpPr>
            <p:nvPr/>
          </p:nvSpPr>
          <p:spPr bwMode="auto">
            <a:xfrm>
              <a:off x="2640" y="3216"/>
              <a:ext cx="768"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1144" name="Rectangle 8">
              <a:extLst>
                <a:ext uri="{FF2B5EF4-FFF2-40B4-BE49-F238E27FC236}">
                  <a16:creationId xmlns:a16="http://schemas.microsoft.com/office/drawing/2014/main" id="{4939A0F2-4EAF-1E4B-A5F9-6339907090FB}"/>
                </a:ext>
              </a:extLst>
            </p:cNvPr>
            <p:cNvSpPr>
              <a:spLocks noChangeArrowheads="1"/>
            </p:cNvSpPr>
            <p:nvPr/>
          </p:nvSpPr>
          <p:spPr bwMode="auto">
            <a:xfrm>
              <a:off x="1920" y="3216"/>
              <a:ext cx="720"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1145" name="Rectangle 9">
              <a:extLst>
                <a:ext uri="{FF2B5EF4-FFF2-40B4-BE49-F238E27FC236}">
                  <a16:creationId xmlns:a16="http://schemas.microsoft.com/office/drawing/2014/main" id="{7DE25C25-D0F9-3845-97DE-9C08A2D4C26F}"/>
                </a:ext>
              </a:extLst>
            </p:cNvPr>
            <p:cNvSpPr>
              <a:spLocks noChangeArrowheads="1"/>
            </p:cNvSpPr>
            <p:nvPr/>
          </p:nvSpPr>
          <p:spPr bwMode="auto">
            <a:xfrm>
              <a:off x="1248" y="3216"/>
              <a:ext cx="672"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1146" name="Rectangle 10">
              <a:extLst>
                <a:ext uri="{FF2B5EF4-FFF2-40B4-BE49-F238E27FC236}">
                  <a16:creationId xmlns:a16="http://schemas.microsoft.com/office/drawing/2014/main" id="{769C59C1-0DF9-5845-8BE3-E069E3964BDF}"/>
                </a:ext>
              </a:extLst>
            </p:cNvPr>
            <p:cNvSpPr>
              <a:spLocks noChangeArrowheads="1"/>
            </p:cNvSpPr>
            <p:nvPr/>
          </p:nvSpPr>
          <p:spPr bwMode="auto">
            <a:xfrm>
              <a:off x="726" y="3216"/>
              <a:ext cx="522"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cxnSp>
          <p:nvCxnSpPr>
            <p:cNvPr id="91147" name="AutoShape 11">
              <a:extLst>
                <a:ext uri="{FF2B5EF4-FFF2-40B4-BE49-F238E27FC236}">
                  <a16:creationId xmlns:a16="http://schemas.microsoft.com/office/drawing/2014/main" id="{4BABF94C-C4EB-7B49-8D1D-F9369B7E0143}"/>
                </a:ext>
              </a:extLst>
            </p:cNvPr>
            <p:cNvCxnSpPr>
              <a:cxnSpLocks noChangeShapeType="1"/>
              <a:stCxn id="91145" idx="2"/>
              <a:endCxn id="91143" idx="2"/>
            </p:cNvCxnSpPr>
            <p:nvPr/>
          </p:nvCxnSpPr>
          <p:spPr bwMode="auto">
            <a:xfrm rot="16200000" flipH="1">
              <a:off x="2303" y="2743"/>
              <a:ext cx="1" cy="1440"/>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1148" name="Rectangle 12">
              <a:extLst>
                <a:ext uri="{FF2B5EF4-FFF2-40B4-BE49-F238E27FC236}">
                  <a16:creationId xmlns:a16="http://schemas.microsoft.com/office/drawing/2014/main" id="{DB2FA75F-C126-0C4E-A590-6142A6573F6A}"/>
                </a:ext>
              </a:extLst>
            </p:cNvPr>
            <p:cNvSpPr>
              <a:spLocks noChangeArrowheads="1"/>
            </p:cNvSpPr>
            <p:nvPr/>
          </p:nvSpPr>
          <p:spPr bwMode="auto">
            <a:xfrm>
              <a:off x="680" y="3171"/>
              <a:ext cx="1288" cy="33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sp>
        <p:nvSpPr>
          <p:cNvPr id="23565" name="Rectangle 13">
            <a:extLst>
              <a:ext uri="{FF2B5EF4-FFF2-40B4-BE49-F238E27FC236}">
                <a16:creationId xmlns:a16="http://schemas.microsoft.com/office/drawing/2014/main" id="{5B33EE4B-3056-7F4F-BD2B-EB5FE34DD800}"/>
              </a:ext>
            </a:extLst>
          </p:cNvPr>
          <p:cNvSpPr>
            <a:spLocks noChangeArrowheads="1"/>
          </p:cNvSpPr>
          <p:nvPr/>
        </p:nvSpPr>
        <p:spPr bwMode="auto">
          <a:xfrm>
            <a:off x="704850" y="3824840"/>
            <a:ext cx="8229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SzTx/>
              <a:buFontTx/>
              <a:buChar char="•"/>
            </a:pPr>
            <a:r>
              <a:rPr lang="en-GB" altLang="en-US">
                <a:latin typeface="Times New Roman" panose="02020603050405020304" pitchFamily="18" charset="0"/>
              </a:rPr>
              <a:t>  Để loại bỏ phụ thuộc hàm này chúng ta tiếp tục </a:t>
            </a:r>
            <a:r>
              <a:rPr lang="en-GB" altLang="en-US" i="1">
                <a:latin typeface="Times New Roman" panose="02020603050405020304" pitchFamily="18" charset="0"/>
              </a:rPr>
              <a:t>tách</a:t>
            </a:r>
            <a:r>
              <a:rPr lang="en-GB" altLang="en-US">
                <a:latin typeface="Times New Roman" panose="02020603050405020304" pitchFamily="18" charset="0"/>
              </a:rPr>
              <a:t>:</a:t>
            </a:r>
          </a:p>
          <a:p>
            <a:pPr eaLnBrk="1" hangingPunct="1">
              <a:spcBef>
                <a:spcPct val="50000"/>
              </a:spcBef>
              <a:buClrTx/>
              <a:buSzTx/>
              <a:buFontTx/>
              <a:buNone/>
            </a:pPr>
            <a:r>
              <a:rPr lang="en-GB" altLang="en-US">
                <a:solidFill>
                  <a:srgbClr val="003366"/>
                </a:solidFill>
                <a:latin typeface="Times New Roman" panose="02020603050405020304" pitchFamily="18" charset="0"/>
              </a:rPr>
              <a:t>	</a:t>
            </a:r>
            <a:r>
              <a:rPr lang="en-GB" altLang="en-US">
                <a:solidFill>
                  <a:srgbClr val="0000FF"/>
                </a:solidFill>
                <a:latin typeface="Times New Roman" panose="02020603050405020304" pitchFamily="18" charset="0"/>
              </a:rPr>
              <a:t>{Product, UnitPrice} </a:t>
            </a:r>
            <a:r>
              <a:rPr lang="en-GB" altLang="en-US">
                <a:latin typeface="Times New Roman" panose="02020603050405020304" pitchFamily="18" charset="0"/>
              </a:rPr>
              <a:t>và  </a:t>
            </a:r>
            <a:r>
              <a:rPr lang="en-GB" altLang="en-US">
                <a:solidFill>
                  <a:srgbClr val="0000FF"/>
                </a:solidFill>
                <a:latin typeface="Times New Roman" panose="02020603050405020304" pitchFamily="18" charset="0"/>
              </a:rPr>
              <a:t>{Order, Product, Quantity}</a:t>
            </a:r>
          </a:p>
        </p:txBody>
      </p:sp>
      <p:sp>
        <p:nvSpPr>
          <p:cNvPr id="2" name="Slide Number Placeholder 1">
            <a:extLst>
              <a:ext uri="{FF2B5EF4-FFF2-40B4-BE49-F238E27FC236}">
                <a16:creationId xmlns:a16="http://schemas.microsoft.com/office/drawing/2014/main" id="{079C284B-5D4A-4B68-A149-E516662A060D}"/>
              </a:ext>
            </a:extLst>
          </p:cNvPr>
          <p:cNvSpPr>
            <a:spLocks noGrp="1"/>
          </p:cNvSpPr>
          <p:nvPr>
            <p:ph type="sldNum" sz="quarter" idx="12"/>
          </p:nvPr>
        </p:nvSpPr>
        <p:spPr/>
        <p:txBody>
          <a:bodyPr/>
          <a:lstStyle/>
          <a:p>
            <a:fld id="{11F88B7E-86B8-4862-842E-2DB840C1EC76}" type="slidenum">
              <a:rPr lang="zh-CN" altLang="en-US" smtClean="0"/>
              <a:t>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5"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8">
            <a:extLst>
              <a:ext uri="{FF2B5EF4-FFF2-40B4-BE49-F238E27FC236}">
                <a16:creationId xmlns:a16="http://schemas.microsoft.com/office/drawing/2014/main" id="{DF6F8502-78F6-AD4F-8F45-A6306FD2D250}"/>
              </a:ext>
            </a:extLst>
          </p:cNvPr>
          <p:cNvSpPr>
            <a:spLocks noChangeArrowheads="1"/>
          </p:cNvSpPr>
          <p:nvPr/>
        </p:nvSpPr>
        <p:spPr bwMode="auto">
          <a:xfrm>
            <a:off x="628650" y="1156252"/>
            <a:ext cx="7848600" cy="1447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4578" name="Rectangle 2">
            <a:extLst>
              <a:ext uri="{FF2B5EF4-FFF2-40B4-BE49-F238E27FC236}">
                <a16:creationId xmlns:a16="http://schemas.microsoft.com/office/drawing/2014/main" id="{61800958-F56B-6C4D-90C4-24315E23ACBC}"/>
              </a:ext>
            </a:extLst>
          </p:cNvPr>
          <p:cNvSpPr>
            <a:spLocks noGrp="1" noChangeArrowheads="1"/>
          </p:cNvSpPr>
          <p:nvPr>
            <p:ph type="title"/>
          </p:nvPr>
        </p:nvSpPr>
        <p:spPr/>
        <p:txBody>
          <a:bodyPr/>
          <a:lstStyle/>
          <a:p>
            <a:pPr eaLnBrk="1" hangingPunct="1">
              <a:defRPr/>
            </a:pPr>
            <a:r>
              <a:rPr lang="en-NZ" b="1">
                <a:ea typeface="+mj-ea"/>
              </a:rPr>
              <a:t>Chuẩn hoá về 2NF</a:t>
            </a:r>
            <a:endParaRPr lang="en-GB" b="1">
              <a:cs typeface="Arial" charset="0"/>
            </a:endParaRPr>
          </a:p>
        </p:txBody>
      </p:sp>
      <p:grpSp>
        <p:nvGrpSpPr>
          <p:cNvPr id="93187" name="Group 32">
            <a:extLst>
              <a:ext uri="{FF2B5EF4-FFF2-40B4-BE49-F238E27FC236}">
                <a16:creationId xmlns:a16="http://schemas.microsoft.com/office/drawing/2014/main" id="{18EBA384-F770-5A4D-A29C-006FABB49AD6}"/>
              </a:ext>
            </a:extLst>
          </p:cNvPr>
          <p:cNvGrpSpPr>
            <a:grpSpLocks/>
          </p:cNvGrpSpPr>
          <p:nvPr/>
        </p:nvGrpSpPr>
        <p:grpSpPr bwMode="auto">
          <a:xfrm>
            <a:off x="1879600" y="1156252"/>
            <a:ext cx="5392738" cy="1066800"/>
            <a:chOff x="1124" y="1392"/>
            <a:chExt cx="3397" cy="672"/>
          </a:xfrm>
        </p:grpSpPr>
        <p:sp>
          <p:nvSpPr>
            <p:cNvPr id="93206" name="Rectangle 4">
              <a:extLst>
                <a:ext uri="{FF2B5EF4-FFF2-40B4-BE49-F238E27FC236}">
                  <a16:creationId xmlns:a16="http://schemas.microsoft.com/office/drawing/2014/main" id="{AE99E47D-1FDA-344B-A8DE-9DDBA93C8520}"/>
                </a:ext>
              </a:extLst>
            </p:cNvPr>
            <p:cNvSpPr>
              <a:spLocks noChangeArrowheads="1"/>
            </p:cNvSpPr>
            <p:nvPr/>
          </p:nvSpPr>
          <p:spPr bwMode="auto">
            <a:xfrm>
              <a:off x="3596" y="1746"/>
              <a:ext cx="868"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07" name="Rectangle 5">
              <a:extLst>
                <a:ext uri="{FF2B5EF4-FFF2-40B4-BE49-F238E27FC236}">
                  <a16:creationId xmlns:a16="http://schemas.microsoft.com/office/drawing/2014/main" id="{8D85D7C1-4487-9940-965C-8950A91204F3}"/>
                </a:ext>
              </a:extLst>
            </p:cNvPr>
            <p:cNvSpPr>
              <a:spLocks noChangeArrowheads="1"/>
            </p:cNvSpPr>
            <p:nvPr/>
          </p:nvSpPr>
          <p:spPr bwMode="auto">
            <a:xfrm>
              <a:off x="2689" y="1746"/>
              <a:ext cx="907"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08" name="Rectangle 6">
              <a:extLst>
                <a:ext uri="{FF2B5EF4-FFF2-40B4-BE49-F238E27FC236}">
                  <a16:creationId xmlns:a16="http://schemas.microsoft.com/office/drawing/2014/main" id="{99B7A679-526C-2446-87A9-F2432467CE1A}"/>
                </a:ext>
              </a:extLst>
            </p:cNvPr>
            <p:cNvSpPr>
              <a:spLocks noChangeArrowheads="1"/>
            </p:cNvSpPr>
            <p:nvPr/>
          </p:nvSpPr>
          <p:spPr bwMode="auto">
            <a:xfrm>
              <a:off x="1873" y="1746"/>
              <a:ext cx="816"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09" name="Rectangle 7">
              <a:extLst>
                <a:ext uri="{FF2B5EF4-FFF2-40B4-BE49-F238E27FC236}">
                  <a16:creationId xmlns:a16="http://schemas.microsoft.com/office/drawing/2014/main" id="{14BD3B4C-033B-E949-8C27-5128EB3581BB}"/>
                </a:ext>
              </a:extLst>
            </p:cNvPr>
            <p:cNvSpPr>
              <a:spLocks noChangeArrowheads="1"/>
            </p:cNvSpPr>
            <p:nvPr/>
          </p:nvSpPr>
          <p:spPr bwMode="auto">
            <a:xfrm>
              <a:off x="1238" y="1746"/>
              <a:ext cx="635"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4579" name="Text Box 3">
              <a:extLst>
                <a:ext uri="{FF2B5EF4-FFF2-40B4-BE49-F238E27FC236}">
                  <a16:creationId xmlns:a16="http://schemas.microsoft.com/office/drawing/2014/main" id="{D3AEBBF6-4ED5-B148-9371-F1DC4EC9FA0B}"/>
                </a:ext>
              </a:extLst>
            </p:cNvPr>
            <p:cNvSpPr txBox="1">
              <a:spLocks noChangeArrowheads="1"/>
            </p:cNvSpPr>
            <p:nvPr/>
          </p:nvSpPr>
          <p:spPr bwMode="auto">
            <a:xfrm>
              <a:off x="1248" y="1719"/>
              <a:ext cx="3273" cy="291"/>
            </a:xfrm>
            <a:prstGeom prst="rect">
              <a:avLst/>
            </a:prstGeom>
            <a:solidFill>
              <a:schemeClr val="bg2">
                <a:lumMod val="75000"/>
              </a:schemeClr>
            </a:solidFill>
            <a:ln w="19050">
              <a:noFill/>
              <a:miter lim="800000"/>
              <a:headEnd/>
              <a:tailEnd/>
            </a:ln>
            <a:effectLst/>
          </p:spPr>
          <p:txBody>
            <a:bodyPr wrap="none">
              <a:spAutoFit/>
            </a:bodyPr>
            <a:lstStyle/>
            <a:p>
              <a:pPr eaLnBrk="1" hangingPunct="1">
                <a:defRPr/>
              </a:pPr>
              <a:r>
                <a:rPr lang="en-NZ" sz="2400">
                  <a:solidFill>
                    <a:schemeClr val="tx2"/>
                  </a:solidFill>
                  <a:latin typeface="Arial" pitchFamily="34" charset="0"/>
                </a:rPr>
                <a:t>Order   Product   Quantity   UnitPrice</a:t>
              </a:r>
              <a:endParaRPr lang="en-GB" sz="2400">
                <a:solidFill>
                  <a:schemeClr val="tx2"/>
                </a:solidFill>
                <a:latin typeface="Arial" pitchFamily="34" charset="0"/>
              </a:endParaRPr>
            </a:p>
          </p:txBody>
        </p:sp>
        <p:cxnSp>
          <p:nvCxnSpPr>
            <p:cNvPr id="93211" name="AutoShape 8">
              <a:extLst>
                <a:ext uri="{FF2B5EF4-FFF2-40B4-BE49-F238E27FC236}">
                  <a16:creationId xmlns:a16="http://schemas.microsoft.com/office/drawing/2014/main" id="{50A6E338-D517-2C47-B1B3-D5D9016E4D5D}"/>
                </a:ext>
              </a:extLst>
            </p:cNvPr>
            <p:cNvCxnSpPr>
              <a:cxnSpLocks noChangeShapeType="1"/>
              <a:stCxn id="93208" idx="2"/>
              <a:endCxn id="93206" idx="2"/>
            </p:cNvCxnSpPr>
            <p:nvPr/>
          </p:nvCxnSpPr>
          <p:spPr bwMode="auto">
            <a:xfrm rot="16200000" flipH="1">
              <a:off x="3155" y="1151"/>
              <a:ext cx="1" cy="1749"/>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3212" name="Rectangle 9">
              <a:extLst>
                <a:ext uri="{FF2B5EF4-FFF2-40B4-BE49-F238E27FC236}">
                  <a16:creationId xmlns:a16="http://schemas.microsoft.com/office/drawing/2014/main" id="{C331F0DD-6A91-3347-B75B-D9506F5D09D5}"/>
                </a:ext>
              </a:extLst>
            </p:cNvPr>
            <p:cNvSpPr>
              <a:spLocks noChangeArrowheads="1"/>
            </p:cNvSpPr>
            <p:nvPr/>
          </p:nvSpPr>
          <p:spPr bwMode="auto">
            <a:xfrm>
              <a:off x="1192" y="1701"/>
              <a:ext cx="1543"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13" name="Text Box 10">
              <a:extLst>
                <a:ext uri="{FF2B5EF4-FFF2-40B4-BE49-F238E27FC236}">
                  <a16:creationId xmlns:a16="http://schemas.microsoft.com/office/drawing/2014/main" id="{6A311224-B4F3-5148-9C45-F08AC5336187}"/>
                </a:ext>
              </a:extLst>
            </p:cNvPr>
            <p:cNvSpPr txBox="1">
              <a:spLocks noChangeArrowheads="1"/>
            </p:cNvSpPr>
            <p:nvPr/>
          </p:nvSpPr>
          <p:spPr bwMode="auto">
            <a:xfrm>
              <a:off x="1124" y="1392"/>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R2</a:t>
              </a:r>
              <a:endParaRPr lang="en-GB" altLang="en-US" sz="2800">
                <a:solidFill>
                  <a:srgbClr val="006600"/>
                </a:solidFill>
              </a:endParaRPr>
            </a:p>
          </p:txBody>
        </p:sp>
      </p:grpSp>
      <p:grpSp>
        <p:nvGrpSpPr>
          <p:cNvPr id="3" name="Group 36">
            <a:extLst>
              <a:ext uri="{FF2B5EF4-FFF2-40B4-BE49-F238E27FC236}">
                <a16:creationId xmlns:a16="http://schemas.microsoft.com/office/drawing/2014/main" id="{D35EFBDA-E380-734E-88C0-ECB3AE37C4F9}"/>
              </a:ext>
            </a:extLst>
          </p:cNvPr>
          <p:cNvGrpSpPr>
            <a:grpSpLocks/>
          </p:cNvGrpSpPr>
          <p:nvPr/>
        </p:nvGrpSpPr>
        <p:grpSpPr bwMode="auto">
          <a:xfrm>
            <a:off x="628650" y="2756452"/>
            <a:ext cx="7848600" cy="2971800"/>
            <a:chOff x="336" y="2112"/>
            <a:chExt cx="4944" cy="1872"/>
          </a:xfrm>
        </p:grpSpPr>
        <p:sp>
          <p:nvSpPr>
            <p:cNvPr id="93192" name="Rectangle 29">
              <a:extLst>
                <a:ext uri="{FF2B5EF4-FFF2-40B4-BE49-F238E27FC236}">
                  <a16:creationId xmlns:a16="http://schemas.microsoft.com/office/drawing/2014/main" id="{121ABDF6-16D3-094C-8409-3FA82DFC1B03}"/>
                </a:ext>
              </a:extLst>
            </p:cNvPr>
            <p:cNvSpPr>
              <a:spLocks noChangeArrowheads="1"/>
            </p:cNvSpPr>
            <p:nvPr/>
          </p:nvSpPr>
          <p:spPr bwMode="auto">
            <a:xfrm>
              <a:off x="336" y="2688"/>
              <a:ext cx="4944" cy="1296"/>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93193" name="Group 30">
              <a:extLst>
                <a:ext uri="{FF2B5EF4-FFF2-40B4-BE49-F238E27FC236}">
                  <a16:creationId xmlns:a16="http://schemas.microsoft.com/office/drawing/2014/main" id="{0CECEC87-7620-5641-BD05-AA9413E7ED2C}"/>
                </a:ext>
              </a:extLst>
            </p:cNvPr>
            <p:cNvGrpSpPr>
              <a:grpSpLocks/>
            </p:cNvGrpSpPr>
            <p:nvPr/>
          </p:nvGrpSpPr>
          <p:grpSpPr bwMode="auto">
            <a:xfrm>
              <a:off x="564" y="3102"/>
              <a:ext cx="4638" cy="642"/>
              <a:chOff x="461" y="2958"/>
              <a:chExt cx="4638" cy="642"/>
            </a:xfrm>
          </p:grpSpPr>
          <p:sp>
            <p:nvSpPr>
              <p:cNvPr id="93195" name="Rectangle 13">
                <a:extLst>
                  <a:ext uri="{FF2B5EF4-FFF2-40B4-BE49-F238E27FC236}">
                    <a16:creationId xmlns:a16="http://schemas.microsoft.com/office/drawing/2014/main" id="{13C161E1-4136-754F-8B07-B576AF27AF3A}"/>
                  </a:ext>
                </a:extLst>
              </p:cNvPr>
              <p:cNvSpPr>
                <a:spLocks noChangeArrowheads="1"/>
              </p:cNvSpPr>
              <p:nvPr/>
            </p:nvSpPr>
            <p:spPr bwMode="auto">
              <a:xfrm>
                <a:off x="4185" y="3282"/>
                <a:ext cx="907"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196" name="Rectangle 14">
                <a:extLst>
                  <a:ext uri="{FF2B5EF4-FFF2-40B4-BE49-F238E27FC236}">
                    <a16:creationId xmlns:a16="http://schemas.microsoft.com/office/drawing/2014/main" id="{68D1823A-B850-3E4B-950C-90570E4649AE}"/>
                  </a:ext>
                </a:extLst>
              </p:cNvPr>
              <p:cNvSpPr>
                <a:spLocks noChangeArrowheads="1"/>
              </p:cNvSpPr>
              <p:nvPr/>
            </p:nvSpPr>
            <p:spPr bwMode="auto">
              <a:xfrm>
                <a:off x="3369" y="3282"/>
                <a:ext cx="816"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197" name="Rectangle 15">
                <a:extLst>
                  <a:ext uri="{FF2B5EF4-FFF2-40B4-BE49-F238E27FC236}">
                    <a16:creationId xmlns:a16="http://schemas.microsoft.com/office/drawing/2014/main" id="{CCF2AC04-1C7C-2643-B635-3E2BFD8A0D4B}"/>
                  </a:ext>
                </a:extLst>
              </p:cNvPr>
              <p:cNvSpPr>
                <a:spLocks noChangeArrowheads="1"/>
              </p:cNvSpPr>
              <p:nvPr/>
            </p:nvSpPr>
            <p:spPr bwMode="auto">
              <a:xfrm>
                <a:off x="2734" y="3282"/>
                <a:ext cx="635"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198" name="Rectangle 17">
                <a:extLst>
                  <a:ext uri="{FF2B5EF4-FFF2-40B4-BE49-F238E27FC236}">
                    <a16:creationId xmlns:a16="http://schemas.microsoft.com/office/drawing/2014/main" id="{B7784D37-08E8-3642-9361-5EE6E5DABAAE}"/>
                  </a:ext>
                </a:extLst>
              </p:cNvPr>
              <p:cNvSpPr>
                <a:spLocks noChangeArrowheads="1"/>
              </p:cNvSpPr>
              <p:nvPr/>
            </p:nvSpPr>
            <p:spPr bwMode="auto">
              <a:xfrm>
                <a:off x="576" y="3285"/>
                <a:ext cx="763" cy="240"/>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199" name="Rectangle 18">
                <a:extLst>
                  <a:ext uri="{FF2B5EF4-FFF2-40B4-BE49-F238E27FC236}">
                    <a16:creationId xmlns:a16="http://schemas.microsoft.com/office/drawing/2014/main" id="{3FD22A7F-8295-0740-8655-E58D18F12C6B}"/>
                  </a:ext>
                </a:extLst>
              </p:cNvPr>
              <p:cNvSpPr>
                <a:spLocks noChangeArrowheads="1"/>
              </p:cNvSpPr>
              <p:nvPr/>
            </p:nvSpPr>
            <p:spPr bwMode="auto">
              <a:xfrm>
                <a:off x="1344" y="3285"/>
                <a:ext cx="1003" cy="240"/>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4587" name="Text Box 11">
                <a:extLst>
                  <a:ext uri="{FF2B5EF4-FFF2-40B4-BE49-F238E27FC236}">
                    <a16:creationId xmlns:a16="http://schemas.microsoft.com/office/drawing/2014/main" id="{FD3F007C-063E-FD41-826B-3A37EB54B928}"/>
                  </a:ext>
                </a:extLst>
              </p:cNvPr>
              <p:cNvSpPr txBox="1">
                <a:spLocks noChangeArrowheads="1"/>
              </p:cNvSpPr>
              <p:nvPr/>
            </p:nvSpPr>
            <p:spPr bwMode="auto">
              <a:xfrm>
                <a:off x="566" y="3262"/>
                <a:ext cx="1770" cy="288"/>
              </a:xfrm>
              <a:prstGeom prst="rect">
                <a:avLst/>
              </a:prstGeom>
              <a:solidFill>
                <a:schemeClr val="bg2">
                  <a:lumMod val="75000"/>
                </a:schemeClr>
              </a:solidFill>
              <a:ln w="9525">
                <a:noFill/>
                <a:miter lim="800000"/>
                <a:headEnd/>
                <a:tailEnd/>
              </a:ln>
              <a:effectLst/>
            </p:spPr>
            <p:txBody>
              <a:bodyPr wrap="none">
                <a:spAutoFit/>
              </a:bodyPr>
              <a:lstStyle>
                <a:lvl1pPr eaLnBrk="0" hangingPunct="0">
                  <a:defRPr kumimoji="1" sz="2000">
                    <a:solidFill>
                      <a:schemeClr val="tx1"/>
                    </a:solidFill>
                    <a:latin typeface="Times New Roman" charset="0"/>
                    <a:ea typeface="ＭＳ Ｐゴシック" charset="0"/>
                    <a:cs typeface="ＭＳ Ｐゴシック" charset="0"/>
                  </a:defRPr>
                </a:lvl1pPr>
                <a:lvl2pPr marL="742950" indent="-285750" eaLnBrk="0" hangingPunct="0">
                  <a:defRPr kumimoji="1" sz="2000">
                    <a:solidFill>
                      <a:schemeClr val="tx1"/>
                    </a:solidFill>
                    <a:latin typeface="Times New Roman" charset="0"/>
                    <a:ea typeface="ＭＳ Ｐゴシック" charset="0"/>
                  </a:defRPr>
                </a:lvl2pPr>
                <a:lvl3pPr marL="1143000" indent="-228600" eaLnBrk="0" hangingPunct="0">
                  <a:defRPr kumimoji="1" sz="2000">
                    <a:solidFill>
                      <a:schemeClr val="tx1"/>
                    </a:solidFill>
                    <a:latin typeface="Times New Roman" charset="0"/>
                    <a:ea typeface="ＭＳ Ｐゴシック" charset="0"/>
                  </a:defRPr>
                </a:lvl3pPr>
                <a:lvl4pPr marL="1600200" indent="-228600" eaLnBrk="0" hangingPunct="0">
                  <a:defRPr kumimoji="1" sz="2000">
                    <a:solidFill>
                      <a:schemeClr val="tx1"/>
                    </a:solidFill>
                    <a:latin typeface="Times New Roman" charset="0"/>
                    <a:ea typeface="ＭＳ Ｐゴシック" charset="0"/>
                  </a:defRPr>
                </a:lvl4pPr>
                <a:lvl5pPr marL="2057400" indent="-228600" eaLnBrk="0" hangingPunct="0">
                  <a:defRPr kumimoji="1"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2000">
                    <a:solidFill>
                      <a:schemeClr val="tx1"/>
                    </a:solidFill>
                    <a:latin typeface="Times New Roman" charset="0"/>
                    <a:ea typeface="ＭＳ Ｐゴシック" charset="0"/>
                  </a:defRPr>
                </a:lvl9pPr>
              </a:lstStyle>
              <a:p>
                <a:pPr eaLnBrk="1" hangingPunct="1">
                  <a:defRPr/>
                </a:pPr>
                <a:r>
                  <a:rPr lang="en-GB" sz="2400">
                    <a:solidFill>
                      <a:schemeClr val="tx2"/>
                    </a:solidFill>
                    <a:latin typeface="Arial" charset="0"/>
                  </a:rPr>
                  <a:t>Product    UnitPrice</a:t>
                </a:r>
              </a:p>
            </p:txBody>
          </p:sp>
          <p:sp>
            <p:nvSpPr>
              <p:cNvPr id="24588" name="Text Box 12">
                <a:extLst>
                  <a:ext uri="{FF2B5EF4-FFF2-40B4-BE49-F238E27FC236}">
                    <a16:creationId xmlns:a16="http://schemas.microsoft.com/office/drawing/2014/main" id="{817C031B-DC45-514D-85A0-7573D2E3719E}"/>
                  </a:ext>
                </a:extLst>
              </p:cNvPr>
              <p:cNvSpPr txBox="1">
                <a:spLocks noChangeArrowheads="1"/>
              </p:cNvSpPr>
              <p:nvPr/>
            </p:nvSpPr>
            <p:spPr bwMode="auto">
              <a:xfrm>
                <a:off x="2774" y="3262"/>
                <a:ext cx="2325" cy="291"/>
              </a:xfrm>
              <a:prstGeom prst="rect">
                <a:avLst/>
              </a:prstGeom>
              <a:solidFill>
                <a:schemeClr val="bg2">
                  <a:lumMod val="75000"/>
                </a:schemeClr>
              </a:solidFill>
              <a:ln w="9525">
                <a:noFill/>
                <a:miter lim="800000"/>
                <a:headEnd/>
                <a:tailEnd/>
              </a:ln>
              <a:effectLst/>
            </p:spPr>
            <p:txBody>
              <a:bodyPr wrap="none">
                <a:spAutoFit/>
              </a:bodyPr>
              <a:lstStyle>
                <a:lvl1pPr eaLnBrk="0" hangingPunct="0">
                  <a:defRPr kumimoji="1" sz="2000">
                    <a:solidFill>
                      <a:schemeClr val="tx1"/>
                    </a:solidFill>
                    <a:latin typeface="Times New Roman" charset="0"/>
                    <a:ea typeface="ＭＳ Ｐゴシック" charset="0"/>
                    <a:cs typeface="ＭＳ Ｐゴシック" charset="0"/>
                  </a:defRPr>
                </a:lvl1pPr>
                <a:lvl2pPr marL="742950" indent="-285750" eaLnBrk="0" hangingPunct="0">
                  <a:defRPr kumimoji="1" sz="2000">
                    <a:solidFill>
                      <a:schemeClr val="tx1"/>
                    </a:solidFill>
                    <a:latin typeface="Times New Roman" charset="0"/>
                    <a:ea typeface="ＭＳ Ｐゴシック" charset="0"/>
                  </a:defRPr>
                </a:lvl2pPr>
                <a:lvl3pPr marL="1143000" indent="-228600" eaLnBrk="0" hangingPunct="0">
                  <a:defRPr kumimoji="1" sz="2000">
                    <a:solidFill>
                      <a:schemeClr val="tx1"/>
                    </a:solidFill>
                    <a:latin typeface="Times New Roman" charset="0"/>
                    <a:ea typeface="ＭＳ Ｐゴシック" charset="0"/>
                  </a:defRPr>
                </a:lvl3pPr>
                <a:lvl4pPr marL="1600200" indent="-228600" eaLnBrk="0" hangingPunct="0">
                  <a:defRPr kumimoji="1" sz="2000">
                    <a:solidFill>
                      <a:schemeClr val="tx1"/>
                    </a:solidFill>
                    <a:latin typeface="Times New Roman" charset="0"/>
                    <a:ea typeface="ＭＳ Ｐゴシック" charset="0"/>
                  </a:defRPr>
                </a:lvl4pPr>
                <a:lvl5pPr marL="2057400" indent="-228600" eaLnBrk="0" hangingPunct="0">
                  <a:defRPr kumimoji="1" sz="20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20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20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20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2000">
                    <a:solidFill>
                      <a:schemeClr val="tx1"/>
                    </a:solidFill>
                    <a:latin typeface="Times New Roman" charset="0"/>
                    <a:ea typeface="ＭＳ Ｐゴシック" charset="0"/>
                  </a:defRPr>
                </a:lvl9pPr>
              </a:lstStyle>
              <a:p>
                <a:pPr eaLnBrk="1" hangingPunct="1">
                  <a:defRPr/>
                </a:pPr>
                <a:r>
                  <a:rPr lang="en-GB" sz="2400">
                    <a:solidFill>
                      <a:schemeClr val="tx2"/>
                    </a:solidFill>
                    <a:latin typeface="Arial" charset="0"/>
                  </a:rPr>
                  <a:t>Order   Product   Quantity</a:t>
                </a:r>
              </a:p>
            </p:txBody>
          </p:sp>
          <p:sp>
            <p:nvSpPr>
              <p:cNvPr id="93202" name="Rectangle 16">
                <a:extLst>
                  <a:ext uri="{FF2B5EF4-FFF2-40B4-BE49-F238E27FC236}">
                    <a16:creationId xmlns:a16="http://schemas.microsoft.com/office/drawing/2014/main" id="{F7E367DB-4B60-6347-A197-C584663A5C18}"/>
                  </a:ext>
                </a:extLst>
              </p:cNvPr>
              <p:cNvSpPr>
                <a:spLocks noChangeArrowheads="1"/>
              </p:cNvSpPr>
              <p:nvPr/>
            </p:nvSpPr>
            <p:spPr bwMode="auto">
              <a:xfrm>
                <a:off x="2688" y="3237"/>
                <a:ext cx="1543"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03" name="Rectangle 19">
                <a:extLst>
                  <a:ext uri="{FF2B5EF4-FFF2-40B4-BE49-F238E27FC236}">
                    <a16:creationId xmlns:a16="http://schemas.microsoft.com/office/drawing/2014/main" id="{8EB6C36C-6826-A643-ACC0-C4C20ABFBD46}"/>
                  </a:ext>
                </a:extLst>
              </p:cNvPr>
              <p:cNvSpPr>
                <a:spLocks noChangeArrowheads="1"/>
              </p:cNvSpPr>
              <p:nvPr/>
            </p:nvSpPr>
            <p:spPr bwMode="auto">
              <a:xfrm>
                <a:off x="528" y="3237"/>
                <a:ext cx="864" cy="3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3204" name="Text Box 22">
                <a:extLst>
                  <a:ext uri="{FF2B5EF4-FFF2-40B4-BE49-F238E27FC236}">
                    <a16:creationId xmlns:a16="http://schemas.microsoft.com/office/drawing/2014/main" id="{B46E1FF5-3C34-9047-AF79-C2153228EBDE}"/>
                  </a:ext>
                </a:extLst>
              </p:cNvPr>
              <p:cNvSpPr txBox="1">
                <a:spLocks noChangeArrowheads="1"/>
              </p:cNvSpPr>
              <p:nvPr/>
            </p:nvSpPr>
            <p:spPr bwMode="auto">
              <a:xfrm>
                <a:off x="2626" y="2958"/>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R4</a:t>
                </a:r>
                <a:endParaRPr lang="en-GB" altLang="en-US" sz="2800">
                  <a:solidFill>
                    <a:srgbClr val="006600"/>
                  </a:solidFill>
                </a:endParaRPr>
              </a:p>
            </p:txBody>
          </p:sp>
          <p:sp>
            <p:nvSpPr>
              <p:cNvPr id="93205" name="Text Box 23">
                <a:extLst>
                  <a:ext uri="{FF2B5EF4-FFF2-40B4-BE49-F238E27FC236}">
                    <a16:creationId xmlns:a16="http://schemas.microsoft.com/office/drawing/2014/main" id="{9514F476-5E9D-1246-B1FA-C98ECE908D63}"/>
                  </a:ext>
                </a:extLst>
              </p:cNvPr>
              <p:cNvSpPr txBox="1">
                <a:spLocks noChangeArrowheads="1"/>
              </p:cNvSpPr>
              <p:nvPr/>
            </p:nvSpPr>
            <p:spPr bwMode="auto">
              <a:xfrm>
                <a:off x="461" y="2958"/>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R3</a:t>
                </a:r>
                <a:endParaRPr lang="en-GB" altLang="en-US" sz="2800">
                  <a:solidFill>
                    <a:srgbClr val="006600"/>
                  </a:solidFill>
                </a:endParaRPr>
              </a:p>
            </p:txBody>
          </p:sp>
        </p:grpSp>
        <p:sp>
          <p:nvSpPr>
            <p:cNvPr id="93194" name="AutoShape 25">
              <a:extLst>
                <a:ext uri="{FF2B5EF4-FFF2-40B4-BE49-F238E27FC236}">
                  <a16:creationId xmlns:a16="http://schemas.microsoft.com/office/drawing/2014/main" id="{907A9D96-5312-1140-BB9D-D8E009EB270A}"/>
                </a:ext>
              </a:extLst>
            </p:cNvPr>
            <p:cNvSpPr>
              <a:spLocks noChangeArrowheads="1"/>
            </p:cNvSpPr>
            <p:nvPr/>
          </p:nvSpPr>
          <p:spPr bwMode="auto">
            <a:xfrm>
              <a:off x="2647" y="2112"/>
              <a:ext cx="336" cy="432"/>
            </a:xfrm>
            <a:prstGeom prst="downArrow">
              <a:avLst>
                <a:gd name="adj1" fmla="val 50000"/>
                <a:gd name="adj2" fmla="val 32143"/>
              </a:avLst>
            </a:prstGeom>
            <a:solidFill>
              <a:schemeClr val="accent1">
                <a:alpha val="50195"/>
              </a:schemeClr>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sp>
        <p:nvSpPr>
          <p:cNvPr id="93189" name="Text Box 33">
            <a:extLst>
              <a:ext uri="{FF2B5EF4-FFF2-40B4-BE49-F238E27FC236}">
                <a16:creationId xmlns:a16="http://schemas.microsoft.com/office/drawing/2014/main" id="{FC7FF1DC-184B-034D-8D7F-05B0CFC28843}"/>
              </a:ext>
            </a:extLst>
          </p:cNvPr>
          <p:cNvSpPr txBox="1">
            <a:spLocks noChangeArrowheads="1"/>
          </p:cNvSpPr>
          <p:nvPr/>
        </p:nvSpPr>
        <p:spPr bwMode="auto">
          <a:xfrm>
            <a:off x="628650" y="1156252"/>
            <a:ext cx="890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1NF</a:t>
            </a:r>
          </a:p>
        </p:txBody>
      </p:sp>
      <p:sp>
        <p:nvSpPr>
          <p:cNvPr id="93190" name="Text Box 34">
            <a:extLst>
              <a:ext uri="{FF2B5EF4-FFF2-40B4-BE49-F238E27FC236}">
                <a16:creationId xmlns:a16="http://schemas.microsoft.com/office/drawing/2014/main" id="{DAA3F1A8-ABB6-4A46-B261-A6E05468BFE3}"/>
              </a:ext>
            </a:extLst>
          </p:cNvPr>
          <p:cNvSpPr txBox="1">
            <a:spLocks noChangeArrowheads="1"/>
          </p:cNvSpPr>
          <p:nvPr/>
        </p:nvSpPr>
        <p:spPr bwMode="auto">
          <a:xfrm>
            <a:off x="704850" y="3670852"/>
            <a:ext cx="890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2NF</a:t>
            </a:r>
          </a:p>
        </p:txBody>
      </p:sp>
      <p:sp>
        <p:nvSpPr>
          <p:cNvPr id="2" name="Slide Number Placeholder 1">
            <a:extLst>
              <a:ext uri="{FF2B5EF4-FFF2-40B4-BE49-F238E27FC236}">
                <a16:creationId xmlns:a16="http://schemas.microsoft.com/office/drawing/2014/main" id="{AE286529-4A0E-4179-B526-8477F5B803A7}"/>
              </a:ext>
            </a:extLst>
          </p:cNvPr>
          <p:cNvSpPr>
            <a:spLocks noGrp="1"/>
          </p:cNvSpPr>
          <p:nvPr>
            <p:ph type="sldNum" sz="quarter" idx="12"/>
          </p:nvPr>
        </p:nvSpPr>
        <p:spPr/>
        <p:txBody>
          <a:bodyPr/>
          <a:lstStyle/>
          <a:p>
            <a:fld id="{11F88B7E-86B8-4862-842E-2DB840C1EC76}" type="slidenum">
              <a:rPr lang="zh-CN" altLang="en-US" smtClean="0"/>
              <a:t>55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F3A2DAA-B479-C749-A88A-A85AE60FBDEC}"/>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GB" altLang="en-US" b="1">
                <a:ea typeface="ＭＳ Ｐゴシック" panose="020B0600070205080204" pitchFamily="34" charset="-128"/>
                <a:cs typeface="Arial" panose="020B0604020202020204" pitchFamily="34" charset="0"/>
              </a:rPr>
              <a:t>Hãy tiếp tục đến dạng chuẩn 3NF…</a:t>
            </a:r>
          </a:p>
        </p:txBody>
      </p:sp>
      <p:sp>
        <p:nvSpPr>
          <p:cNvPr id="95234" name="Rectangle 3">
            <a:extLst>
              <a:ext uri="{FF2B5EF4-FFF2-40B4-BE49-F238E27FC236}">
                <a16:creationId xmlns:a16="http://schemas.microsoft.com/office/drawing/2014/main" id="{7E8F5A56-ECDD-7D41-9E1B-84DEE1A06490}"/>
              </a:ext>
            </a:extLst>
          </p:cNvPr>
          <p:cNvSpPr>
            <a:spLocks noGrp="1"/>
          </p:cNvSpPr>
          <p:nvPr>
            <p:ph sz="half" idx="1"/>
          </p:nvPr>
        </p:nvSpPr>
        <p:spPr>
          <a:xfrm>
            <a:off x="781050" y="1051271"/>
            <a:ext cx="7543800" cy="838200"/>
          </a:xfrm>
        </p:spPr>
        <p:txBody>
          <a:bodyPr>
            <a:normAutofit/>
          </a:bodyPr>
          <a:lstStyle/>
          <a:p>
            <a:pPr eaLnBrk="1" hangingPunct="1"/>
            <a:r>
              <a:rPr lang="vi-VN" altLang="en-US" sz="2400">
                <a:latin typeface="Calibri (Body)"/>
                <a:ea typeface="ＭＳ Ｐゴシック" panose="020B0600070205080204" pitchFamily="34" charset="-128"/>
                <a:cs typeface="Arial" panose="020B0604020202020204" pitchFamily="34" charset="0"/>
              </a:rPr>
              <a:t>R hiện đã được tách thành 3 quan hệ - R1, R3 và R4… nhưng R1 có một FD bắc cầu trên khóa của nó…</a:t>
            </a:r>
            <a:endParaRPr lang="en-GB" altLang="en-US" sz="2400">
              <a:latin typeface="Calibri (Body)"/>
              <a:ea typeface="ＭＳ Ｐゴシック" panose="020B0600070205080204" pitchFamily="34" charset="-128"/>
              <a:cs typeface="Arial" panose="020B0604020202020204" pitchFamily="34" charset="0"/>
            </a:endParaRPr>
          </a:p>
        </p:txBody>
      </p:sp>
      <p:sp>
        <p:nvSpPr>
          <p:cNvPr id="25604" name="Rectangle 4">
            <a:extLst>
              <a:ext uri="{FF2B5EF4-FFF2-40B4-BE49-F238E27FC236}">
                <a16:creationId xmlns:a16="http://schemas.microsoft.com/office/drawing/2014/main" id="{FBBF1F98-138B-CD4B-B1AF-3065059DC9A6}"/>
              </a:ext>
            </a:extLst>
          </p:cNvPr>
          <p:cNvSpPr>
            <a:spLocks noGrp="1"/>
          </p:cNvSpPr>
          <p:nvPr>
            <p:ph sz="half" idx="2"/>
          </p:nvPr>
        </p:nvSpPr>
        <p:spPr>
          <a:xfrm>
            <a:off x="781050" y="3108671"/>
            <a:ext cx="7239000" cy="2209800"/>
          </a:xfrm>
        </p:spPr>
        <p:txBody>
          <a:bodyPr/>
          <a:lstStyle/>
          <a:p>
            <a:pPr eaLnBrk="1" hangingPunct="1"/>
            <a:endParaRPr lang="en-GB" altLang="en-US" sz="2000">
              <a:ea typeface="ＭＳ Ｐゴシック" panose="020B0600070205080204" pitchFamily="34" charset="-128"/>
              <a:cs typeface="Arial" panose="020B0604020202020204" pitchFamily="34" charset="0"/>
            </a:endParaRPr>
          </a:p>
          <a:p>
            <a:pPr eaLnBrk="1" hangingPunct="1"/>
            <a:endParaRPr lang="en-GB" altLang="en-US" sz="2000">
              <a:ea typeface="ＭＳ Ｐゴシック" panose="020B0600070205080204" pitchFamily="34" charset="-128"/>
              <a:cs typeface="Arial" panose="020B0604020202020204" pitchFamily="34" charset="0"/>
            </a:endParaRPr>
          </a:p>
          <a:p>
            <a:pPr eaLnBrk="1" hangingPunct="1"/>
            <a:r>
              <a:rPr lang="en-GB" altLang="en-US" sz="2400">
                <a:ea typeface="ＭＳ Ｐゴシック" panose="020B0600070205080204" pitchFamily="34" charset="-128"/>
                <a:cs typeface="Arial" panose="020B0604020202020204" pitchFamily="34" charset="0"/>
              </a:rPr>
              <a:t>Để loại bỏ vấn đề này chúng ta </a:t>
            </a:r>
            <a:r>
              <a:rPr lang="en-GB" altLang="en-US" sz="2400" i="1">
                <a:ea typeface="ＭＳ Ｐゴシック" panose="020B0600070205080204" pitchFamily="34" charset="-128"/>
                <a:cs typeface="Arial" panose="020B0604020202020204" pitchFamily="34" charset="0"/>
              </a:rPr>
              <a:t>tách</a:t>
            </a:r>
            <a:r>
              <a:rPr lang="en-GB" altLang="en-US" sz="2400">
                <a:ea typeface="ＭＳ Ｐゴシック" panose="020B0600070205080204" pitchFamily="34" charset="-128"/>
                <a:cs typeface="Arial" panose="020B0604020202020204" pitchFamily="34" charset="0"/>
              </a:rPr>
              <a:t> R1 thành:</a:t>
            </a:r>
          </a:p>
          <a:p>
            <a:pPr lvl="1" eaLnBrk="1" hangingPunct="1">
              <a:buFontTx/>
              <a:buNone/>
            </a:pPr>
            <a:endParaRPr lang="en-GB" altLang="en-US" sz="800">
              <a:ea typeface="ＭＳ Ｐゴシック" panose="020B0600070205080204" pitchFamily="34" charset="-128"/>
              <a:cs typeface="Arial" panose="020B0604020202020204" pitchFamily="34" charset="0"/>
            </a:endParaRPr>
          </a:p>
          <a:p>
            <a:pPr lvl="1" eaLnBrk="1" hangingPunct="1">
              <a:buFontTx/>
              <a:buNone/>
            </a:pPr>
            <a:r>
              <a:rPr lang="en-GB" altLang="en-US" sz="2000">
                <a:solidFill>
                  <a:srgbClr val="FFFF59"/>
                </a:solidFill>
                <a:ea typeface="ＭＳ Ｐゴシック" panose="020B0600070205080204" pitchFamily="34" charset="-128"/>
                <a:cs typeface="Arial" panose="020B0604020202020204" pitchFamily="34" charset="0"/>
              </a:rPr>
              <a:t>	</a:t>
            </a:r>
            <a:r>
              <a:rPr lang="en-GB" altLang="en-US" sz="2000">
                <a:solidFill>
                  <a:srgbClr val="0000FF"/>
                </a:solidFill>
                <a:ea typeface="ＭＳ Ｐゴシック" panose="020B0600070205080204" pitchFamily="34" charset="-128"/>
                <a:cs typeface="Arial" panose="020B0604020202020204" pitchFamily="34" charset="0"/>
              </a:rPr>
              <a:t>{Order, Customer} </a:t>
            </a:r>
            <a:r>
              <a:rPr lang="en-GB" altLang="en-US" sz="2000">
                <a:ea typeface="ＭＳ Ｐゴシック" panose="020B0600070205080204" pitchFamily="34" charset="-128"/>
                <a:cs typeface="Arial" panose="020B0604020202020204" pitchFamily="34" charset="0"/>
              </a:rPr>
              <a:t>và</a:t>
            </a:r>
            <a:r>
              <a:rPr lang="en-GB" altLang="en-US" sz="2000">
                <a:solidFill>
                  <a:srgbClr val="0000FF"/>
                </a:solidFill>
                <a:ea typeface="ＭＳ Ｐゴシック" panose="020B0600070205080204" pitchFamily="34" charset="-128"/>
                <a:cs typeface="Arial" panose="020B0604020202020204" pitchFamily="34" charset="0"/>
              </a:rPr>
              <a:t> {Customer, Address}</a:t>
            </a:r>
          </a:p>
        </p:txBody>
      </p:sp>
      <p:sp>
        <p:nvSpPr>
          <p:cNvPr id="95236" name="Text Box 5">
            <a:extLst>
              <a:ext uri="{FF2B5EF4-FFF2-40B4-BE49-F238E27FC236}">
                <a16:creationId xmlns:a16="http://schemas.microsoft.com/office/drawing/2014/main" id="{00A435FC-0586-3A4D-BCEE-07604241B72B}"/>
              </a:ext>
            </a:extLst>
          </p:cNvPr>
          <p:cNvSpPr txBox="1">
            <a:spLocks noChangeArrowheads="1"/>
          </p:cNvSpPr>
          <p:nvPr/>
        </p:nvSpPr>
        <p:spPr bwMode="auto">
          <a:xfrm>
            <a:off x="1689100" y="2240309"/>
            <a:ext cx="3282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000"/>
              <a:t>Order   Customer   Address</a:t>
            </a:r>
            <a:endParaRPr lang="en-GB" altLang="en-US" sz="2000"/>
          </a:p>
        </p:txBody>
      </p:sp>
      <p:sp>
        <p:nvSpPr>
          <p:cNvPr id="95237" name="Rectangle 6">
            <a:extLst>
              <a:ext uri="{FF2B5EF4-FFF2-40B4-BE49-F238E27FC236}">
                <a16:creationId xmlns:a16="http://schemas.microsoft.com/office/drawing/2014/main" id="{E0AF2B3D-9BEF-3749-B717-327681624929}"/>
              </a:ext>
            </a:extLst>
          </p:cNvPr>
          <p:cNvSpPr>
            <a:spLocks noChangeArrowheads="1"/>
          </p:cNvSpPr>
          <p:nvPr/>
        </p:nvSpPr>
        <p:spPr bwMode="auto">
          <a:xfrm>
            <a:off x="1689100" y="2270471"/>
            <a:ext cx="842963" cy="304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5238" name="Rectangle 7">
            <a:extLst>
              <a:ext uri="{FF2B5EF4-FFF2-40B4-BE49-F238E27FC236}">
                <a16:creationId xmlns:a16="http://schemas.microsoft.com/office/drawing/2014/main" id="{B4EB0A6B-5747-3B4A-A42A-69A55FB23E18}"/>
              </a:ext>
            </a:extLst>
          </p:cNvPr>
          <p:cNvSpPr>
            <a:spLocks noChangeArrowheads="1"/>
          </p:cNvSpPr>
          <p:nvPr/>
        </p:nvSpPr>
        <p:spPr bwMode="auto">
          <a:xfrm>
            <a:off x="2532063" y="2270471"/>
            <a:ext cx="1295400" cy="304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5239" name="Rectangle 8">
            <a:extLst>
              <a:ext uri="{FF2B5EF4-FFF2-40B4-BE49-F238E27FC236}">
                <a16:creationId xmlns:a16="http://schemas.microsoft.com/office/drawing/2014/main" id="{E3CEBFEE-AF84-794C-A36C-574706F94667}"/>
              </a:ext>
            </a:extLst>
          </p:cNvPr>
          <p:cNvSpPr>
            <a:spLocks noChangeArrowheads="1"/>
          </p:cNvSpPr>
          <p:nvPr/>
        </p:nvSpPr>
        <p:spPr bwMode="auto">
          <a:xfrm>
            <a:off x="3827463" y="2270471"/>
            <a:ext cx="1143000" cy="304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cxnSp>
        <p:nvCxnSpPr>
          <p:cNvPr id="95240" name="AutoShape 9">
            <a:extLst>
              <a:ext uri="{FF2B5EF4-FFF2-40B4-BE49-F238E27FC236}">
                <a16:creationId xmlns:a16="http://schemas.microsoft.com/office/drawing/2014/main" id="{537723B6-8B79-174A-B122-16C32BD0459A}"/>
              </a:ext>
            </a:extLst>
          </p:cNvPr>
          <p:cNvCxnSpPr>
            <a:cxnSpLocks noChangeShapeType="1"/>
            <a:stCxn id="95237" idx="2"/>
            <a:endCxn id="95238" idx="2"/>
          </p:cNvCxnSpPr>
          <p:nvPr/>
        </p:nvCxnSpPr>
        <p:spPr bwMode="auto">
          <a:xfrm rot="16200000" flipH="1">
            <a:off x="2644775" y="2051396"/>
            <a:ext cx="1588" cy="1068388"/>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5241" name="AutoShape 10">
            <a:extLst>
              <a:ext uri="{FF2B5EF4-FFF2-40B4-BE49-F238E27FC236}">
                <a16:creationId xmlns:a16="http://schemas.microsoft.com/office/drawing/2014/main" id="{1954B5A3-D2D9-0444-8AAF-5A823DFD1671}"/>
              </a:ext>
            </a:extLst>
          </p:cNvPr>
          <p:cNvCxnSpPr>
            <a:cxnSpLocks noChangeShapeType="1"/>
            <a:stCxn id="95243" idx="2"/>
            <a:endCxn id="95239" idx="2"/>
          </p:cNvCxnSpPr>
          <p:nvPr/>
        </p:nvCxnSpPr>
        <p:spPr bwMode="auto">
          <a:xfrm rot="5400000" flipH="1" flipV="1">
            <a:off x="3217863" y="1479896"/>
            <a:ext cx="76200" cy="2286000"/>
          </a:xfrm>
          <a:prstGeom prst="bentConnector3">
            <a:avLst>
              <a:gd name="adj1" fmla="val -2875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5242" name="AutoShape 11">
            <a:extLst>
              <a:ext uri="{FF2B5EF4-FFF2-40B4-BE49-F238E27FC236}">
                <a16:creationId xmlns:a16="http://schemas.microsoft.com/office/drawing/2014/main" id="{0C5D4A1B-45A5-5B40-940E-5BD92670DD6D}"/>
              </a:ext>
            </a:extLst>
          </p:cNvPr>
          <p:cNvCxnSpPr>
            <a:cxnSpLocks noChangeShapeType="1"/>
            <a:stCxn id="95238" idx="0"/>
            <a:endCxn id="95239" idx="0"/>
          </p:cNvCxnSpPr>
          <p:nvPr/>
        </p:nvCxnSpPr>
        <p:spPr bwMode="auto">
          <a:xfrm rot="5400000" flipV="1">
            <a:off x="3788569" y="1652140"/>
            <a:ext cx="1588" cy="1219200"/>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5243" name="Rectangle 12">
            <a:extLst>
              <a:ext uri="{FF2B5EF4-FFF2-40B4-BE49-F238E27FC236}">
                <a16:creationId xmlns:a16="http://schemas.microsoft.com/office/drawing/2014/main" id="{69F54F0F-328D-214A-8010-6B45EC7CEED6}"/>
              </a:ext>
            </a:extLst>
          </p:cNvPr>
          <p:cNvSpPr>
            <a:spLocks noChangeArrowheads="1"/>
          </p:cNvSpPr>
          <p:nvPr/>
        </p:nvSpPr>
        <p:spPr bwMode="auto">
          <a:xfrm>
            <a:off x="1617663" y="2194271"/>
            <a:ext cx="990600" cy="457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5244" name="Text Box 13">
            <a:extLst>
              <a:ext uri="{FF2B5EF4-FFF2-40B4-BE49-F238E27FC236}">
                <a16:creationId xmlns:a16="http://schemas.microsoft.com/office/drawing/2014/main" id="{BC088B06-5315-5A43-9D45-5A936345A66B}"/>
              </a:ext>
            </a:extLst>
          </p:cNvPr>
          <p:cNvSpPr txBox="1">
            <a:spLocks noChangeArrowheads="1"/>
          </p:cNvSpPr>
          <p:nvPr/>
        </p:nvSpPr>
        <p:spPr bwMode="auto">
          <a:xfrm>
            <a:off x="1160463" y="2194271"/>
            <a:ext cx="509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pitchFamily="18" charset="0"/>
                <a:ea typeface="ＭＳ Ｐゴシック" panose="020B0600070205080204" pitchFamily="34" charset="-128"/>
              </a:defRPr>
            </a:lvl1pPr>
            <a:lvl2pPr marL="742950" indent="-285750">
              <a:defRPr kumimoji="1" sz="2000">
                <a:solidFill>
                  <a:schemeClr val="tx1"/>
                </a:solidFill>
                <a:latin typeface="Times New Roman" panose="02020603050405020304" pitchFamily="18" charset="0"/>
                <a:ea typeface="ＭＳ Ｐゴシック" panose="020B0600070205080204" pitchFamily="34" charset="-128"/>
              </a:defRPr>
            </a:lvl2pPr>
            <a:lvl3pPr marL="1143000" indent="-228600">
              <a:defRPr kumimoji="1" sz="2000">
                <a:solidFill>
                  <a:schemeClr val="tx1"/>
                </a:solidFill>
                <a:latin typeface="Times New Roman" panose="02020603050405020304" pitchFamily="18" charset="0"/>
                <a:ea typeface="ＭＳ Ｐゴシック" panose="020B0600070205080204" pitchFamily="34" charset="-128"/>
              </a:defRPr>
            </a:lvl3pPr>
            <a:lvl4pPr marL="1600200" indent="-228600">
              <a:defRPr kumimoji="1" sz="2000">
                <a:solidFill>
                  <a:schemeClr val="tx1"/>
                </a:solidFill>
                <a:latin typeface="Times New Roman" panose="02020603050405020304" pitchFamily="18" charset="0"/>
                <a:ea typeface="ＭＳ Ｐゴシック" panose="020B0600070205080204" pitchFamily="34" charset="-128"/>
              </a:defRPr>
            </a:lvl4pPr>
            <a:lvl5pPr marL="2057400" indent="-228600">
              <a:defRPr kumimoji="1"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NZ" altLang="en-US">
                <a:solidFill>
                  <a:srgbClr val="0000FF"/>
                </a:solidFill>
                <a:latin typeface="Arial" panose="020B0604020202020204" pitchFamily="34" charset="0"/>
              </a:rPr>
              <a:t>R1</a:t>
            </a:r>
            <a:endParaRPr lang="en-GB" altLang="en-US">
              <a:solidFill>
                <a:srgbClr val="0000FF"/>
              </a:solidFill>
              <a:latin typeface="Arial" panose="020B0604020202020204" pitchFamily="34" charset="0"/>
            </a:endParaRPr>
          </a:p>
        </p:txBody>
      </p:sp>
      <p:sp>
        <p:nvSpPr>
          <p:cNvPr id="25617" name="Rectangle 17">
            <a:extLst>
              <a:ext uri="{FF2B5EF4-FFF2-40B4-BE49-F238E27FC236}">
                <a16:creationId xmlns:a16="http://schemas.microsoft.com/office/drawing/2014/main" id="{643200D2-2DF4-EF44-B63D-EA1612707EFE}"/>
              </a:ext>
            </a:extLst>
          </p:cNvPr>
          <p:cNvSpPr>
            <a:spLocks noChangeArrowheads="1"/>
          </p:cNvSpPr>
          <p:nvPr/>
        </p:nvSpPr>
        <p:spPr bwMode="auto">
          <a:xfrm>
            <a:off x="628650" y="3184871"/>
            <a:ext cx="4910138" cy="461963"/>
          </a:xfrm>
          <a:prstGeom prst="rect">
            <a:avLst/>
          </a:prstGeom>
          <a:noFill/>
          <a:ln w="9525">
            <a:noFill/>
            <a:miter lim="800000"/>
            <a:headEnd/>
            <a:tailEnd/>
          </a:ln>
          <a:effectLst/>
        </p:spPr>
        <p:txBody>
          <a:bodyPr wrap="none">
            <a:spAutoFit/>
          </a:bodyPr>
          <a:lstStyle/>
          <a:p>
            <a:pPr lvl="1" eaLnBrk="1" hangingPunct="1">
              <a:spcBef>
                <a:spcPct val="20000"/>
              </a:spcBef>
              <a:defRPr/>
            </a:pPr>
            <a:r>
              <a:rPr lang="en-GB" sz="2400">
                <a:solidFill>
                  <a:schemeClr val="tx2">
                    <a:lumMod val="75000"/>
                  </a:schemeClr>
                </a:solidFill>
              </a:rPr>
              <a:t>{Order} </a:t>
            </a:r>
            <a:r>
              <a:rPr lang="en-NZ" sz="2400">
                <a:solidFill>
                  <a:schemeClr val="tx2">
                    <a:lumMod val="75000"/>
                  </a:schemeClr>
                </a:solidFill>
                <a:sym typeface="Symbol" pitchFamily="18" charset="2"/>
              </a:rPr>
              <a:t> </a:t>
            </a:r>
            <a:r>
              <a:rPr lang="en-GB" sz="2400">
                <a:solidFill>
                  <a:schemeClr val="tx2">
                    <a:lumMod val="75000"/>
                  </a:schemeClr>
                </a:solidFill>
              </a:rPr>
              <a:t>{Customer} </a:t>
            </a:r>
            <a:r>
              <a:rPr lang="en-NZ" sz="2400">
                <a:solidFill>
                  <a:schemeClr val="tx2">
                    <a:lumMod val="75000"/>
                  </a:schemeClr>
                </a:solidFill>
                <a:sym typeface="Symbol" pitchFamily="18" charset="2"/>
              </a:rPr>
              <a:t> </a:t>
            </a:r>
            <a:r>
              <a:rPr lang="en-GB" sz="2400">
                <a:solidFill>
                  <a:schemeClr val="tx2">
                    <a:lumMod val="75000"/>
                  </a:schemeClr>
                </a:solidFill>
              </a:rPr>
              <a:t>{Address}</a:t>
            </a:r>
          </a:p>
        </p:txBody>
      </p:sp>
      <p:sp>
        <p:nvSpPr>
          <p:cNvPr id="2" name="Slide Number Placeholder 1">
            <a:extLst>
              <a:ext uri="{FF2B5EF4-FFF2-40B4-BE49-F238E27FC236}">
                <a16:creationId xmlns:a16="http://schemas.microsoft.com/office/drawing/2014/main" id="{7099F8CE-AA2F-40E1-B920-EF925DAF3BF2}"/>
              </a:ext>
            </a:extLst>
          </p:cNvPr>
          <p:cNvSpPr>
            <a:spLocks noGrp="1"/>
          </p:cNvSpPr>
          <p:nvPr>
            <p:ph type="sldNum" sz="quarter" idx="12"/>
          </p:nvPr>
        </p:nvSpPr>
        <p:spPr/>
        <p:txBody>
          <a:bodyPr/>
          <a:lstStyle/>
          <a:p>
            <a:fld id="{11F88B7E-86B8-4862-842E-2DB840C1EC76}" type="slidenum">
              <a:rPr lang="zh-CN" altLang="en-US" smtClean="0"/>
              <a:t>56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6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30">
            <a:extLst>
              <a:ext uri="{FF2B5EF4-FFF2-40B4-BE49-F238E27FC236}">
                <a16:creationId xmlns:a16="http://schemas.microsoft.com/office/drawing/2014/main" id="{C1E2820D-1B12-5841-8DEE-1C17C5A06BA8}"/>
              </a:ext>
            </a:extLst>
          </p:cNvPr>
          <p:cNvSpPr>
            <a:spLocks noChangeArrowheads="1"/>
          </p:cNvSpPr>
          <p:nvPr/>
        </p:nvSpPr>
        <p:spPr bwMode="auto">
          <a:xfrm>
            <a:off x="971550" y="1315278"/>
            <a:ext cx="7010400" cy="14478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6626" name="Rectangle 2">
            <a:extLst>
              <a:ext uri="{FF2B5EF4-FFF2-40B4-BE49-F238E27FC236}">
                <a16:creationId xmlns:a16="http://schemas.microsoft.com/office/drawing/2014/main" id="{BF2F6714-080B-B04E-93FC-A626A56FDE8F}"/>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vi-VN" altLang="en-US" b="1">
                <a:ea typeface="ＭＳ Ｐゴシック" panose="020B0600070205080204" pitchFamily="34" charset="-128"/>
                <a:cs typeface="Arial" panose="020B0604020202020204" pitchFamily="34" charset="0"/>
              </a:rPr>
              <a:t>Vì vậy, cắt nhiều hơn…</a:t>
            </a:r>
            <a:endParaRPr lang="en-GB" altLang="en-US" b="1">
              <a:ea typeface="ＭＳ Ｐゴシック" panose="020B0600070205080204" pitchFamily="34" charset="-128"/>
              <a:cs typeface="Arial" panose="020B0604020202020204" pitchFamily="34" charset="0"/>
            </a:endParaRPr>
          </a:p>
        </p:txBody>
      </p:sp>
      <p:grpSp>
        <p:nvGrpSpPr>
          <p:cNvPr id="97283" name="Group 28">
            <a:extLst>
              <a:ext uri="{FF2B5EF4-FFF2-40B4-BE49-F238E27FC236}">
                <a16:creationId xmlns:a16="http://schemas.microsoft.com/office/drawing/2014/main" id="{E535B2F3-B804-7B4C-85CC-C1EC104CFA97}"/>
              </a:ext>
            </a:extLst>
          </p:cNvPr>
          <p:cNvGrpSpPr>
            <a:grpSpLocks/>
          </p:cNvGrpSpPr>
          <p:nvPr/>
        </p:nvGrpSpPr>
        <p:grpSpPr bwMode="auto">
          <a:xfrm>
            <a:off x="1995488" y="1720091"/>
            <a:ext cx="4684712" cy="585787"/>
            <a:chOff x="1173" y="1551"/>
            <a:chExt cx="2951" cy="369"/>
          </a:xfrm>
        </p:grpSpPr>
        <p:sp>
          <p:nvSpPr>
            <p:cNvPr id="97302" name="Rectangle 4">
              <a:extLst>
                <a:ext uri="{FF2B5EF4-FFF2-40B4-BE49-F238E27FC236}">
                  <a16:creationId xmlns:a16="http://schemas.microsoft.com/office/drawing/2014/main" id="{FFEB3851-197B-4646-8111-023DC2D9EA77}"/>
                </a:ext>
              </a:extLst>
            </p:cNvPr>
            <p:cNvSpPr>
              <a:spLocks noChangeArrowheads="1"/>
            </p:cNvSpPr>
            <p:nvPr/>
          </p:nvSpPr>
          <p:spPr bwMode="auto">
            <a:xfrm>
              <a:off x="1629" y="1597"/>
              <a:ext cx="635"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303" name="Rectangle 5">
              <a:extLst>
                <a:ext uri="{FF2B5EF4-FFF2-40B4-BE49-F238E27FC236}">
                  <a16:creationId xmlns:a16="http://schemas.microsoft.com/office/drawing/2014/main" id="{26043BCA-D6C1-5749-B243-86AE3E97EF73}"/>
                </a:ext>
              </a:extLst>
            </p:cNvPr>
            <p:cNvSpPr>
              <a:spLocks noChangeArrowheads="1"/>
            </p:cNvSpPr>
            <p:nvPr/>
          </p:nvSpPr>
          <p:spPr bwMode="auto">
            <a:xfrm>
              <a:off x="2264" y="1597"/>
              <a:ext cx="998"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304" name="Rectangle 6">
              <a:extLst>
                <a:ext uri="{FF2B5EF4-FFF2-40B4-BE49-F238E27FC236}">
                  <a16:creationId xmlns:a16="http://schemas.microsoft.com/office/drawing/2014/main" id="{60386952-F673-BD4B-8626-4E848007DBD5}"/>
                </a:ext>
              </a:extLst>
            </p:cNvPr>
            <p:cNvSpPr>
              <a:spLocks noChangeArrowheads="1"/>
            </p:cNvSpPr>
            <p:nvPr/>
          </p:nvSpPr>
          <p:spPr bwMode="auto">
            <a:xfrm>
              <a:off x="3262" y="1597"/>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305" name="Text Box 3">
              <a:extLst>
                <a:ext uri="{FF2B5EF4-FFF2-40B4-BE49-F238E27FC236}">
                  <a16:creationId xmlns:a16="http://schemas.microsoft.com/office/drawing/2014/main" id="{A7A38470-78F2-2D45-823F-8FDB365FF375}"/>
                </a:ext>
              </a:extLst>
            </p:cNvPr>
            <p:cNvSpPr txBox="1">
              <a:spLocks noChangeArrowheads="1"/>
            </p:cNvSpPr>
            <p:nvPr/>
          </p:nvSpPr>
          <p:spPr bwMode="auto">
            <a:xfrm>
              <a:off x="1629" y="1597"/>
              <a:ext cx="24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Customer   Address</a:t>
              </a:r>
              <a:endParaRPr lang="en-GB" altLang="en-US"/>
            </a:p>
          </p:txBody>
        </p:sp>
        <p:cxnSp>
          <p:nvCxnSpPr>
            <p:cNvPr id="97306" name="AutoShape 7">
              <a:extLst>
                <a:ext uri="{FF2B5EF4-FFF2-40B4-BE49-F238E27FC236}">
                  <a16:creationId xmlns:a16="http://schemas.microsoft.com/office/drawing/2014/main" id="{5753A86B-B4B4-A647-A9C5-614CB18F97D4}"/>
                </a:ext>
              </a:extLst>
            </p:cNvPr>
            <p:cNvCxnSpPr>
              <a:cxnSpLocks noChangeShapeType="1"/>
              <a:stCxn id="97302" idx="2"/>
              <a:endCxn id="97303" idx="2"/>
            </p:cNvCxnSpPr>
            <p:nvPr/>
          </p:nvCxnSpPr>
          <p:spPr bwMode="auto">
            <a:xfrm rot="16200000" flipH="1">
              <a:off x="2354" y="1469"/>
              <a:ext cx="1" cy="816"/>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7307" name="AutoShape 8">
              <a:extLst>
                <a:ext uri="{FF2B5EF4-FFF2-40B4-BE49-F238E27FC236}">
                  <a16:creationId xmlns:a16="http://schemas.microsoft.com/office/drawing/2014/main" id="{D3460EED-8B60-9841-BFF7-C24B92F93A70}"/>
                </a:ext>
              </a:extLst>
            </p:cNvPr>
            <p:cNvCxnSpPr>
              <a:cxnSpLocks noChangeShapeType="1"/>
              <a:stCxn id="97309" idx="2"/>
              <a:endCxn id="97304" idx="2"/>
            </p:cNvCxnSpPr>
            <p:nvPr/>
          </p:nvCxnSpPr>
          <p:spPr bwMode="auto">
            <a:xfrm rot="5400000" flipH="1" flipV="1">
              <a:off x="2798" y="1025"/>
              <a:ext cx="44" cy="1746"/>
            </a:xfrm>
            <a:prstGeom prst="bentConnector3">
              <a:avLst>
                <a:gd name="adj1" fmla="val -313634"/>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7308" name="AutoShape 9">
              <a:extLst>
                <a:ext uri="{FF2B5EF4-FFF2-40B4-BE49-F238E27FC236}">
                  <a16:creationId xmlns:a16="http://schemas.microsoft.com/office/drawing/2014/main" id="{2F8B9ED0-D17D-7249-9676-F3D25D9F8E5C}"/>
                </a:ext>
              </a:extLst>
            </p:cNvPr>
            <p:cNvCxnSpPr>
              <a:cxnSpLocks noChangeShapeType="1"/>
              <a:stCxn id="97303" idx="0"/>
              <a:endCxn id="97304" idx="0"/>
            </p:cNvCxnSpPr>
            <p:nvPr/>
          </p:nvCxnSpPr>
          <p:spPr bwMode="auto">
            <a:xfrm rot="5400000" flipV="1">
              <a:off x="3227" y="1127"/>
              <a:ext cx="1" cy="930"/>
            </a:xfrm>
            <a:prstGeom prst="bentConnector3">
              <a:avLst>
                <a:gd name="adj1" fmla="val -13800005"/>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7309" name="Rectangle 10">
              <a:extLst>
                <a:ext uri="{FF2B5EF4-FFF2-40B4-BE49-F238E27FC236}">
                  <a16:creationId xmlns:a16="http://schemas.microsoft.com/office/drawing/2014/main" id="{5BFF8645-A789-644C-9FAB-836E72C4BC8A}"/>
                </a:ext>
              </a:extLst>
            </p:cNvPr>
            <p:cNvSpPr>
              <a:spLocks noChangeArrowheads="1"/>
            </p:cNvSpPr>
            <p:nvPr/>
          </p:nvSpPr>
          <p:spPr bwMode="auto">
            <a:xfrm>
              <a:off x="1584" y="1551"/>
              <a:ext cx="726"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310" name="Text Box 11">
              <a:extLst>
                <a:ext uri="{FF2B5EF4-FFF2-40B4-BE49-F238E27FC236}">
                  <a16:creationId xmlns:a16="http://schemas.microsoft.com/office/drawing/2014/main" id="{14B7E6E7-AE0D-FE45-9EAE-28058ABF0237}"/>
                </a:ext>
              </a:extLst>
            </p:cNvPr>
            <p:cNvSpPr txBox="1">
              <a:spLocks noChangeArrowheads="1"/>
            </p:cNvSpPr>
            <p:nvPr/>
          </p:nvSpPr>
          <p:spPr bwMode="auto">
            <a:xfrm>
              <a:off x="1173" y="1577"/>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R1</a:t>
              </a:r>
              <a:endParaRPr lang="en-GB" altLang="en-US" sz="2800">
                <a:solidFill>
                  <a:srgbClr val="006600"/>
                </a:solidFill>
              </a:endParaRPr>
            </a:p>
          </p:txBody>
        </p:sp>
      </p:grpSp>
      <p:sp>
        <p:nvSpPr>
          <p:cNvPr id="97284" name="Text Box 33">
            <a:extLst>
              <a:ext uri="{FF2B5EF4-FFF2-40B4-BE49-F238E27FC236}">
                <a16:creationId xmlns:a16="http://schemas.microsoft.com/office/drawing/2014/main" id="{9266CDD7-8476-FB41-82D9-5D2B959608C4}"/>
              </a:ext>
            </a:extLst>
          </p:cNvPr>
          <p:cNvSpPr txBox="1">
            <a:spLocks noChangeArrowheads="1"/>
          </p:cNvSpPr>
          <p:nvPr/>
        </p:nvSpPr>
        <p:spPr bwMode="auto">
          <a:xfrm>
            <a:off x="971550" y="1299403"/>
            <a:ext cx="890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2NF</a:t>
            </a:r>
          </a:p>
        </p:txBody>
      </p:sp>
      <p:grpSp>
        <p:nvGrpSpPr>
          <p:cNvPr id="3" name="Group 35">
            <a:extLst>
              <a:ext uri="{FF2B5EF4-FFF2-40B4-BE49-F238E27FC236}">
                <a16:creationId xmlns:a16="http://schemas.microsoft.com/office/drawing/2014/main" id="{60A28D15-7846-0E42-9460-1B1345B8EF48}"/>
              </a:ext>
            </a:extLst>
          </p:cNvPr>
          <p:cNvGrpSpPr>
            <a:grpSpLocks/>
          </p:cNvGrpSpPr>
          <p:nvPr/>
        </p:nvGrpSpPr>
        <p:grpSpPr bwMode="auto">
          <a:xfrm>
            <a:off x="666750" y="3067878"/>
            <a:ext cx="7848600" cy="2362200"/>
            <a:chOff x="384" y="2400"/>
            <a:chExt cx="4944" cy="1488"/>
          </a:xfrm>
        </p:grpSpPr>
        <p:sp>
          <p:nvSpPr>
            <p:cNvPr id="97287" name="Rectangle 31">
              <a:extLst>
                <a:ext uri="{FF2B5EF4-FFF2-40B4-BE49-F238E27FC236}">
                  <a16:creationId xmlns:a16="http://schemas.microsoft.com/office/drawing/2014/main" id="{3456584F-BF95-6E44-97D6-CB3A47083AD9}"/>
                </a:ext>
              </a:extLst>
            </p:cNvPr>
            <p:cNvSpPr>
              <a:spLocks noChangeArrowheads="1"/>
            </p:cNvSpPr>
            <p:nvPr/>
          </p:nvSpPr>
          <p:spPr bwMode="auto">
            <a:xfrm>
              <a:off x="384" y="2976"/>
              <a:ext cx="4944" cy="91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97288" name="Group 29">
              <a:extLst>
                <a:ext uri="{FF2B5EF4-FFF2-40B4-BE49-F238E27FC236}">
                  <a16:creationId xmlns:a16="http://schemas.microsoft.com/office/drawing/2014/main" id="{CFF17AC6-720C-FD4E-B19D-6BF81ACD8C03}"/>
                </a:ext>
              </a:extLst>
            </p:cNvPr>
            <p:cNvGrpSpPr>
              <a:grpSpLocks/>
            </p:cNvGrpSpPr>
            <p:nvPr/>
          </p:nvGrpSpPr>
          <p:grpSpPr bwMode="auto">
            <a:xfrm>
              <a:off x="542" y="3354"/>
              <a:ext cx="2098" cy="384"/>
              <a:chOff x="542" y="3210"/>
              <a:chExt cx="2098" cy="384"/>
            </a:xfrm>
          </p:grpSpPr>
          <p:sp>
            <p:nvSpPr>
              <p:cNvPr id="97297" name="Rectangle 14">
                <a:extLst>
                  <a:ext uri="{FF2B5EF4-FFF2-40B4-BE49-F238E27FC236}">
                    <a16:creationId xmlns:a16="http://schemas.microsoft.com/office/drawing/2014/main" id="{5971E49A-CC99-1545-8146-CDBB6B72EC79}"/>
                  </a:ext>
                </a:extLst>
              </p:cNvPr>
              <p:cNvSpPr>
                <a:spLocks noChangeArrowheads="1"/>
              </p:cNvSpPr>
              <p:nvPr/>
            </p:nvSpPr>
            <p:spPr bwMode="auto">
              <a:xfrm>
                <a:off x="988" y="3258"/>
                <a:ext cx="624"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8" name="Rectangle 15">
                <a:extLst>
                  <a:ext uri="{FF2B5EF4-FFF2-40B4-BE49-F238E27FC236}">
                    <a16:creationId xmlns:a16="http://schemas.microsoft.com/office/drawing/2014/main" id="{8D66B72A-B8E6-B849-A652-779207E66AB8}"/>
                  </a:ext>
                </a:extLst>
              </p:cNvPr>
              <p:cNvSpPr>
                <a:spLocks noChangeArrowheads="1"/>
              </p:cNvSpPr>
              <p:nvPr/>
            </p:nvSpPr>
            <p:spPr bwMode="auto">
              <a:xfrm>
                <a:off x="1612" y="3258"/>
                <a:ext cx="1008"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9" name="Text Box 12">
                <a:extLst>
                  <a:ext uri="{FF2B5EF4-FFF2-40B4-BE49-F238E27FC236}">
                    <a16:creationId xmlns:a16="http://schemas.microsoft.com/office/drawing/2014/main" id="{6873CFD4-2776-5449-AD4B-B4CBAFD3D48A}"/>
                  </a:ext>
                </a:extLst>
              </p:cNvPr>
              <p:cNvSpPr txBox="1">
                <a:spLocks noChangeArrowheads="1"/>
              </p:cNvSpPr>
              <p:nvPr/>
            </p:nvSpPr>
            <p:spPr bwMode="auto">
              <a:xfrm>
                <a:off x="988" y="3258"/>
                <a:ext cx="16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a:t>Order    Customer</a:t>
                </a:r>
              </a:p>
            </p:txBody>
          </p:sp>
          <p:sp>
            <p:nvSpPr>
              <p:cNvPr id="97300" name="Rectangle 18">
                <a:extLst>
                  <a:ext uri="{FF2B5EF4-FFF2-40B4-BE49-F238E27FC236}">
                    <a16:creationId xmlns:a16="http://schemas.microsoft.com/office/drawing/2014/main" id="{ECC8094A-8FB8-D74C-BE8D-073A0059AEDB}"/>
                  </a:ext>
                </a:extLst>
              </p:cNvPr>
              <p:cNvSpPr>
                <a:spLocks noChangeArrowheads="1"/>
              </p:cNvSpPr>
              <p:nvPr/>
            </p:nvSpPr>
            <p:spPr bwMode="auto">
              <a:xfrm>
                <a:off x="940" y="3210"/>
                <a:ext cx="720"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301" name="Text Box 22">
                <a:extLst>
                  <a:ext uri="{FF2B5EF4-FFF2-40B4-BE49-F238E27FC236}">
                    <a16:creationId xmlns:a16="http://schemas.microsoft.com/office/drawing/2014/main" id="{B199EF41-8DCF-114A-A7F6-08ABDD0CB91A}"/>
                  </a:ext>
                </a:extLst>
              </p:cNvPr>
              <p:cNvSpPr txBox="1">
                <a:spLocks noChangeArrowheads="1"/>
              </p:cNvSpPr>
              <p:nvPr/>
            </p:nvSpPr>
            <p:spPr bwMode="auto">
              <a:xfrm>
                <a:off x="542" y="3246"/>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2800">
                    <a:solidFill>
                      <a:srgbClr val="006600"/>
                    </a:solidFill>
                  </a:rPr>
                  <a:t>R5</a:t>
                </a:r>
              </a:p>
            </p:txBody>
          </p:sp>
        </p:grpSp>
        <p:grpSp>
          <p:nvGrpSpPr>
            <p:cNvPr id="97289" name="Group 32">
              <a:extLst>
                <a:ext uri="{FF2B5EF4-FFF2-40B4-BE49-F238E27FC236}">
                  <a16:creationId xmlns:a16="http://schemas.microsoft.com/office/drawing/2014/main" id="{E499B930-04AF-4D47-9E48-B6B80E4DE648}"/>
                </a:ext>
              </a:extLst>
            </p:cNvPr>
            <p:cNvGrpSpPr>
              <a:grpSpLocks/>
            </p:cNvGrpSpPr>
            <p:nvPr/>
          </p:nvGrpSpPr>
          <p:grpSpPr bwMode="auto">
            <a:xfrm>
              <a:off x="2784" y="3360"/>
              <a:ext cx="2317" cy="384"/>
              <a:chOff x="2784" y="3216"/>
              <a:chExt cx="2317" cy="384"/>
            </a:xfrm>
          </p:grpSpPr>
          <p:sp>
            <p:nvSpPr>
              <p:cNvPr id="97292" name="Rectangle 16">
                <a:extLst>
                  <a:ext uri="{FF2B5EF4-FFF2-40B4-BE49-F238E27FC236}">
                    <a16:creationId xmlns:a16="http://schemas.microsoft.com/office/drawing/2014/main" id="{920007DA-F434-DC4E-BE24-18F51D74E27B}"/>
                  </a:ext>
                </a:extLst>
              </p:cNvPr>
              <p:cNvSpPr>
                <a:spLocks noChangeArrowheads="1"/>
              </p:cNvSpPr>
              <p:nvPr/>
            </p:nvSpPr>
            <p:spPr bwMode="auto">
              <a:xfrm>
                <a:off x="3229" y="3264"/>
                <a:ext cx="1008"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3" name="Rectangle 17">
                <a:extLst>
                  <a:ext uri="{FF2B5EF4-FFF2-40B4-BE49-F238E27FC236}">
                    <a16:creationId xmlns:a16="http://schemas.microsoft.com/office/drawing/2014/main" id="{FA687E2C-DF91-D641-99E4-9D064B5191B3}"/>
                  </a:ext>
                </a:extLst>
              </p:cNvPr>
              <p:cNvSpPr>
                <a:spLocks noChangeArrowheads="1"/>
              </p:cNvSpPr>
              <p:nvPr/>
            </p:nvSpPr>
            <p:spPr bwMode="auto">
              <a:xfrm>
                <a:off x="4237" y="3264"/>
                <a:ext cx="864"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4" name="Text Box 13">
                <a:extLst>
                  <a:ext uri="{FF2B5EF4-FFF2-40B4-BE49-F238E27FC236}">
                    <a16:creationId xmlns:a16="http://schemas.microsoft.com/office/drawing/2014/main" id="{5DF3BC33-C251-4848-ABF3-5DDB32991FF4}"/>
                  </a:ext>
                </a:extLst>
              </p:cNvPr>
              <p:cNvSpPr txBox="1">
                <a:spLocks noChangeArrowheads="1"/>
              </p:cNvSpPr>
              <p:nvPr/>
            </p:nvSpPr>
            <p:spPr bwMode="auto">
              <a:xfrm>
                <a:off x="3229" y="3264"/>
                <a:ext cx="18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a:t>Customer    Address</a:t>
                </a:r>
              </a:p>
            </p:txBody>
          </p:sp>
          <p:sp>
            <p:nvSpPr>
              <p:cNvPr id="97295" name="Rectangle 19">
                <a:extLst>
                  <a:ext uri="{FF2B5EF4-FFF2-40B4-BE49-F238E27FC236}">
                    <a16:creationId xmlns:a16="http://schemas.microsoft.com/office/drawing/2014/main" id="{8D14492E-7B4A-F942-B8E8-92D3964F0A27}"/>
                  </a:ext>
                </a:extLst>
              </p:cNvPr>
              <p:cNvSpPr>
                <a:spLocks noChangeArrowheads="1"/>
              </p:cNvSpPr>
              <p:nvPr/>
            </p:nvSpPr>
            <p:spPr bwMode="auto">
              <a:xfrm>
                <a:off x="3181" y="3216"/>
                <a:ext cx="1104"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6" name="Text Box 23">
                <a:extLst>
                  <a:ext uri="{FF2B5EF4-FFF2-40B4-BE49-F238E27FC236}">
                    <a16:creationId xmlns:a16="http://schemas.microsoft.com/office/drawing/2014/main" id="{9A86A21C-3F7E-D346-B580-D6740D352AC8}"/>
                  </a:ext>
                </a:extLst>
              </p:cNvPr>
              <p:cNvSpPr txBox="1">
                <a:spLocks noChangeArrowheads="1"/>
              </p:cNvSpPr>
              <p:nvPr/>
            </p:nvSpPr>
            <p:spPr bwMode="auto">
              <a:xfrm>
                <a:off x="2784" y="3250"/>
                <a:ext cx="4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2800">
                    <a:solidFill>
                      <a:srgbClr val="006600"/>
                    </a:solidFill>
                  </a:rPr>
                  <a:t>R6</a:t>
                </a:r>
                <a:endParaRPr lang="en-GB" altLang="en-US">
                  <a:solidFill>
                    <a:srgbClr val="006600"/>
                  </a:solidFill>
                </a:endParaRPr>
              </a:p>
            </p:txBody>
          </p:sp>
        </p:grpSp>
        <p:sp>
          <p:nvSpPr>
            <p:cNvPr id="97290" name="AutoShape 26">
              <a:extLst>
                <a:ext uri="{FF2B5EF4-FFF2-40B4-BE49-F238E27FC236}">
                  <a16:creationId xmlns:a16="http://schemas.microsoft.com/office/drawing/2014/main" id="{D44449D1-6485-BA44-A907-D5AA71DC9A9C}"/>
                </a:ext>
              </a:extLst>
            </p:cNvPr>
            <p:cNvSpPr>
              <a:spLocks noChangeArrowheads="1"/>
            </p:cNvSpPr>
            <p:nvPr/>
          </p:nvSpPr>
          <p:spPr bwMode="auto">
            <a:xfrm>
              <a:off x="2544" y="2400"/>
              <a:ext cx="432" cy="480"/>
            </a:xfrm>
            <a:prstGeom prst="downArrow">
              <a:avLst>
                <a:gd name="adj1" fmla="val 50000"/>
                <a:gd name="adj2" fmla="val 27778"/>
              </a:avLst>
            </a:prstGeom>
            <a:solidFill>
              <a:schemeClr val="accent1">
                <a:alpha val="50195"/>
              </a:schemeClr>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97291" name="Text Box 34">
              <a:extLst>
                <a:ext uri="{FF2B5EF4-FFF2-40B4-BE49-F238E27FC236}">
                  <a16:creationId xmlns:a16="http://schemas.microsoft.com/office/drawing/2014/main" id="{BB002CAB-DCB3-3C4C-B81C-0DFFD81EB351}"/>
                </a:ext>
              </a:extLst>
            </p:cNvPr>
            <p:cNvSpPr txBox="1">
              <a:spLocks noChangeArrowheads="1"/>
            </p:cNvSpPr>
            <p:nvPr/>
          </p:nvSpPr>
          <p:spPr bwMode="auto">
            <a:xfrm>
              <a:off x="432" y="2976"/>
              <a:ext cx="56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3NF</a:t>
              </a:r>
            </a:p>
          </p:txBody>
        </p:sp>
      </p:grpSp>
      <p:sp>
        <p:nvSpPr>
          <p:cNvPr id="2" name="Slide Number Placeholder 1">
            <a:extLst>
              <a:ext uri="{FF2B5EF4-FFF2-40B4-BE49-F238E27FC236}">
                <a16:creationId xmlns:a16="http://schemas.microsoft.com/office/drawing/2014/main" id="{1C3C3C93-AC74-4107-BAAC-F2EDE8BEB0DF}"/>
              </a:ext>
            </a:extLst>
          </p:cNvPr>
          <p:cNvSpPr>
            <a:spLocks noGrp="1"/>
          </p:cNvSpPr>
          <p:nvPr>
            <p:ph type="sldNum" sz="quarter" idx="12"/>
          </p:nvPr>
        </p:nvSpPr>
        <p:spPr/>
        <p:txBody>
          <a:bodyPr/>
          <a:lstStyle/>
          <a:p>
            <a:fld id="{11F88B7E-86B8-4862-842E-2DB840C1EC76}" type="slidenum">
              <a:rPr lang="zh-CN" altLang="en-US" smtClean="0"/>
              <a:t>57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972490FE-BC24-644C-911A-AB8C1FD3E460}"/>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GB" altLang="en-US" b="1">
                <a:ea typeface="ＭＳ Ｐゴシック" panose="020B0600070205080204" pitchFamily="34" charset="-128"/>
                <a:cs typeface="Arial" panose="020B0604020202020204" pitchFamily="34" charset="0"/>
              </a:rPr>
              <a:t>Hãy tổng kết lại:</a:t>
            </a:r>
          </a:p>
        </p:txBody>
      </p:sp>
      <p:sp>
        <p:nvSpPr>
          <p:cNvPr id="99330" name="Rectangle 3">
            <a:extLst>
              <a:ext uri="{FF2B5EF4-FFF2-40B4-BE49-F238E27FC236}">
                <a16:creationId xmlns:a16="http://schemas.microsoft.com/office/drawing/2014/main" id="{B0C96EF4-C21D-8447-8BE4-5BB00898B3D6}"/>
              </a:ext>
            </a:extLst>
          </p:cNvPr>
          <p:cNvSpPr>
            <a:spLocks noGrp="1"/>
          </p:cNvSpPr>
          <p:nvPr>
            <p:ph idx="1"/>
          </p:nvPr>
        </p:nvSpPr>
        <p:spPr>
          <a:xfrm>
            <a:off x="533400" y="1013792"/>
            <a:ext cx="8077200" cy="5068956"/>
          </a:xfrm>
        </p:spPr>
        <p:txBody>
          <a:bodyPr>
            <a:normAutofit lnSpcReduction="10000"/>
          </a:bodyPr>
          <a:lstStyle/>
          <a:p>
            <a:pPr eaLnBrk="1" hangingPunct="1">
              <a:lnSpc>
                <a:spcPct val="90000"/>
              </a:lnSpc>
            </a:pPr>
            <a:r>
              <a:rPr lang="en-GB" altLang="en-US" sz="2000" b="1">
                <a:ea typeface="ＭＳ Ｐゴシック" panose="020B0600070205080204" pitchFamily="34" charset="-128"/>
                <a:cs typeface="Arial" panose="020B0604020202020204" pitchFamily="34" charset="0"/>
              </a:rPr>
              <a:t>1NF: </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Order, Product</a:t>
            </a:r>
            <a:r>
              <a:rPr lang="en-GB" altLang="en-US" sz="2400">
                <a:ea typeface="ＭＳ Ｐゴシック" panose="020B0600070205080204" pitchFamily="34" charset="-128"/>
                <a:cs typeface="Arial" panose="020B0604020202020204" pitchFamily="34" charset="0"/>
              </a:rPr>
              <a:t>, Customer, Address, Quantity, UnitPrice}</a:t>
            </a:r>
          </a:p>
          <a:p>
            <a:pPr lvl="1" eaLnBrk="1" hangingPunct="1">
              <a:lnSpc>
                <a:spcPct val="90000"/>
              </a:lnSpc>
            </a:pPr>
            <a:endParaRPr lang="en-GB" altLang="en-US" sz="2400">
              <a:ea typeface="ＭＳ Ｐゴシック" panose="020B0600070205080204" pitchFamily="34" charset="-128"/>
              <a:cs typeface="Arial" panose="020B0604020202020204" pitchFamily="34" charset="0"/>
            </a:endParaRPr>
          </a:p>
          <a:p>
            <a:pPr eaLnBrk="1" hangingPunct="1">
              <a:lnSpc>
                <a:spcPct val="90000"/>
              </a:lnSpc>
            </a:pPr>
            <a:r>
              <a:rPr lang="en-GB" altLang="en-US" sz="2000" b="1">
                <a:ea typeface="ＭＳ Ｐゴシック" panose="020B0600070205080204" pitchFamily="34" charset="-128"/>
                <a:cs typeface="Arial" panose="020B0604020202020204" pitchFamily="34" charset="0"/>
              </a:rPr>
              <a:t>2NF:</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Order</a:t>
            </a:r>
            <a:r>
              <a:rPr lang="en-GB" altLang="en-US" sz="2400">
                <a:ea typeface="ＭＳ Ｐゴシック" panose="020B0600070205080204" pitchFamily="34" charset="-128"/>
                <a:cs typeface="Arial" panose="020B0604020202020204" pitchFamily="34" charset="0"/>
              </a:rPr>
              <a:t>, Customer, Address} </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Product</a:t>
            </a:r>
            <a:r>
              <a:rPr lang="en-GB" altLang="en-US" sz="2400">
                <a:ea typeface="ＭＳ Ｐゴシック" panose="020B0600070205080204" pitchFamily="34" charset="-128"/>
                <a:cs typeface="Arial" panose="020B0604020202020204" pitchFamily="34" charset="0"/>
              </a:rPr>
              <a:t>, UnitPrice}</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Order, Product</a:t>
            </a:r>
            <a:r>
              <a:rPr lang="en-GB" altLang="en-US" sz="2400">
                <a:ea typeface="ＭＳ Ｐゴシック" panose="020B0600070205080204" pitchFamily="34" charset="-128"/>
                <a:cs typeface="Arial" panose="020B0604020202020204" pitchFamily="34" charset="0"/>
              </a:rPr>
              <a:t>, Quantity}</a:t>
            </a:r>
          </a:p>
          <a:p>
            <a:pPr lvl="1" eaLnBrk="1" hangingPunct="1">
              <a:lnSpc>
                <a:spcPct val="90000"/>
              </a:lnSpc>
            </a:pPr>
            <a:endParaRPr lang="en-GB" altLang="en-US" sz="2400">
              <a:ea typeface="ＭＳ Ｐゴシック" panose="020B0600070205080204" pitchFamily="34" charset="-128"/>
              <a:cs typeface="Arial" panose="020B0604020202020204" pitchFamily="34" charset="0"/>
            </a:endParaRPr>
          </a:p>
          <a:p>
            <a:pPr eaLnBrk="1" hangingPunct="1">
              <a:lnSpc>
                <a:spcPct val="90000"/>
              </a:lnSpc>
            </a:pPr>
            <a:r>
              <a:rPr lang="en-GB" altLang="en-US" sz="2000" b="1">
                <a:ea typeface="ＭＳ Ｐゴシック" panose="020B0600070205080204" pitchFamily="34" charset="-128"/>
                <a:cs typeface="Arial" panose="020B0604020202020204" pitchFamily="34" charset="0"/>
              </a:rPr>
              <a:t>3NF:</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Product</a:t>
            </a:r>
            <a:r>
              <a:rPr lang="en-GB" altLang="en-US" sz="2400">
                <a:ea typeface="ＭＳ Ｐゴシック" panose="020B0600070205080204" pitchFamily="34" charset="-128"/>
                <a:cs typeface="Arial" panose="020B0604020202020204" pitchFamily="34" charset="0"/>
              </a:rPr>
              <a:t>, UnitPrice}</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Order, Product</a:t>
            </a:r>
            <a:r>
              <a:rPr lang="en-GB" altLang="en-US" sz="2400">
                <a:ea typeface="ＭＳ Ｐゴシック" panose="020B0600070205080204" pitchFamily="34" charset="-128"/>
                <a:cs typeface="Arial" panose="020B0604020202020204" pitchFamily="34" charset="0"/>
              </a:rPr>
              <a:t>, Quantity}</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Order</a:t>
            </a:r>
            <a:r>
              <a:rPr lang="en-GB" altLang="en-US" sz="2400">
                <a:ea typeface="ＭＳ Ｐゴシック" panose="020B0600070205080204" pitchFamily="34" charset="-128"/>
                <a:cs typeface="Arial" panose="020B0604020202020204" pitchFamily="34" charset="0"/>
              </a:rPr>
              <a:t>, Customer}</a:t>
            </a:r>
          </a:p>
          <a:p>
            <a:pPr lvl="1" eaLnBrk="1" hangingPunct="1">
              <a:lnSpc>
                <a:spcPct val="90000"/>
              </a:lnSpc>
              <a:buFontTx/>
              <a:buNone/>
            </a:pPr>
            <a:r>
              <a:rPr lang="en-GB" altLang="en-US" sz="2400">
                <a:ea typeface="ＭＳ Ｐゴシック" panose="020B0600070205080204" pitchFamily="34" charset="-128"/>
                <a:cs typeface="Arial" panose="020B0604020202020204" pitchFamily="34" charset="0"/>
              </a:rPr>
              <a:t>{</a:t>
            </a:r>
            <a:r>
              <a:rPr lang="en-GB" altLang="en-US" sz="2400" u="sng">
                <a:ea typeface="ＭＳ Ｐゴシック" panose="020B0600070205080204" pitchFamily="34" charset="-128"/>
                <a:cs typeface="Arial" panose="020B0604020202020204" pitchFamily="34" charset="0"/>
              </a:rPr>
              <a:t>Customer</a:t>
            </a:r>
            <a:r>
              <a:rPr lang="en-GB" altLang="en-US" sz="2400">
                <a:ea typeface="ＭＳ Ｐゴシック" panose="020B0600070205080204" pitchFamily="34" charset="-128"/>
                <a:cs typeface="Arial" panose="020B0604020202020204" pitchFamily="34" charset="0"/>
              </a:rPr>
              <a:t>, Address}</a:t>
            </a:r>
          </a:p>
        </p:txBody>
      </p:sp>
      <p:sp>
        <p:nvSpPr>
          <p:cNvPr id="2" name="Slide Number Placeholder 1">
            <a:extLst>
              <a:ext uri="{FF2B5EF4-FFF2-40B4-BE49-F238E27FC236}">
                <a16:creationId xmlns:a16="http://schemas.microsoft.com/office/drawing/2014/main" id="{2A93863E-196A-40D2-84C4-A270C8AD05A6}"/>
              </a:ext>
            </a:extLst>
          </p:cNvPr>
          <p:cNvSpPr>
            <a:spLocks noGrp="1"/>
          </p:cNvSpPr>
          <p:nvPr>
            <p:ph type="sldNum" sz="quarter" idx="12"/>
          </p:nvPr>
        </p:nvSpPr>
        <p:spPr/>
        <p:txBody>
          <a:bodyPr/>
          <a:lstStyle/>
          <a:p>
            <a:fld id="{11F88B7E-86B8-4862-842E-2DB840C1EC76}" type="slidenum">
              <a:rPr lang="zh-CN" altLang="en-US" smtClean="0"/>
              <a:t>58</a:t>
            </a:fld>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2164025B-75DD-4246-9E38-4C53B644D283}"/>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GB" altLang="en-US" b="1">
                <a:ea typeface="ＭＳ Ｐゴシック" panose="020B0600070205080204" pitchFamily="34" charset="-128"/>
                <a:cs typeface="Arial" panose="020B0604020202020204" pitchFamily="34" charset="0"/>
              </a:rPr>
              <a:t>Từ ban đầu…</a:t>
            </a:r>
          </a:p>
        </p:txBody>
      </p:sp>
      <p:sp>
        <p:nvSpPr>
          <p:cNvPr id="101378" name="Rectangle 4">
            <a:extLst>
              <a:ext uri="{FF2B5EF4-FFF2-40B4-BE49-F238E27FC236}">
                <a16:creationId xmlns:a16="http://schemas.microsoft.com/office/drawing/2014/main" id="{2FFD19CA-9370-5D4A-9A9C-D3DCC2615683}"/>
              </a:ext>
            </a:extLst>
          </p:cNvPr>
          <p:cNvSpPr>
            <a:spLocks noChangeArrowheads="1"/>
          </p:cNvSpPr>
          <p:nvPr/>
        </p:nvSpPr>
        <p:spPr bwMode="auto">
          <a:xfrm>
            <a:off x="304800" y="1159565"/>
            <a:ext cx="8534400" cy="4191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101379" name="Group 5">
            <a:extLst>
              <a:ext uri="{FF2B5EF4-FFF2-40B4-BE49-F238E27FC236}">
                <a16:creationId xmlns:a16="http://schemas.microsoft.com/office/drawing/2014/main" id="{7540AC02-8863-DD4E-911E-91A83C9E7E05}"/>
              </a:ext>
            </a:extLst>
          </p:cNvPr>
          <p:cNvGrpSpPr>
            <a:grpSpLocks/>
          </p:cNvGrpSpPr>
          <p:nvPr/>
        </p:nvGrpSpPr>
        <p:grpSpPr bwMode="auto">
          <a:xfrm>
            <a:off x="392113" y="2531165"/>
            <a:ext cx="8294687" cy="1022350"/>
            <a:chOff x="295" y="1036"/>
            <a:chExt cx="5225" cy="644"/>
          </a:xfrm>
        </p:grpSpPr>
        <p:sp>
          <p:nvSpPr>
            <p:cNvPr id="101382" name="Rectangle 6">
              <a:extLst>
                <a:ext uri="{FF2B5EF4-FFF2-40B4-BE49-F238E27FC236}">
                  <a16:creationId xmlns:a16="http://schemas.microsoft.com/office/drawing/2014/main" id="{66324B99-A782-3F48-9799-7D1B5DF38DC6}"/>
                </a:ext>
              </a:extLst>
            </p:cNvPr>
            <p:cNvSpPr>
              <a:spLocks noChangeArrowheads="1"/>
            </p:cNvSpPr>
            <p:nvPr/>
          </p:nvSpPr>
          <p:spPr bwMode="auto">
            <a:xfrm>
              <a:off x="440" y="1362"/>
              <a:ext cx="635"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83" name="Rectangle 7">
              <a:extLst>
                <a:ext uri="{FF2B5EF4-FFF2-40B4-BE49-F238E27FC236}">
                  <a16:creationId xmlns:a16="http://schemas.microsoft.com/office/drawing/2014/main" id="{39CDB3A6-75C6-F046-A0B5-42CB7BD06F9A}"/>
                </a:ext>
              </a:extLst>
            </p:cNvPr>
            <p:cNvSpPr>
              <a:spLocks noChangeArrowheads="1"/>
            </p:cNvSpPr>
            <p:nvPr/>
          </p:nvSpPr>
          <p:spPr bwMode="auto">
            <a:xfrm>
              <a:off x="1075" y="1362"/>
              <a:ext cx="816"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84" name="Rectangle 8">
              <a:extLst>
                <a:ext uri="{FF2B5EF4-FFF2-40B4-BE49-F238E27FC236}">
                  <a16:creationId xmlns:a16="http://schemas.microsoft.com/office/drawing/2014/main" id="{3B0658B6-427A-304D-80B1-0DE9FC04097B}"/>
                </a:ext>
              </a:extLst>
            </p:cNvPr>
            <p:cNvSpPr>
              <a:spLocks noChangeArrowheads="1"/>
            </p:cNvSpPr>
            <p:nvPr/>
          </p:nvSpPr>
          <p:spPr bwMode="auto">
            <a:xfrm>
              <a:off x="1891" y="1362"/>
              <a:ext cx="998"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85" name="Rectangle 9">
              <a:extLst>
                <a:ext uri="{FF2B5EF4-FFF2-40B4-BE49-F238E27FC236}">
                  <a16:creationId xmlns:a16="http://schemas.microsoft.com/office/drawing/2014/main" id="{143175DF-370C-E540-BAEB-8E55941F19DA}"/>
                </a:ext>
              </a:extLst>
            </p:cNvPr>
            <p:cNvSpPr>
              <a:spLocks noChangeArrowheads="1"/>
            </p:cNvSpPr>
            <p:nvPr/>
          </p:nvSpPr>
          <p:spPr bwMode="auto">
            <a:xfrm>
              <a:off x="2889" y="1362"/>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86" name="Rectangle 10">
              <a:extLst>
                <a:ext uri="{FF2B5EF4-FFF2-40B4-BE49-F238E27FC236}">
                  <a16:creationId xmlns:a16="http://schemas.microsoft.com/office/drawing/2014/main" id="{E9A46BBC-FC14-9348-B8E5-52B368BC3105}"/>
                </a:ext>
              </a:extLst>
            </p:cNvPr>
            <p:cNvSpPr>
              <a:spLocks noChangeArrowheads="1"/>
            </p:cNvSpPr>
            <p:nvPr/>
          </p:nvSpPr>
          <p:spPr bwMode="auto">
            <a:xfrm>
              <a:off x="4658" y="1362"/>
              <a:ext cx="862"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grpSp>
          <p:nvGrpSpPr>
            <p:cNvPr id="101387" name="Group 11">
              <a:extLst>
                <a:ext uri="{FF2B5EF4-FFF2-40B4-BE49-F238E27FC236}">
                  <a16:creationId xmlns:a16="http://schemas.microsoft.com/office/drawing/2014/main" id="{9A66C73E-85DC-3649-A849-383E0F1DA161}"/>
                </a:ext>
              </a:extLst>
            </p:cNvPr>
            <p:cNvGrpSpPr>
              <a:grpSpLocks/>
            </p:cNvGrpSpPr>
            <p:nvPr/>
          </p:nvGrpSpPr>
          <p:grpSpPr bwMode="auto">
            <a:xfrm>
              <a:off x="295" y="1036"/>
              <a:ext cx="5225" cy="644"/>
              <a:chOff x="312" y="1132"/>
              <a:chExt cx="5225" cy="644"/>
            </a:xfrm>
          </p:grpSpPr>
          <p:sp>
            <p:nvSpPr>
              <p:cNvPr id="101388" name="Rectangle 12">
                <a:extLst>
                  <a:ext uri="{FF2B5EF4-FFF2-40B4-BE49-F238E27FC236}">
                    <a16:creationId xmlns:a16="http://schemas.microsoft.com/office/drawing/2014/main" id="{8771FED7-EB84-AE4A-B5C3-F6194D5D701F}"/>
                  </a:ext>
                </a:extLst>
              </p:cNvPr>
              <p:cNvSpPr>
                <a:spLocks noChangeArrowheads="1"/>
              </p:cNvSpPr>
              <p:nvPr/>
            </p:nvSpPr>
            <p:spPr bwMode="auto">
              <a:xfrm>
                <a:off x="3751" y="1458"/>
                <a:ext cx="907" cy="273"/>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89" name="Text Box 13">
                <a:extLst>
                  <a:ext uri="{FF2B5EF4-FFF2-40B4-BE49-F238E27FC236}">
                    <a16:creationId xmlns:a16="http://schemas.microsoft.com/office/drawing/2014/main" id="{D60E76CC-1049-8346-B2E6-CB7CDF19E490}"/>
                  </a:ext>
                </a:extLst>
              </p:cNvPr>
              <p:cNvSpPr txBox="1">
                <a:spLocks noChangeArrowheads="1"/>
              </p:cNvSpPr>
              <p:nvPr/>
            </p:nvSpPr>
            <p:spPr bwMode="auto">
              <a:xfrm>
                <a:off x="440" y="1458"/>
                <a:ext cx="50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a:t>Order   Product   Customer   Address   Quantity   UnitPrice</a:t>
                </a:r>
                <a:endParaRPr lang="en-GB" altLang="en-US"/>
              </a:p>
            </p:txBody>
          </p:sp>
          <p:cxnSp>
            <p:nvCxnSpPr>
              <p:cNvPr id="101390" name="AutoShape 14">
                <a:extLst>
                  <a:ext uri="{FF2B5EF4-FFF2-40B4-BE49-F238E27FC236}">
                    <a16:creationId xmlns:a16="http://schemas.microsoft.com/office/drawing/2014/main" id="{2EAAE564-2895-8540-A9E4-709F6DFEA3AD}"/>
                  </a:ext>
                </a:extLst>
              </p:cNvPr>
              <p:cNvCxnSpPr>
                <a:cxnSpLocks noChangeShapeType="1"/>
              </p:cNvCxnSpPr>
              <p:nvPr/>
            </p:nvCxnSpPr>
            <p:spPr bwMode="auto">
              <a:xfrm rot="16200000" flipH="1">
                <a:off x="1573" y="922"/>
                <a:ext cx="1" cy="1632"/>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391" name="AutoShape 15">
                <a:extLst>
                  <a:ext uri="{FF2B5EF4-FFF2-40B4-BE49-F238E27FC236}">
                    <a16:creationId xmlns:a16="http://schemas.microsoft.com/office/drawing/2014/main" id="{896D55A5-BA1E-BD47-A699-FF6F72F9A6BD}"/>
                  </a:ext>
                </a:extLst>
              </p:cNvPr>
              <p:cNvCxnSpPr>
                <a:cxnSpLocks noChangeShapeType="1"/>
              </p:cNvCxnSpPr>
              <p:nvPr/>
            </p:nvCxnSpPr>
            <p:spPr bwMode="auto">
              <a:xfrm rot="16200000" flipH="1">
                <a:off x="2038" y="457"/>
                <a:ext cx="1" cy="2562"/>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392" name="AutoShape 16">
                <a:extLst>
                  <a:ext uri="{FF2B5EF4-FFF2-40B4-BE49-F238E27FC236}">
                    <a16:creationId xmlns:a16="http://schemas.microsoft.com/office/drawing/2014/main" id="{0E182F44-853E-F94B-B540-57C3A8A40533}"/>
                  </a:ext>
                </a:extLst>
              </p:cNvPr>
              <p:cNvCxnSpPr>
                <a:cxnSpLocks noChangeShapeType="1"/>
              </p:cNvCxnSpPr>
              <p:nvPr/>
            </p:nvCxnSpPr>
            <p:spPr bwMode="auto">
              <a:xfrm rot="5400000" flipV="1">
                <a:off x="2854" y="988"/>
                <a:ext cx="1" cy="930"/>
              </a:xfrm>
              <a:prstGeom prst="bentConnector3">
                <a:avLst>
                  <a:gd name="adj1" fmla="val -13800005"/>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393" name="AutoShape 17">
                <a:extLst>
                  <a:ext uri="{FF2B5EF4-FFF2-40B4-BE49-F238E27FC236}">
                    <a16:creationId xmlns:a16="http://schemas.microsoft.com/office/drawing/2014/main" id="{D2277A37-D143-AE45-A2CC-1C0C6032C1F9}"/>
                  </a:ext>
                </a:extLst>
              </p:cNvPr>
              <p:cNvCxnSpPr>
                <a:cxnSpLocks noChangeShapeType="1"/>
              </p:cNvCxnSpPr>
              <p:nvPr/>
            </p:nvCxnSpPr>
            <p:spPr bwMode="auto">
              <a:xfrm rot="5400000" flipV="1">
                <a:off x="3285" y="-350"/>
                <a:ext cx="1" cy="3606"/>
              </a:xfrm>
              <a:prstGeom prst="bentConnector3">
                <a:avLst>
                  <a:gd name="adj1" fmla="val -23200009"/>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1394" name="Rectangle 18">
                <a:extLst>
                  <a:ext uri="{FF2B5EF4-FFF2-40B4-BE49-F238E27FC236}">
                    <a16:creationId xmlns:a16="http://schemas.microsoft.com/office/drawing/2014/main" id="{681F6B19-D04F-C847-8C8E-8972A0B98CA3}"/>
                  </a:ext>
                </a:extLst>
              </p:cNvPr>
              <p:cNvSpPr>
                <a:spLocks noChangeArrowheads="1"/>
              </p:cNvSpPr>
              <p:nvPr/>
            </p:nvSpPr>
            <p:spPr bwMode="auto">
              <a:xfrm>
                <a:off x="395" y="1413"/>
                <a:ext cx="1542"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1395" name="Text Box 19">
                <a:extLst>
                  <a:ext uri="{FF2B5EF4-FFF2-40B4-BE49-F238E27FC236}">
                    <a16:creationId xmlns:a16="http://schemas.microsoft.com/office/drawing/2014/main" id="{C5C01F85-B5FB-E34D-8A93-8ADDF4DF4C9A}"/>
                  </a:ext>
                </a:extLst>
              </p:cNvPr>
              <p:cNvSpPr txBox="1">
                <a:spLocks noChangeArrowheads="1"/>
              </p:cNvSpPr>
              <p:nvPr/>
            </p:nvSpPr>
            <p:spPr bwMode="auto">
              <a:xfrm>
                <a:off x="312" y="1132"/>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R</a:t>
                </a:r>
                <a:endParaRPr lang="en-GB" altLang="en-US" sz="2800">
                  <a:solidFill>
                    <a:srgbClr val="006600"/>
                  </a:solidFill>
                </a:endParaRPr>
              </a:p>
            </p:txBody>
          </p:sp>
        </p:grpSp>
      </p:grpSp>
      <p:sp>
        <p:nvSpPr>
          <p:cNvPr id="101380" name="Text Box 20">
            <a:extLst>
              <a:ext uri="{FF2B5EF4-FFF2-40B4-BE49-F238E27FC236}">
                <a16:creationId xmlns:a16="http://schemas.microsoft.com/office/drawing/2014/main" id="{473003C0-CC0E-E040-9AF4-DFF03824B94F}"/>
              </a:ext>
            </a:extLst>
          </p:cNvPr>
          <p:cNvSpPr txBox="1">
            <a:spLocks noChangeArrowheads="1"/>
          </p:cNvSpPr>
          <p:nvPr/>
        </p:nvSpPr>
        <p:spPr bwMode="auto">
          <a:xfrm>
            <a:off x="381000" y="1219890"/>
            <a:ext cx="890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0NF</a:t>
            </a:r>
          </a:p>
        </p:txBody>
      </p:sp>
      <p:sp>
        <p:nvSpPr>
          <p:cNvPr id="2" name="Slide Number Placeholder 1">
            <a:extLst>
              <a:ext uri="{FF2B5EF4-FFF2-40B4-BE49-F238E27FC236}">
                <a16:creationId xmlns:a16="http://schemas.microsoft.com/office/drawing/2014/main" id="{EBF7DDC6-C32E-462E-A72A-E1155C200BB1}"/>
              </a:ext>
            </a:extLst>
          </p:cNvPr>
          <p:cNvSpPr>
            <a:spLocks noGrp="1"/>
          </p:cNvSpPr>
          <p:nvPr>
            <p:ph type="sldNum" sz="quarter" idx="12"/>
          </p:nvPr>
        </p:nvSpPr>
        <p:spPr/>
        <p:txBody>
          <a:bodyPr/>
          <a:lstStyle/>
          <a:p>
            <a:fld id="{11F88B7E-86B8-4862-842E-2DB840C1EC76}" type="slidenum">
              <a:rPr lang="zh-CN" altLang="en-US" smtClean="0"/>
              <a:t>59</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5FE6-73C0-4F4E-A271-BA660F528D5B}"/>
              </a:ext>
            </a:extLst>
          </p:cNvPr>
          <p:cNvSpPr>
            <a:spLocks noGrp="1"/>
          </p:cNvSpPr>
          <p:nvPr>
            <p:ph type="title"/>
          </p:nvPr>
        </p:nvSpPr>
        <p:spPr/>
        <p:txBody>
          <a:bodyPr/>
          <a:lstStyle/>
          <a:p>
            <a:pPr eaLnBrk="1" hangingPunct="1">
              <a:defRPr/>
            </a:pPr>
            <a:r>
              <a:rPr lang="en-US">
                <a:cs typeface="Arial" charset="0"/>
              </a:rPr>
              <a:t>1.1. Mô hình dữ liệu khái niệm</a:t>
            </a:r>
          </a:p>
        </p:txBody>
      </p:sp>
      <p:sp>
        <p:nvSpPr>
          <p:cNvPr id="23554" name="Content Placeholder 2">
            <a:extLst>
              <a:ext uri="{FF2B5EF4-FFF2-40B4-BE49-F238E27FC236}">
                <a16:creationId xmlns:a16="http://schemas.microsoft.com/office/drawing/2014/main" id="{B198B820-CEB4-164B-B4EA-FDDA07422D9F}"/>
              </a:ext>
            </a:extLst>
          </p:cNvPr>
          <p:cNvSpPr>
            <a:spLocks noGrp="1"/>
          </p:cNvSpPr>
          <p:nvPr>
            <p:ph idx="1"/>
          </p:nvPr>
        </p:nvSpPr>
        <p:spPr/>
        <p:txBody>
          <a:bodyPr/>
          <a:lstStyle/>
          <a:p>
            <a:pPr eaLnBrk="1" hangingPunct="1"/>
            <a:r>
              <a:rPr lang="en-US" altLang="en-US" sz="2800">
                <a:ea typeface="ＭＳ Ｐゴシック" panose="020B0600070205080204" pitchFamily="34" charset="-128"/>
                <a:cs typeface="Arial" panose="020B0604020202020204" pitchFamily="34" charset="0"/>
              </a:rPr>
              <a:t>Những biểu diễn tự nhiên không có các ràng buộc do DBMS áp đặt</a:t>
            </a:r>
          </a:p>
          <a:p>
            <a:pPr eaLnBrk="1" hangingPunct="1"/>
            <a:r>
              <a:rPr lang="en-US" altLang="en-US" sz="2800">
                <a:ea typeface="ＭＳ Ｐゴシック" panose="020B0600070205080204" pitchFamily="34" charset="-128"/>
                <a:cs typeface="Arial" panose="020B0604020202020204" pitchFamily="34" charset="0"/>
              </a:rPr>
              <a:t>Mô hình E-R</a:t>
            </a:r>
          </a:p>
          <a:p>
            <a:pPr lvl="1" eaLnBrk="1" hangingPunct="1"/>
            <a:r>
              <a:rPr lang="en-US" altLang="en-US" sz="2400">
                <a:ea typeface="ＭＳ Ｐゴシック" panose="020B0600070205080204" pitchFamily="34" charset="-128"/>
                <a:cs typeface="Arial" panose="020B0604020202020204" pitchFamily="34" charset="0"/>
              </a:rPr>
              <a:t>Biểu diễn bằng sơ đồ E-R</a:t>
            </a:r>
          </a:p>
        </p:txBody>
      </p:sp>
      <p:pic>
        <p:nvPicPr>
          <p:cNvPr id="78851" name="Picture 3">
            <a:extLst>
              <a:ext uri="{FF2B5EF4-FFF2-40B4-BE49-F238E27FC236}">
                <a16:creationId xmlns:a16="http://schemas.microsoft.com/office/drawing/2014/main" id="{E702BCDA-5E79-5F44-B800-1B47677AA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718" y="2770119"/>
            <a:ext cx="7294563"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87C2A979-7270-4F46-ACD6-E6C54D5C2B65}"/>
              </a:ext>
            </a:extLst>
          </p:cNvPr>
          <p:cNvSpPr>
            <a:spLocks noGrp="1"/>
          </p:cNvSpPr>
          <p:nvPr>
            <p:ph type="sldNum" sz="quarter" idx="12"/>
          </p:nvPr>
        </p:nvSpPr>
        <p:spPr/>
        <p:txBody>
          <a:bodyPr/>
          <a:lstStyle/>
          <a:p>
            <a:fld id="{11F88B7E-86B8-4862-842E-2DB840C1EC76}" type="slidenum">
              <a:rPr lang="zh-CN" altLang="en-US" smtClean="0"/>
              <a:t>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8851"/>
                                        </p:tgtEl>
                                        <p:attrNameLst>
                                          <p:attrName>style.visibility</p:attrName>
                                        </p:attrNameLst>
                                      </p:cBhvr>
                                      <p:to>
                                        <p:strVal val="visible"/>
                                      </p:to>
                                    </p:set>
                                    <p:animEffect transition="in" filter="checkerboard(across)">
                                      <p:cBhvr>
                                        <p:cTn id="7" dur="500"/>
                                        <p:tgtEl>
                                          <p:spTgt spid="78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058">
            <a:extLst>
              <a:ext uri="{FF2B5EF4-FFF2-40B4-BE49-F238E27FC236}">
                <a16:creationId xmlns:a16="http://schemas.microsoft.com/office/drawing/2014/main" id="{3D7722DC-55A8-D94D-842E-CD40D965B9BA}"/>
              </a:ext>
            </a:extLst>
          </p:cNvPr>
          <p:cNvSpPr>
            <a:spLocks noChangeArrowheads="1"/>
          </p:cNvSpPr>
          <p:nvPr/>
        </p:nvSpPr>
        <p:spPr bwMode="auto">
          <a:xfrm>
            <a:off x="304800" y="1040296"/>
            <a:ext cx="8534400" cy="4191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GB" altLang="en-US" sz="2000">
                <a:latin typeface="Times New Roman" panose="02020603050405020304" pitchFamily="18" charset="0"/>
              </a:rPr>
              <a:t> </a:t>
            </a:r>
          </a:p>
        </p:txBody>
      </p:sp>
      <p:sp>
        <p:nvSpPr>
          <p:cNvPr id="87042" name="Rectangle 1026">
            <a:extLst>
              <a:ext uri="{FF2B5EF4-FFF2-40B4-BE49-F238E27FC236}">
                <a16:creationId xmlns:a16="http://schemas.microsoft.com/office/drawing/2014/main" id="{A5FA69EA-5B5E-E14D-B6D3-DADC5B4EA14F}"/>
              </a:ext>
            </a:extLst>
          </p:cNvPr>
          <p:cNvSpPr>
            <a:spLocks noGrp="1" noChangeArrowheads="1"/>
          </p:cNvSpPr>
          <p:nvPr>
            <p:ph type="title"/>
          </p:nvPr>
        </p:nvSpPr>
        <p:spPr/>
        <p:txBody>
          <a:bodyPr wrap="square" numCol="1" anchorCtr="0" compatLnSpc="1">
            <a:prstTxWarp prst="textNoShape">
              <a:avLst/>
            </a:prstTxWarp>
          </a:bodyPr>
          <a:lstStyle/>
          <a:p>
            <a:pPr eaLnBrk="1" hangingPunct="1">
              <a:defRPr/>
            </a:pPr>
            <a:r>
              <a:rPr lang="en-GB" altLang="en-US">
                <a:ea typeface="ＭＳ Ｐゴシック" panose="020B0600070205080204" pitchFamily="34" charset="-128"/>
                <a:cs typeface="Arial" panose="020B0604020202020204" pitchFamily="34" charset="0"/>
              </a:rPr>
              <a:t>Đã trở thành</a:t>
            </a:r>
            <a:r>
              <a:rPr lang="en-GB" altLang="en-US" b="1">
                <a:ea typeface="ＭＳ Ｐゴシック" panose="020B0600070205080204" pitchFamily="34" charset="-128"/>
                <a:cs typeface="Arial" panose="020B0604020202020204" pitchFamily="34" charset="0"/>
              </a:rPr>
              <a:t>…</a:t>
            </a:r>
          </a:p>
        </p:txBody>
      </p:sp>
      <p:grpSp>
        <p:nvGrpSpPr>
          <p:cNvPr id="103427" name="Group 1065">
            <a:extLst>
              <a:ext uri="{FF2B5EF4-FFF2-40B4-BE49-F238E27FC236}">
                <a16:creationId xmlns:a16="http://schemas.microsoft.com/office/drawing/2014/main" id="{33623AB0-31DC-434A-AB2B-10344D485F83}"/>
              </a:ext>
            </a:extLst>
          </p:cNvPr>
          <p:cNvGrpSpPr>
            <a:grpSpLocks/>
          </p:cNvGrpSpPr>
          <p:nvPr/>
        </p:nvGrpSpPr>
        <p:grpSpPr bwMode="auto">
          <a:xfrm>
            <a:off x="1905000" y="3250096"/>
            <a:ext cx="4391025" cy="609600"/>
            <a:chOff x="1200" y="2640"/>
            <a:chExt cx="2766" cy="384"/>
          </a:xfrm>
        </p:grpSpPr>
        <p:sp>
          <p:nvSpPr>
            <p:cNvPr id="103450" name="Rectangle 1029">
              <a:extLst>
                <a:ext uri="{FF2B5EF4-FFF2-40B4-BE49-F238E27FC236}">
                  <a16:creationId xmlns:a16="http://schemas.microsoft.com/office/drawing/2014/main" id="{45C3E44A-0B2E-0449-8FB2-93188A2CFA23}"/>
                </a:ext>
              </a:extLst>
            </p:cNvPr>
            <p:cNvSpPr>
              <a:spLocks noChangeArrowheads="1"/>
            </p:cNvSpPr>
            <p:nvPr/>
          </p:nvSpPr>
          <p:spPr bwMode="auto">
            <a:xfrm>
              <a:off x="2314" y="2688"/>
              <a:ext cx="624"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51" name="Rectangle 1030">
              <a:extLst>
                <a:ext uri="{FF2B5EF4-FFF2-40B4-BE49-F238E27FC236}">
                  <a16:creationId xmlns:a16="http://schemas.microsoft.com/office/drawing/2014/main" id="{02BC9D78-332A-544A-9FAF-925EDBEDFCC9}"/>
                </a:ext>
              </a:extLst>
            </p:cNvPr>
            <p:cNvSpPr>
              <a:spLocks noChangeArrowheads="1"/>
            </p:cNvSpPr>
            <p:nvPr/>
          </p:nvSpPr>
          <p:spPr bwMode="auto">
            <a:xfrm>
              <a:off x="2938" y="2688"/>
              <a:ext cx="1008"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52" name="Text Box 1031">
              <a:extLst>
                <a:ext uri="{FF2B5EF4-FFF2-40B4-BE49-F238E27FC236}">
                  <a16:creationId xmlns:a16="http://schemas.microsoft.com/office/drawing/2014/main" id="{2854D5A8-4785-6947-91A0-E7CB469D11C7}"/>
                </a:ext>
              </a:extLst>
            </p:cNvPr>
            <p:cNvSpPr txBox="1">
              <a:spLocks noChangeArrowheads="1"/>
            </p:cNvSpPr>
            <p:nvPr/>
          </p:nvSpPr>
          <p:spPr bwMode="auto">
            <a:xfrm>
              <a:off x="2314" y="2688"/>
              <a:ext cx="16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u="sng"/>
                <a:t>Order</a:t>
              </a:r>
              <a:r>
                <a:rPr lang="en-GB" altLang="en-US"/>
                <a:t>    Customer</a:t>
              </a:r>
            </a:p>
          </p:txBody>
        </p:sp>
        <p:sp>
          <p:nvSpPr>
            <p:cNvPr id="103453" name="Rectangle 1032">
              <a:extLst>
                <a:ext uri="{FF2B5EF4-FFF2-40B4-BE49-F238E27FC236}">
                  <a16:creationId xmlns:a16="http://schemas.microsoft.com/office/drawing/2014/main" id="{F962478D-B400-3343-9CDC-681692A62926}"/>
                </a:ext>
              </a:extLst>
            </p:cNvPr>
            <p:cNvSpPr>
              <a:spLocks noChangeArrowheads="1"/>
            </p:cNvSpPr>
            <p:nvPr/>
          </p:nvSpPr>
          <p:spPr bwMode="auto">
            <a:xfrm>
              <a:off x="2266" y="2640"/>
              <a:ext cx="720"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54" name="Text Box 1033">
              <a:extLst>
                <a:ext uri="{FF2B5EF4-FFF2-40B4-BE49-F238E27FC236}">
                  <a16:creationId xmlns:a16="http://schemas.microsoft.com/office/drawing/2014/main" id="{EFB4C8C6-8DEC-AF4A-8A2F-F24C1D61599C}"/>
                </a:ext>
              </a:extLst>
            </p:cNvPr>
            <p:cNvSpPr txBox="1">
              <a:spLocks noChangeArrowheads="1"/>
            </p:cNvSpPr>
            <p:nvPr/>
          </p:nvSpPr>
          <p:spPr bwMode="auto">
            <a:xfrm>
              <a:off x="1200" y="2676"/>
              <a:ext cx="10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2800">
                  <a:solidFill>
                    <a:srgbClr val="006600"/>
                  </a:solidFill>
                </a:rPr>
                <a:t>Purchase</a:t>
              </a:r>
            </a:p>
          </p:txBody>
        </p:sp>
      </p:grpSp>
      <p:grpSp>
        <p:nvGrpSpPr>
          <p:cNvPr id="103428" name="Group 1062">
            <a:extLst>
              <a:ext uri="{FF2B5EF4-FFF2-40B4-BE49-F238E27FC236}">
                <a16:creationId xmlns:a16="http://schemas.microsoft.com/office/drawing/2014/main" id="{B9C4DB7F-4397-0948-81EC-28402B148379}"/>
              </a:ext>
            </a:extLst>
          </p:cNvPr>
          <p:cNvGrpSpPr>
            <a:grpSpLocks/>
          </p:cNvGrpSpPr>
          <p:nvPr/>
        </p:nvGrpSpPr>
        <p:grpSpPr bwMode="auto">
          <a:xfrm>
            <a:off x="2301875" y="4164496"/>
            <a:ext cx="4321175" cy="609600"/>
            <a:chOff x="1450" y="3216"/>
            <a:chExt cx="2722" cy="384"/>
          </a:xfrm>
        </p:grpSpPr>
        <p:sp>
          <p:nvSpPr>
            <p:cNvPr id="103445" name="Rectangle 1035">
              <a:extLst>
                <a:ext uri="{FF2B5EF4-FFF2-40B4-BE49-F238E27FC236}">
                  <a16:creationId xmlns:a16="http://schemas.microsoft.com/office/drawing/2014/main" id="{95931813-64C4-6448-9EF9-02E815F4108F}"/>
                </a:ext>
              </a:extLst>
            </p:cNvPr>
            <p:cNvSpPr>
              <a:spLocks noChangeArrowheads="1"/>
            </p:cNvSpPr>
            <p:nvPr/>
          </p:nvSpPr>
          <p:spPr bwMode="auto">
            <a:xfrm>
              <a:off x="2300" y="3264"/>
              <a:ext cx="1008"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6" name="Rectangle 1036">
              <a:extLst>
                <a:ext uri="{FF2B5EF4-FFF2-40B4-BE49-F238E27FC236}">
                  <a16:creationId xmlns:a16="http://schemas.microsoft.com/office/drawing/2014/main" id="{BE6A6683-EB81-7446-9F10-BEF26F26626C}"/>
                </a:ext>
              </a:extLst>
            </p:cNvPr>
            <p:cNvSpPr>
              <a:spLocks noChangeArrowheads="1"/>
            </p:cNvSpPr>
            <p:nvPr/>
          </p:nvSpPr>
          <p:spPr bwMode="auto">
            <a:xfrm>
              <a:off x="3308" y="3264"/>
              <a:ext cx="864" cy="28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7" name="Text Box 1037">
              <a:extLst>
                <a:ext uri="{FF2B5EF4-FFF2-40B4-BE49-F238E27FC236}">
                  <a16:creationId xmlns:a16="http://schemas.microsoft.com/office/drawing/2014/main" id="{73F6488A-75FD-5442-8575-1443C014C121}"/>
                </a:ext>
              </a:extLst>
            </p:cNvPr>
            <p:cNvSpPr txBox="1">
              <a:spLocks noChangeArrowheads="1"/>
            </p:cNvSpPr>
            <p:nvPr/>
          </p:nvSpPr>
          <p:spPr bwMode="auto">
            <a:xfrm>
              <a:off x="2300" y="3264"/>
              <a:ext cx="18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u="sng"/>
                <a:t>Customer</a:t>
              </a:r>
              <a:r>
                <a:rPr lang="en-GB" altLang="en-US"/>
                <a:t>    Address</a:t>
              </a:r>
            </a:p>
          </p:txBody>
        </p:sp>
        <p:sp>
          <p:nvSpPr>
            <p:cNvPr id="103448" name="Rectangle 1038">
              <a:extLst>
                <a:ext uri="{FF2B5EF4-FFF2-40B4-BE49-F238E27FC236}">
                  <a16:creationId xmlns:a16="http://schemas.microsoft.com/office/drawing/2014/main" id="{DE5CDA01-5440-2448-A811-0BB2EFC7A759}"/>
                </a:ext>
              </a:extLst>
            </p:cNvPr>
            <p:cNvSpPr>
              <a:spLocks noChangeArrowheads="1"/>
            </p:cNvSpPr>
            <p:nvPr/>
          </p:nvSpPr>
          <p:spPr bwMode="auto">
            <a:xfrm>
              <a:off x="2252" y="3216"/>
              <a:ext cx="1104" cy="38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9" name="Text Box 1039">
              <a:extLst>
                <a:ext uri="{FF2B5EF4-FFF2-40B4-BE49-F238E27FC236}">
                  <a16:creationId xmlns:a16="http://schemas.microsoft.com/office/drawing/2014/main" id="{DE30C2DD-0A8D-8B4F-AE90-064CA0F74F63}"/>
                </a:ext>
              </a:extLst>
            </p:cNvPr>
            <p:cNvSpPr txBox="1">
              <a:spLocks noChangeArrowheads="1"/>
            </p:cNvSpPr>
            <p:nvPr/>
          </p:nvSpPr>
          <p:spPr bwMode="auto">
            <a:xfrm>
              <a:off x="1450" y="3250"/>
              <a:ext cx="8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2800">
                  <a:solidFill>
                    <a:srgbClr val="006600"/>
                  </a:solidFill>
                </a:rPr>
                <a:t>Details</a:t>
              </a:r>
              <a:endParaRPr lang="en-GB" altLang="en-US">
                <a:solidFill>
                  <a:srgbClr val="006600"/>
                </a:solidFill>
              </a:endParaRPr>
            </a:p>
          </p:txBody>
        </p:sp>
      </p:grpSp>
      <p:grpSp>
        <p:nvGrpSpPr>
          <p:cNvPr id="103429" name="Group 1064">
            <a:extLst>
              <a:ext uri="{FF2B5EF4-FFF2-40B4-BE49-F238E27FC236}">
                <a16:creationId xmlns:a16="http://schemas.microsoft.com/office/drawing/2014/main" id="{A8309DB9-10D4-5E4F-97D5-A6BFB8FAF6E9}"/>
              </a:ext>
            </a:extLst>
          </p:cNvPr>
          <p:cNvGrpSpPr>
            <a:grpSpLocks/>
          </p:cNvGrpSpPr>
          <p:nvPr/>
        </p:nvGrpSpPr>
        <p:grpSpPr bwMode="auto">
          <a:xfrm>
            <a:off x="1981200" y="2292834"/>
            <a:ext cx="5410200" cy="576262"/>
            <a:chOff x="1248" y="2037"/>
            <a:chExt cx="3408" cy="363"/>
          </a:xfrm>
        </p:grpSpPr>
        <p:sp>
          <p:nvSpPr>
            <p:cNvPr id="103439" name="Rectangle 1042">
              <a:extLst>
                <a:ext uri="{FF2B5EF4-FFF2-40B4-BE49-F238E27FC236}">
                  <a16:creationId xmlns:a16="http://schemas.microsoft.com/office/drawing/2014/main" id="{E3A45FD2-98AE-D440-A2A6-A43D9621256D}"/>
                </a:ext>
              </a:extLst>
            </p:cNvPr>
            <p:cNvSpPr>
              <a:spLocks noChangeArrowheads="1"/>
            </p:cNvSpPr>
            <p:nvPr/>
          </p:nvSpPr>
          <p:spPr bwMode="auto">
            <a:xfrm>
              <a:off x="3749" y="2082"/>
              <a:ext cx="907"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0" name="Rectangle 1043">
              <a:extLst>
                <a:ext uri="{FF2B5EF4-FFF2-40B4-BE49-F238E27FC236}">
                  <a16:creationId xmlns:a16="http://schemas.microsoft.com/office/drawing/2014/main" id="{DBB78072-5DF0-5243-8635-5971CED42EC4}"/>
                </a:ext>
              </a:extLst>
            </p:cNvPr>
            <p:cNvSpPr>
              <a:spLocks noChangeArrowheads="1"/>
            </p:cNvSpPr>
            <p:nvPr/>
          </p:nvSpPr>
          <p:spPr bwMode="auto">
            <a:xfrm>
              <a:off x="2933" y="2082"/>
              <a:ext cx="816"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1" name="Rectangle 1044">
              <a:extLst>
                <a:ext uri="{FF2B5EF4-FFF2-40B4-BE49-F238E27FC236}">
                  <a16:creationId xmlns:a16="http://schemas.microsoft.com/office/drawing/2014/main" id="{3DBB4007-69EB-D245-AC2D-1735C7210678}"/>
                </a:ext>
              </a:extLst>
            </p:cNvPr>
            <p:cNvSpPr>
              <a:spLocks noChangeArrowheads="1"/>
            </p:cNvSpPr>
            <p:nvPr/>
          </p:nvSpPr>
          <p:spPr bwMode="auto">
            <a:xfrm>
              <a:off x="2298" y="2082"/>
              <a:ext cx="635" cy="273"/>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7064" name="Text Box 1048">
              <a:extLst>
                <a:ext uri="{FF2B5EF4-FFF2-40B4-BE49-F238E27FC236}">
                  <a16:creationId xmlns:a16="http://schemas.microsoft.com/office/drawing/2014/main" id="{E8832E41-6FC7-054F-B038-C27DDDB21E79}"/>
                </a:ext>
              </a:extLst>
            </p:cNvPr>
            <p:cNvSpPr txBox="1">
              <a:spLocks noChangeArrowheads="1"/>
            </p:cNvSpPr>
            <p:nvPr/>
          </p:nvSpPr>
          <p:spPr bwMode="auto">
            <a:xfrm>
              <a:off x="2338" y="2062"/>
              <a:ext cx="2302" cy="288"/>
            </a:xfrm>
            <a:prstGeom prst="rect">
              <a:avLst/>
            </a:prstGeom>
            <a:solidFill>
              <a:schemeClr val="bg2">
                <a:lumMod val="75000"/>
              </a:schemeClr>
            </a:solidFill>
            <a:ln w="9525">
              <a:noFill/>
              <a:miter lim="800000"/>
              <a:headEnd/>
              <a:tailEnd/>
            </a:ln>
            <a:effectLst/>
          </p:spPr>
          <p:txBody>
            <a:bodyPr wrap="none">
              <a:spAutoFit/>
            </a:bodyPr>
            <a:lstStyle/>
            <a:p>
              <a:pPr eaLnBrk="1" hangingPunct="1">
                <a:defRPr/>
              </a:pPr>
              <a:r>
                <a:rPr lang="en-GB" sz="2400" u="sng">
                  <a:solidFill>
                    <a:schemeClr val="tx2"/>
                  </a:solidFill>
                  <a:latin typeface="Arial" pitchFamily="34" charset="0"/>
                </a:rPr>
                <a:t>Order   Product</a:t>
              </a:r>
              <a:r>
                <a:rPr lang="en-GB" sz="2400">
                  <a:solidFill>
                    <a:schemeClr val="tx2"/>
                  </a:solidFill>
                  <a:latin typeface="Arial" pitchFamily="34" charset="0"/>
                </a:rPr>
                <a:t>   Quantity</a:t>
              </a:r>
            </a:p>
          </p:txBody>
        </p:sp>
        <p:sp>
          <p:nvSpPr>
            <p:cNvPr id="103443" name="Rectangle 1049">
              <a:extLst>
                <a:ext uri="{FF2B5EF4-FFF2-40B4-BE49-F238E27FC236}">
                  <a16:creationId xmlns:a16="http://schemas.microsoft.com/office/drawing/2014/main" id="{955373A6-A06A-264C-BAEF-A53C08281E29}"/>
                </a:ext>
              </a:extLst>
            </p:cNvPr>
            <p:cNvSpPr>
              <a:spLocks noChangeArrowheads="1"/>
            </p:cNvSpPr>
            <p:nvPr/>
          </p:nvSpPr>
          <p:spPr bwMode="auto">
            <a:xfrm>
              <a:off x="2252" y="2037"/>
              <a:ext cx="1543" cy="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44" name="Text Box 1051">
              <a:extLst>
                <a:ext uri="{FF2B5EF4-FFF2-40B4-BE49-F238E27FC236}">
                  <a16:creationId xmlns:a16="http://schemas.microsoft.com/office/drawing/2014/main" id="{FDA092D0-62A2-6A41-87F2-F10EA85745B2}"/>
                </a:ext>
              </a:extLst>
            </p:cNvPr>
            <p:cNvSpPr txBox="1">
              <a:spLocks noChangeArrowheads="1"/>
            </p:cNvSpPr>
            <p:nvPr/>
          </p:nvSpPr>
          <p:spPr bwMode="auto">
            <a:xfrm>
              <a:off x="1248" y="2037"/>
              <a:ext cx="10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Amounts</a:t>
              </a:r>
              <a:endParaRPr lang="en-GB" altLang="en-US" sz="2800">
                <a:solidFill>
                  <a:srgbClr val="006600"/>
                </a:solidFill>
              </a:endParaRPr>
            </a:p>
          </p:txBody>
        </p:sp>
      </p:grpSp>
      <p:grpSp>
        <p:nvGrpSpPr>
          <p:cNvPr id="103430" name="Group 1059">
            <a:extLst>
              <a:ext uri="{FF2B5EF4-FFF2-40B4-BE49-F238E27FC236}">
                <a16:creationId xmlns:a16="http://schemas.microsoft.com/office/drawing/2014/main" id="{209FB7B1-8D5E-504B-9E9E-5A41C1EED243}"/>
              </a:ext>
            </a:extLst>
          </p:cNvPr>
          <p:cNvGrpSpPr>
            <a:grpSpLocks/>
          </p:cNvGrpSpPr>
          <p:nvPr/>
        </p:nvGrpSpPr>
        <p:grpSpPr bwMode="auto">
          <a:xfrm>
            <a:off x="2401888" y="1345096"/>
            <a:ext cx="4068762" cy="533400"/>
            <a:chOff x="1513" y="1440"/>
            <a:chExt cx="2563" cy="336"/>
          </a:xfrm>
        </p:grpSpPr>
        <p:sp>
          <p:nvSpPr>
            <p:cNvPr id="103434" name="Rectangle 1045">
              <a:extLst>
                <a:ext uri="{FF2B5EF4-FFF2-40B4-BE49-F238E27FC236}">
                  <a16:creationId xmlns:a16="http://schemas.microsoft.com/office/drawing/2014/main" id="{E9CE247C-5619-E140-88E8-0024800A23F7}"/>
                </a:ext>
              </a:extLst>
            </p:cNvPr>
            <p:cNvSpPr>
              <a:spLocks noChangeArrowheads="1"/>
            </p:cNvSpPr>
            <p:nvPr/>
          </p:nvSpPr>
          <p:spPr bwMode="auto">
            <a:xfrm>
              <a:off x="2305" y="1488"/>
              <a:ext cx="763" cy="240"/>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35" name="Rectangle 1046">
              <a:extLst>
                <a:ext uri="{FF2B5EF4-FFF2-40B4-BE49-F238E27FC236}">
                  <a16:creationId xmlns:a16="http://schemas.microsoft.com/office/drawing/2014/main" id="{6F573569-1F89-9B46-91A4-7E13E1B0E668}"/>
                </a:ext>
              </a:extLst>
            </p:cNvPr>
            <p:cNvSpPr>
              <a:spLocks noChangeArrowheads="1"/>
            </p:cNvSpPr>
            <p:nvPr/>
          </p:nvSpPr>
          <p:spPr bwMode="auto">
            <a:xfrm>
              <a:off x="3073" y="1488"/>
              <a:ext cx="1003" cy="240"/>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7063" name="Text Box 1047">
              <a:extLst>
                <a:ext uri="{FF2B5EF4-FFF2-40B4-BE49-F238E27FC236}">
                  <a16:creationId xmlns:a16="http://schemas.microsoft.com/office/drawing/2014/main" id="{4A45A163-A073-C148-9DA2-71D2FF2140FD}"/>
                </a:ext>
              </a:extLst>
            </p:cNvPr>
            <p:cNvSpPr txBox="1">
              <a:spLocks noChangeArrowheads="1"/>
            </p:cNvSpPr>
            <p:nvPr/>
          </p:nvSpPr>
          <p:spPr bwMode="auto">
            <a:xfrm>
              <a:off x="2295" y="1465"/>
              <a:ext cx="1770" cy="288"/>
            </a:xfrm>
            <a:prstGeom prst="rect">
              <a:avLst/>
            </a:prstGeom>
            <a:solidFill>
              <a:schemeClr val="bg2">
                <a:lumMod val="75000"/>
              </a:schemeClr>
            </a:solidFill>
            <a:ln w="9525">
              <a:noFill/>
              <a:miter lim="800000"/>
              <a:headEnd/>
              <a:tailEnd/>
            </a:ln>
            <a:effectLst/>
          </p:spPr>
          <p:txBody>
            <a:bodyPr wrap="none">
              <a:spAutoFit/>
            </a:bodyPr>
            <a:lstStyle/>
            <a:p>
              <a:pPr eaLnBrk="1" hangingPunct="1">
                <a:defRPr/>
              </a:pPr>
              <a:r>
                <a:rPr lang="en-GB" sz="2400" u="sng">
                  <a:solidFill>
                    <a:schemeClr val="tx2"/>
                  </a:solidFill>
                  <a:latin typeface="Arial" pitchFamily="34" charset="0"/>
                </a:rPr>
                <a:t>Product</a:t>
              </a:r>
              <a:r>
                <a:rPr lang="en-GB" sz="2400">
                  <a:solidFill>
                    <a:schemeClr val="tx2"/>
                  </a:solidFill>
                  <a:latin typeface="Arial" pitchFamily="34" charset="0"/>
                </a:rPr>
                <a:t>    UnitPrice</a:t>
              </a:r>
            </a:p>
          </p:txBody>
        </p:sp>
        <p:sp>
          <p:nvSpPr>
            <p:cNvPr id="103437" name="Rectangle 1050">
              <a:extLst>
                <a:ext uri="{FF2B5EF4-FFF2-40B4-BE49-F238E27FC236}">
                  <a16:creationId xmlns:a16="http://schemas.microsoft.com/office/drawing/2014/main" id="{F3EC6B08-C022-9146-B788-16EEFED9E56B}"/>
                </a:ext>
              </a:extLst>
            </p:cNvPr>
            <p:cNvSpPr>
              <a:spLocks noChangeArrowheads="1"/>
            </p:cNvSpPr>
            <p:nvPr/>
          </p:nvSpPr>
          <p:spPr bwMode="auto">
            <a:xfrm>
              <a:off x="2257" y="1440"/>
              <a:ext cx="864" cy="336"/>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103438" name="Text Box 1052">
              <a:extLst>
                <a:ext uri="{FF2B5EF4-FFF2-40B4-BE49-F238E27FC236}">
                  <a16:creationId xmlns:a16="http://schemas.microsoft.com/office/drawing/2014/main" id="{3AA9A944-55F3-8648-AF07-78FD2176F699}"/>
                </a:ext>
              </a:extLst>
            </p:cNvPr>
            <p:cNvSpPr txBox="1">
              <a:spLocks noChangeArrowheads="1"/>
            </p:cNvSpPr>
            <p:nvPr/>
          </p:nvSpPr>
          <p:spPr bwMode="auto">
            <a:xfrm>
              <a:off x="1513" y="1440"/>
              <a:ext cx="73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NZ" altLang="en-US" sz="2800">
                  <a:solidFill>
                    <a:srgbClr val="006600"/>
                  </a:solidFill>
                </a:rPr>
                <a:t>Prices</a:t>
              </a:r>
              <a:endParaRPr lang="en-GB" altLang="en-US" sz="2800">
                <a:solidFill>
                  <a:srgbClr val="006600"/>
                </a:solidFill>
              </a:endParaRPr>
            </a:p>
          </p:txBody>
        </p:sp>
      </p:grpSp>
      <p:sp>
        <p:nvSpPr>
          <p:cNvPr id="103431" name="Text Box 1063">
            <a:extLst>
              <a:ext uri="{FF2B5EF4-FFF2-40B4-BE49-F238E27FC236}">
                <a16:creationId xmlns:a16="http://schemas.microsoft.com/office/drawing/2014/main" id="{2C2C53EF-5916-BB42-A6FC-808E5B40FC1D}"/>
              </a:ext>
            </a:extLst>
          </p:cNvPr>
          <p:cNvSpPr txBox="1">
            <a:spLocks noChangeArrowheads="1"/>
          </p:cNvSpPr>
          <p:nvPr/>
        </p:nvSpPr>
        <p:spPr bwMode="auto">
          <a:xfrm>
            <a:off x="346075" y="1100621"/>
            <a:ext cx="8905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GB" altLang="en-US" sz="3000" b="1">
                <a:solidFill>
                  <a:srgbClr val="0000FF"/>
                </a:solidFill>
                <a:latin typeface="Times New Roman" panose="02020603050405020304" pitchFamily="18" charset="0"/>
              </a:rPr>
              <a:t>3NF</a:t>
            </a:r>
          </a:p>
        </p:txBody>
      </p:sp>
      <p:sp>
        <p:nvSpPr>
          <p:cNvPr id="103432" name="Rectangle 1066">
            <a:hlinkClick r:id="rId3" action="ppaction://hlinksldjump"/>
            <a:extLst>
              <a:ext uri="{FF2B5EF4-FFF2-40B4-BE49-F238E27FC236}">
                <a16:creationId xmlns:a16="http://schemas.microsoft.com/office/drawing/2014/main" id="{D12EC19D-6E01-9043-98CF-E1275870304C}"/>
              </a:ext>
            </a:extLst>
          </p:cNvPr>
          <p:cNvSpPr>
            <a:spLocks noChangeArrowheads="1"/>
          </p:cNvSpPr>
          <p:nvPr/>
        </p:nvSpPr>
        <p:spPr bwMode="auto">
          <a:xfrm>
            <a:off x="8610600" y="6248400"/>
            <a:ext cx="228600" cy="152400"/>
          </a:xfrm>
          <a:prstGeom prst="rect">
            <a:avLst/>
          </a:prstGeom>
          <a:solidFill>
            <a:schemeClr val="accent1">
              <a:alpha val="50195"/>
            </a:schemeClr>
          </a:solidFill>
          <a:ln w="9525">
            <a:solidFill>
              <a:schemeClr val="tx1"/>
            </a:solidFill>
            <a:miter lim="800000"/>
            <a:headEnd/>
            <a:tailEnd/>
          </a:ln>
        </p:spPr>
        <p:txBody>
          <a:bodyPr wrap="none"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62103B66-FBAE-4136-96EF-4C1C83AE5DAB}"/>
              </a:ext>
            </a:extLst>
          </p:cNvPr>
          <p:cNvSpPr>
            <a:spLocks noGrp="1"/>
          </p:cNvSpPr>
          <p:nvPr>
            <p:ph type="sldNum" sz="quarter" idx="12"/>
          </p:nvPr>
        </p:nvSpPr>
        <p:spPr/>
        <p:txBody>
          <a:bodyPr/>
          <a:lstStyle/>
          <a:p>
            <a:fld id="{11F88B7E-86B8-4862-842E-2DB840C1EC76}" type="slidenum">
              <a:rPr lang="zh-CN" altLang="en-US" smtClean="0"/>
              <a:t>60</a:t>
            </a:fld>
            <a:endParaRPr lang="zh-CN" altLang="en-US"/>
          </a:p>
        </p:txBody>
      </p:sp>
    </p:spTree>
  </p:cSld>
  <p:clrMapOvr>
    <a:masterClrMapping/>
  </p:clrMapOvr>
  <p:transition>
    <p:dissolv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8600F9-7EF5-B04F-B679-3A593D3326D4}"/>
              </a:ext>
            </a:extLst>
          </p:cNvPr>
          <p:cNvSpPr>
            <a:spLocks noGrp="1"/>
          </p:cNvSpPr>
          <p:nvPr>
            <p:ph type="title"/>
          </p:nvPr>
        </p:nvSpPr>
        <p:spPr/>
        <p:txBody>
          <a:bodyPr wrap="square" numCol="1" anchorCtr="0" compatLnSpc="1">
            <a:prstTxWarp prst="textNoShape">
              <a:avLst/>
            </a:prstTxWarp>
          </a:bodyPr>
          <a:lstStyle/>
          <a:p>
            <a:pPr eaLnBrk="1" hangingPunct="1">
              <a:defRPr/>
            </a:pPr>
            <a:r>
              <a:rPr lang="ja-JP" altLang="en-US">
                <a:ea typeface="ＭＳ Ｐゴシック" panose="020B0600070205080204" pitchFamily="34" charset="-128"/>
                <a:cs typeface="Arial" panose="020B0604020202020204" pitchFamily="34" charset="0"/>
              </a:rPr>
              <a:t>“</a:t>
            </a:r>
            <a:r>
              <a:rPr lang="en-US" altLang="ja-JP">
                <a:ea typeface="ＭＳ Ｐゴシック" panose="020B0600070205080204" pitchFamily="34" charset="-128"/>
                <a:cs typeface="Arial" panose="020B0604020202020204" pitchFamily="34" charset="0"/>
              </a:rPr>
              <a:t>Register for course</a:t>
            </a:r>
            <a:r>
              <a:rPr lang="ja-JP" altLang="en-US">
                <a:ea typeface="ＭＳ Ｐゴシック" panose="020B0600070205080204" pitchFamily="34" charset="-128"/>
                <a:cs typeface="Arial" panose="020B0604020202020204" pitchFamily="34" charset="0"/>
              </a:rPr>
              <a:t>”</a:t>
            </a:r>
            <a:r>
              <a:rPr lang="en-US" altLang="ja-JP">
                <a:ea typeface="ＭＳ Ｐゴシック" panose="020B0600070205080204" pitchFamily="34" charset="-128"/>
                <a:cs typeface="Arial" panose="020B0604020202020204" pitchFamily="34" charset="0"/>
              </a:rPr>
              <a:t> use case</a:t>
            </a:r>
            <a:endParaRPr lang="en-US" altLang="en-US">
              <a:ea typeface="ＭＳ Ｐゴシック" panose="020B0600070205080204" pitchFamily="34" charset="-128"/>
              <a:cs typeface="Arial" panose="020B0604020202020204" pitchFamily="34" charset="0"/>
            </a:endParaRPr>
          </a:p>
        </p:txBody>
      </p:sp>
      <p:sp>
        <p:nvSpPr>
          <p:cNvPr id="105474" name="Content Placeholder 7">
            <a:extLst>
              <a:ext uri="{FF2B5EF4-FFF2-40B4-BE49-F238E27FC236}">
                <a16:creationId xmlns:a16="http://schemas.microsoft.com/office/drawing/2014/main" id="{4C2D4BC1-8455-C848-AD4F-8989191084C2}"/>
              </a:ext>
            </a:extLst>
          </p:cNvPr>
          <p:cNvSpPr>
            <a:spLocks noGrp="1"/>
          </p:cNvSpPr>
          <p:nvPr>
            <p:ph idx="1"/>
          </p:nvPr>
        </p:nvSpPr>
        <p:spPr/>
        <p:txBody>
          <a:bodyPr/>
          <a:lstStyle/>
          <a:p>
            <a:pPr eaLnBrk="1" hangingPunct="1"/>
            <a:r>
              <a:rPr lang="vi-VN" altLang="en-US" sz="3200">
                <a:latin typeface="Calibri (Body)"/>
                <a:ea typeface="ＭＳ Ｐゴシック" panose="020B0600070205080204" pitchFamily="34" charset="-128"/>
                <a:cs typeface="Arial" panose="020B0604020202020204" pitchFamily="34" charset="0"/>
              </a:rPr>
              <a:t>Lập sơ đồ E-R từ bước trước cho trường hợp sử dụng “Đăng ký khóa học” trở thành:</a:t>
            </a:r>
            <a:endParaRPr lang="en-US" altLang="ja-JP" sz="3200">
              <a:latin typeface="Calibri (Body)"/>
              <a:ea typeface="ＭＳ Ｐゴシック" panose="020B0600070205080204" pitchFamily="34" charset="-128"/>
              <a:cs typeface="Arial" panose="020B0604020202020204" pitchFamily="34" charset="0"/>
            </a:endParaRPr>
          </a:p>
          <a:p>
            <a:pPr lvl="1" eaLnBrk="1" hangingPunct="1"/>
            <a:r>
              <a:rPr lang="en-US" altLang="en-US" sz="2800">
                <a:latin typeface="Calibri (Body)"/>
                <a:ea typeface="ＭＳ Ｐゴシック" panose="020B0600070205080204" pitchFamily="34" charset="-128"/>
                <a:cs typeface="Arial" panose="020B0604020202020204" pitchFamily="34" charset="0"/>
              </a:rPr>
              <a:t>The first normal form</a:t>
            </a:r>
          </a:p>
          <a:p>
            <a:pPr lvl="1" eaLnBrk="1" hangingPunct="1"/>
            <a:r>
              <a:rPr lang="en-US" altLang="en-US" sz="2800">
                <a:latin typeface="Calibri (Body)"/>
                <a:ea typeface="ＭＳ Ｐゴシック" panose="020B0600070205080204" pitchFamily="34" charset="-128"/>
                <a:cs typeface="Arial" panose="020B0604020202020204" pitchFamily="34" charset="0"/>
              </a:rPr>
              <a:t>The second normal form</a:t>
            </a:r>
          </a:p>
          <a:p>
            <a:pPr lvl="1" eaLnBrk="1" hangingPunct="1"/>
            <a:r>
              <a:rPr lang="en-US" altLang="en-US" sz="2800">
                <a:latin typeface="Calibri (Body)"/>
                <a:ea typeface="ＭＳ Ｐゴシック" panose="020B0600070205080204" pitchFamily="34" charset="-128"/>
                <a:cs typeface="Arial" panose="020B0604020202020204" pitchFamily="34" charset="0"/>
              </a:rPr>
              <a:t>The third normal form</a:t>
            </a:r>
          </a:p>
        </p:txBody>
      </p:sp>
      <p:sp>
        <p:nvSpPr>
          <p:cNvPr id="2" name="Slide Number Placeholder 1">
            <a:extLst>
              <a:ext uri="{FF2B5EF4-FFF2-40B4-BE49-F238E27FC236}">
                <a16:creationId xmlns:a16="http://schemas.microsoft.com/office/drawing/2014/main" id="{8CC368F2-5199-45CE-81FD-BC78259D8AA0}"/>
              </a:ext>
            </a:extLst>
          </p:cNvPr>
          <p:cNvSpPr>
            <a:spLocks noGrp="1"/>
          </p:cNvSpPr>
          <p:nvPr>
            <p:ph type="sldNum" sz="quarter" idx="12"/>
          </p:nvPr>
        </p:nvSpPr>
        <p:spPr/>
        <p:txBody>
          <a:bodyPr/>
          <a:lstStyle/>
          <a:p>
            <a:fld id="{11F88B7E-86B8-4862-842E-2DB840C1EC76}" type="slidenum">
              <a:rPr lang="zh-CN" altLang="en-US" smtClean="0"/>
              <a:t>61</a:t>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6">
            <a:extLst>
              <a:ext uri="{FF2B5EF4-FFF2-40B4-BE49-F238E27FC236}">
                <a16:creationId xmlns:a16="http://schemas.microsoft.com/office/drawing/2014/main" id="{7C94F675-5C25-F843-80AD-6A6EDC2AA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87" t="4456" r="3287" b="4456"/>
          <a:stretch>
            <a:fillRect/>
          </a:stretch>
        </p:blipFill>
        <p:spPr bwMode="auto">
          <a:xfrm>
            <a:off x="0" y="0"/>
            <a:ext cx="9136063" cy="6019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C85A33F5-0D2C-8441-994B-1872D56237CD}"/>
              </a:ext>
            </a:extLst>
          </p:cNvPr>
          <p:cNvSpPr>
            <a:spLocks noChangeArrowheads="1"/>
          </p:cNvSpPr>
          <p:nvPr/>
        </p:nvSpPr>
        <p:spPr bwMode="auto">
          <a:xfrm>
            <a:off x="4114800" y="2316163"/>
            <a:ext cx="1501775" cy="1825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8" name="Down Arrow 7">
            <a:extLst>
              <a:ext uri="{FF2B5EF4-FFF2-40B4-BE49-F238E27FC236}">
                <a16:creationId xmlns:a16="http://schemas.microsoft.com/office/drawing/2014/main" id="{54620A50-EEC6-C24B-B774-5E7B17265213}"/>
              </a:ext>
            </a:extLst>
          </p:cNvPr>
          <p:cNvSpPr>
            <a:spLocks noChangeArrowheads="1"/>
          </p:cNvSpPr>
          <p:nvPr/>
        </p:nvSpPr>
        <p:spPr bwMode="auto">
          <a:xfrm>
            <a:off x="3886200" y="6172200"/>
            <a:ext cx="1676400" cy="457200"/>
          </a:xfrm>
          <a:prstGeom prst="downArrow">
            <a:avLst>
              <a:gd name="adj1" fmla="val 50000"/>
              <a:gd name="adj2" fmla="val 50000"/>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kumimoji="0" lang="en-US" sz="1800">
                <a:latin typeface="Verdana" charset="0"/>
              </a:rPr>
              <a:t>1NF</a:t>
            </a:r>
          </a:p>
        </p:txBody>
      </p:sp>
      <p:sp>
        <p:nvSpPr>
          <p:cNvPr id="2" name="Slide Number Placeholder 1">
            <a:extLst>
              <a:ext uri="{FF2B5EF4-FFF2-40B4-BE49-F238E27FC236}">
                <a16:creationId xmlns:a16="http://schemas.microsoft.com/office/drawing/2014/main" id="{06599F87-204D-488F-91C2-840EF32BCB11}"/>
              </a:ext>
            </a:extLst>
          </p:cNvPr>
          <p:cNvSpPr>
            <a:spLocks noGrp="1"/>
          </p:cNvSpPr>
          <p:nvPr>
            <p:ph type="sldNum" sz="quarter" idx="12"/>
          </p:nvPr>
        </p:nvSpPr>
        <p:spPr/>
        <p:txBody>
          <a:bodyPr/>
          <a:lstStyle/>
          <a:p>
            <a:fld id="{11F88B7E-86B8-4862-842E-2DB840C1EC76}" type="slidenum">
              <a:rPr lang="zh-CN" altLang="en-US" smtClean="0"/>
              <a:t>62</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a:extLst>
              <a:ext uri="{FF2B5EF4-FFF2-40B4-BE49-F238E27FC236}">
                <a16:creationId xmlns:a16="http://schemas.microsoft.com/office/drawing/2014/main" id="{F043D4F1-F675-6C4D-95ED-06A6306ACE0C}"/>
              </a:ext>
            </a:extLst>
          </p:cNvPr>
          <p:cNvSpPr>
            <a:spLocks noChangeArrowheads="1"/>
          </p:cNvSpPr>
          <p:nvPr/>
        </p:nvSpPr>
        <p:spPr bwMode="auto">
          <a:xfrm>
            <a:off x="2971800" y="0"/>
            <a:ext cx="3505200" cy="685800"/>
          </a:xfrm>
          <a:prstGeom prst="downArrow">
            <a:avLst>
              <a:gd name="adj1" fmla="val 50000"/>
              <a:gd name="adj2" fmla="val 50000"/>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kumimoji="0" lang="en-US" sz="2800">
                <a:latin typeface="Verdana" charset="0"/>
              </a:rPr>
              <a:t>1NF</a:t>
            </a:r>
          </a:p>
        </p:txBody>
      </p:sp>
      <p:pic>
        <p:nvPicPr>
          <p:cNvPr id="35844" name="Picture 4">
            <a:extLst>
              <a:ext uri="{FF2B5EF4-FFF2-40B4-BE49-F238E27FC236}">
                <a16:creationId xmlns:a16="http://schemas.microsoft.com/office/drawing/2014/main" id="{3FFF15E9-321E-CC45-8E39-E4BBD977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67" t="4726" r="2864" b="4160"/>
          <a:stretch>
            <a:fillRect/>
          </a:stretch>
        </p:blipFill>
        <p:spPr bwMode="auto">
          <a:xfrm>
            <a:off x="106363" y="838200"/>
            <a:ext cx="8936037" cy="594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5D01FF7A-480B-8442-999F-D7CB1A938327}"/>
              </a:ext>
            </a:extLst>
          </p:cNvPr>
          <p:cNvSpPr>
            <a:spLocks noChangeArrowheads="1"/>
          </p:cNvSpPr>
          <p:nvPr/>
        </p:nvSpPr>
        <p:spPr bwMode="auto">
          <a:xfrm>
            <a:off x="0" y="1828800"/>
            <a:ext cx="2057400" cy="33496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BDF981E5-7E5D-4495-B6CB-7B39FD655827}"/>
              </a:ext>
            </a:extLst>
          </p:cNvPr>
          <p:cNvSpPr>
            <a:spLocks noGrp="1"/>
          </p:cNvSpPr>
          <p:nvPr>
            <p:ph type="sldNum" sz="quarter" idx="12"/>
          </p:nvPr>
        </p:nvSpPr>
        <p:spPr/>
        <p:txBody>
          <a:bodyPr/>
          <a:lstStyle/>
          <a:p>
            <a:fld id="{11F88B7E-86B8-4862-842E-2DB840C1EC76}" type="slidenum">
              <a:rPr lang="zh-CN" altLang="en-US" smtClean="0"/>
              <a:t>63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dow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35844"/>
                                        </p:tgtEl>
                                        <p:attrNameLst>
                                          <p:attrName>style.visibility</p:attrName>
                                        </p:attrNameLst>
                                      </p:cBhvr>
                                      <p:to>
                                        <p:strVal val="visible"/>
                                      </p:to>
                                    </p:set>
                                    <p:animEffect transition="in" filter="checkerboard(down)">
                                      <p:cBhvr>
                                        <p:cTn id="12" dur="500"/>
                                        <p:tgtEl>
                                          <p:spTgt spid="358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a:extLst>
              <a:ext uri="{FF2B5EF4-FFF2-40B4-BE49-F238E27FC236}">
                <a16:creationId xmlns:a16="http://schemas.microsoft.com/office/drawing/2014/main" id="{39CF238F-FE83-8D44-B1DF-740461366C99}"/>
              </a:ext>
            </a:extLst>
          </p:cNvPr>
          <p:cNvSpPr>
            <a:spLocks noChangeArrowheads="1"/>
          </p:cNvSpPr>
          <p:nvPr/>
        </p:nvSpPr>
        <p:spPr bwMode="auto">
          <a:xfrm>
            <a:off x="2895600" y="0"/>
            <a:ext cx="3505200" cy="685800"/>
          </a:xfrm>
          <a:prstGeom prst="downArrow">
            <a:avLst>
              <a:gd name="adj1" fmla="val 50000"/>
              <a:gd name="adj2" fmla="val 50000"/>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kumimoji="0" lang="en-US" sz="2800">
                <a:latin typeface="Verdana" charset="0"/>
              </a:rPr>
              <a:t>2NF</a:t>
            </a:r>
          </a:p>
        </p:txBody>
      </p:sp>
      <p:pic>
        <p:nvPicPr>
          <p:cNvPr id="36867" name="Picture 3">
            <a:extLst>
              <a:ext uri="{FF2B5EF4-FFF2-40B4-BE49-F238E27FC236}">
                <a16:creationId xmlns:a16="http://schemas.microsoft.com/office/drawing/2014/main" id="{FD8C45AE-4C28-7445-87FE-4D12AAC11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3" t="4912" r="3117" b="3859"/>
          <a:stretch>
            <a:fillRect/>
          </a:stretch>
        </p:blipFill>
        <p:spPr bwMode="auto">
          <a:xfrm>
            <a:off x="122238" y="685800"/>
            <a:ext cx="8915400" cy="6107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7C22EF3-7C17-F742-921C-3A10CFF38B75}"/>
              </a:ext>
            </a:extLst>
          </p:cNvPr>
          <p:cNvSpPr>
            <a:spLocks noChangeArrowheads="1"/>
          </p:cNvSpPr>
          <p:nvPr/>
        </p:nvSpPr>
        <p:spPr bwMode="auto">
          <a:xfrm>
            <a:off x="7162800" y="3154363"/>
            <a:ext cx="2057400" cy="29051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1"/>
              </a:buClr>
              <a:buSzPct val="90000"/>
              <a:buFont typeface="Arial" panose="020B0604020202020204" pitchFamily="34" charset="0"/>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endParaRPr lang="en-GB" altLang="en-US" sz="2000">
              <a:latin typeface="Times New Roman" panose="02020603050405020304" pitchFamily="18" charset="0"/>
            </a:endParaRPr>
          </a:p>
        </p:txBody>
      </p:sp>
      <p:sp>
        <p:nvSpPr>
          <p:cNvPr id="2" name="Slide Number Placeholder 1">
            <a:extLst>
              <a:ext uri="{FF2B5EF4-FFF2-40B4-BE49-F238E27FC236}">
                <a16:creationId xmlns:a16="http://schemas.microsoft.com/office/drawing/2014/main" id="{B9E1A35C-22EF-49A9-96B1-7790BF48BBAD}"/>
              </a:ext>
            </a:extLst>
          </p:cNvPr>
          <p:cNvSpPr>
            <a:spLocks noGrp="1"/>
          </p:cNvSpPr>
          <p:nvPr>
            <p:ph type="sldNum" sz="quarter" idx="12"/>
          </p:nvPr>
        </p:nvSpPr>
        <p:spPr/>
        <p:txBody>
          <a:bodyPr/>
          <a:lstStyle/>
          <a:p>
            <a:fld id="{11F88B7E-86B8-4862-842E-2DB840C1EC76}" type="slidenum">
              <a:rPr lang="zh-CN" altLang="en-US" smtClean="0"/>
              <a:t>64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dow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36867"/>
                                        </p:tgtEl>
                                        <p:attrNameLst>
                                          <p:attrName>style.visibility</p:attrName>
                                        </p:attrNameLst>
                                      </p:cBhvr>
                                      <p:to>
                                        <p:strVal val="visible"/>
                                      </p:to>
                                    </p:set>
                                    <p:animEffect transition="in" filter="checkerboard(down)">
                                      <p:cBhvr>
                                        <p:cTn id="12" dur="500"/>
                                        <p:tgtEl>
                                          <p:spTgt spid="368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a:extLst>
              <a:ext uri="{FF2B5EF4-FFF2-40B4-BE49-F238E27FC236}">
                <a16:creationId xmlns:a16="http://schemas.microsoft.com/office/drawing/2014/main" id="{54F269B9-4C65-5945-B84A-0A15837CD0E1}"/>
              </a:ext>
            </a:extLst>
          </p:cNvPr>
          <p:cNvSpPr>
            <a:spLocks noChangeArrowheads="1"/>
          </p:cNvSpPr>
          <p:nvPr/>
        </p:nvSpPr>
        <p:spPr bwMode="auto">
          <a:xfrm>
            <a:off x="2971800" y="0"/>
            <a:ext cx="3505200" cy="685800"/>
          </a:xfrm>
          <a:prstGeom prst="downArrow">
            <a:avLst>
              <a:gd name="adj1" fmla="val 50000"/>
              <a:gd name="adj2" fmla="val 50000"/>
            </a:avLst>
          </a:prstGeom>
          <a:ln>
            <a:headEnd/>
            <a:tailEnd/>
          </a:ln>
        </p:spPr>
        <p:style>
          <a:lnRef idx="2">
            <a:schemeClr val="dk1"/>
          </a:lnRef>
          <a:fillRef idx="1">
            <a:schemeClr val="lt1"/>
          </a:fillRef>
          <a:effectRef idx="0">
            <a:schemeClr val="dk1"/>
          </a:effectRef>
          <a:fontRef idx="minor">
            <a:schemeClr val="dk1"/>
          </a:fontRef>
        </p:style>
        <p:txBody>
          <a:bodyPr wrap="none" lIns="90000" tIns="46800" rIns="90000" bIns="46800" anchor="ctr"/>
          <a:lstStyle/>
          <a:p>
            <a:pPr algn="ctr" eaLnBrk="1" hangingPunct="1">
              <a:defRPr/>
            </a:pPr>
            <a:r>
              <a:rPr kumimoji="0" lang="en-US" sz="2800">
                <a:latin typeface="Verdana" charset="0"/>
              </a:rPr>
              <a:t>3NF</a:t>
            </a:r>
          </a:p>
        </p:txBody>
      </p:sp>
      <p:pic>
        <p:nvPicPr>
          <p:cNvPr id="37891" name="Picture 3">
            <a:extLst>
              <a:ext uri="{FF2B5EF4-FFF2-40B4-BE49-F238E27FC236}">
                <a16:creationId xmlns:a16="http://schemas.microsoft.com/office/drawing/2014/main" id="{A5CA806E-0C03-1240-B47E-5C0D412AF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3" t="4912" r="2618" b="3683"/>
          <a:stretch>
            <a:fillRect/>
          </a:stretch>
        </p:blipFill>
        <p:spPr bwMode="auto">
          <a:xfrm>
            <a:off x="228600" y="838200"/>
            <a:ext cx="8686800" cy="5957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E23C19E-D202-46CC-97F8-618C44882008}"/>
              </a:ext>
            </a:extLst>
          </p:cNvPr>
          <p:cNvSpPr>
            <a:spLocks noGrp="1"/>
          </p:cNvSpPr>
          <p:nvPr>
            <p:ph type="sldNum" sz="quarter" idx="12"/>
          </p:nvPr>
        </p:nvSpPr>
        <p:spPr/>
        <p:txBody>
          <a:bodyPr/>
          <a:lstStyle/>
          <a:p>
            <a:fld id="{11F88B7E-86B8-4862-842E-2DB840C1EC76}" type="slidenum">
              <a:rPr lang="zh-CN" altLang="en-US" smtClean="0"/>
              <a:t>65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dow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37891"/>
                                        </p:tgtEl>
                                        <p:attrNameLst>
                                          <p:attrName>style.visibility</p:attrName>
                                        </p:attrNameLst>
                                      </p:cBhvr>
                                      <p:to>
                                        <p:strVal val="visible"/>
                                      </p:to>
                                    </p:set>
                                    <p:animEffect transition="in" filter="checkerboard(down)">
                                      <p:cBhvr>
                                        <p:cTn id="12"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5C9CDA0-D08B-5847-BBAC-9BCB1F5DBE17}"/>
              </a:ext>
            </a:extLst>
          </p:cNvPr>
          <p:cNvSpPr>
            <a:spLocks noGrp="1" noChangeArrowheads="1"/>
          </p:cNvSpPr>
          <p:nvPr>
            <p:ph type="title"/>
          </p:nvPr>
        </p:nvSpPr>
        <p:spPr/>
        <p:txBody>
          <a:bodyPr/>
          <a:lstStyle/>
          <a:p>
            <a:pPr eaLnBrk="1" fontAlgn="auto" hangingPunct="1">
              <a:spcAft>
                <a:spcPts val="0"/>
              </a:spcAft>
              <a:defRPr/>
            </a:pPr>
            <a:r>
              <a:rPr lang="en-US">
                <a:ea typeface="+mj-ea"/>
                <a:cs typeface="Arial" charset="0"/>
              </a:rPr>
              <a:t>Question?</a:t>
            </a:r>
          </a:p>
        </p:txBody>
      </p:sp>
      <p:grpSp>
        <p:nvGrpSpPr>
          <p:cNvPr id="2" name="Group 5">
            <a:extLst>
              <a:ext uri="{FF2B5EF4-FFF2-40B4-BE49-F238E27FC236}">
                <a16:creationId xmlns:a16="http://schemas.microsoft.com/office/drawing/2014/main" id="{1BB48ABE-9CFE-4540-B671-5AC8FF568315}"/>
              </a:ext>
            </a:extLst>
          </p:cNvPr>
          <p:cNvGrpSpPr>
            <a:grpSpLocks/>
          </p:cNvGrpSpPr>
          <p:nvPr/>
        </p:nvGrpSpPr>
        <p:grpSpPr bwMode="auto">
          <a:xfrm>
            <a:off x="2590800" y="1682750"/>
            <a:ext cx="3733800" cy="4267200"/>
            <a:chOff x="1776" y="624"/>
            <a:chExt cx="2352" cy="2688"/>
          </a:xfrm>
        </p:grpSpPr>
        <p:sp>
          <p:nvSpPr>
            <p:cNvPr id="112644" name="AutoShape 6">
              <a:extLst>
                <a:ext uri="{FF2B5EF4-FFF2-40B4-BE49-F238E27FC236}">
                  <a16:creationId xmlns:a16="http://schemas.microsoft.com/office/drawing/2014/main" id="{EC787A75-0669-7F42-9C9E-CFCB48E3A976}"/>
                </a:ext>
              </a:extLst>
            </p:cNvPr>
            <p:cNvSpPr>
              <a:spLocks noChangeAspect="1" noChangeArrowheads="1" noTextEdit="1"/>
            </p:cNvSpPr>
            <p:nvPr/>
          </p:nvSpPr>
          <p:spPr bwMode="auto">
            <a:xfrm>
              <a:off x="1776" y="624"/>
              <a:ext cx="2352"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645" name="Freeform 7">
              <a:extLst>
                <a:ext uri="{FF2B5EF4-FFF2-40B4-BE49-F238E27FC236}">
                  <a16:creationId xmlns:a16="http://schemas.microsoft.com/office/drawing/2014/main" id="{02F37F8F-1297-8144-8B74-6B82808DD19B}"/>
                </a:ext>
              </a:extLst>
            </p:cNvPr>
            <p:cNvSpPr>
              <a:spLocks/>
            </p:cNvSpPr>
            <p:nvPr/>
          </p:nvSpPr>
          <p:spPr bwMode="auto">
            <a:xfrm>
              <a:off x="1776" y="892"/>
              <a:ext cx="2352" cy="1883"/>
            </a:xfrm>
            <a:custGeom>
              <a:avLst/>
              <a:gdLst>
                <a:gd name="T0" fmla="*/ 0 w 2352"/>
                <a:gd name="T1" fmla="*/ 0 h 1883"/>
                <a:gd name="T2" fmla="*/ 420 w 2352"/>
                <a:gd name="T3" fmla="*/ 1883 h 1883"/>
                <a:gd name="T4" fmla="*/ 2076 w 2352"/>
                <a:gd name="T5" fmla="*/ 1566 h 1883"/>
                <a:gd name="T6" fmla="*/ 2352 w 2352"/>
                <a:gd name="T7" fmla="*/ 19 h 1883"/>
                <a:gd name="T8" fmla="*/ 0 w 2352"/>
                <a:gd name="T9" fmla="*/ 0 h 1883"/>
                <a:gd name="T10" fmla="*/ 0 60000 65536"/>
                <a:gd name="T11" fmla="*/ 0 60000 65536"/>
                <a:gd name="T12" fmla="*/ 0 60000 65536"/>
                <a:gd name="T13" fmla="*/ 0 60000 65536"/>
                <a:gd name="T14" fmla="*/ 0 60000 65536"/>
                <a:gd name="T15" fmla="*/ 0 w 2352"/>
                <a:gd name="T16" fmla="*/ 0 h 1883"/>
                <a:gd name="T17" fmla="*/ 2352 w 2352"/>
                <a:gd name="T18" fmla="*/ 1883 h 1883"/>
              </a:gdLst>
              <a:ahLst/>
              <a:cxnLst>
                <a:cxn ang="T10">
                  <a:pos x="T0" y="T1"/>
                </a:cxn>
                <a:cxn ang="T11">
                  <a:pos x="T2" y="T3"/>
                </a:cxn>
                <a:cxn ang="T12">
                  <a:pos x="T4" y="T5"/>
                </a:cxn>
                <a:cxn ang="T13">
                  <a:pos x="T6" y="T7"/>
                </a:cxn>
                <a:cxn ang="T14">
                  <a:pos x="T8" y="T9"/>
                </a:cxn>
              </a:cxnLst>
              <a:rect l="T15" t="T16" r="T17" b="T18"/>
              <a:pathLst>
                <a:path w="2352" h="1883">
                  <a:moveTo>
                    <a:pt x="0" y="0"/>
                  </a:moveTo>
                  <a:lnTo>
                    <a:pt x="420" y="1883"/>
                  </a:lnTo>
                  <a:lnTo>
                    <a:pt x="2076" y="1566"/>
                  </a:lnTo>
                  <a:lnTo>
                    <a:pt x="2352" y="19"/>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46" name="Freeform 8">
              <a:extLst>
                <a:ext uri="{FF2B5EF4-FFF2-40B4-BE49-F238E27FC236}">
                  <a16:creationId xmlns:a16="http://schemas.microsoft.com/office/drawing/2014/main" id="{249927B2-7A0E-4F42-B86F-29F74CD34F36}"/>
                </a:ext>
              </a:extLst>
            </p:cNvPr>
            <p:cNvSpPr>
              <a:spLocks/>
            </p:cNvSpPr>
            <p:nvPr/>
          </p:nvSpPr>
          <p:spPr bwMode="auto">
            <a:xfrm>
              <a:off x="2055" y="624"/>
              <a:ext cx="1810" cy="2678"/>
            </a:xfrm>
            <a:custGeom>
              <a:avLst/>
              <a:gdLst>
                <a:gd name="T0" fmla="*/ 1169 w 1810"/>
                <a:gd name="T1" fmla="*/ 1321 h 2678"/>
                <a:gd name="T2" fmla="*/ 1274 w 1810"/>
                <a:gd name="T3" fmla="*/ 1258 h 2678"/>
                <a:gd name="T4" fmla="*/ 1416 w 1810"/>
                <a:gd name="T5" fmla="*/ 1183 h 2678"/>
                <a:gd name="T6" fmla="*/ 1561 w 1810"/>
                <a:gd name="T7" fmla="*/ 1081 h 2678"/>
                <a:gd name="T8" fmla="*/ 1681 w 1810"/>
                <a:gd name="T9" fmla="*/ 932 h 2678"/>
                <a:gd name="T10" fmla="*/ 1742 w 1810"/>
                <a:gd name="T11" fmla="*/ 721 h 2678"/>
                <a:gd name="T12" fmla="*/ 1731 w 1810"/>
                <a:gd name="T13" fmla="*/ 529 h 2678"/>
                <a:gd name="T14" fmla="*/ 1739 w 1810"/>
                <a:gd name="T15" fmla="*/ 474 h 2678"/>
                <a:gd name="T16" fmla="*/ 1805 w 1810"/>
                <a:gd name="T17" fmla="*/ 354 h 2678"/>
                <a:gd name="T18" fmla="*/ 1773 w 1810"/>
                <a:gd name="T19" fmla="*/ 188 h 2678"/>
                <a:gd name="T20" fmla="*/ 1689 w 1810"/>
                <a:gd name="T21" fmla="*/ 112 h 2678"/>
                <a:gd name="T22" fmla="*/ 1600 w 1810"/>
                <a:gd name="T23" fmla="*/ 86 h 2678"/>
                <a:gd name="T24" fmla="*/ 1516 w 1810"/>
                <a:gd name="T25" fmla="*/ 94 h 2678"/>
                <a:gd name="T26" fmla="*/ 1448 w 1810"/>
                <a:gd name="T27" fmla="*/ 125 h 2678"/>
                <a:gd name="T28" fmla="*/ 1342 w 1810"/>
                <a:gd name="T29" fmla="*/ 91 h 2678"/>
                <a:gd name="T30" fmla="*/ 1208 w 1810"/>
                <a:gd name="T31" fmla="*/ 44 h 2678"/>
                <a:gd name="T32" fmla="*/ 1059 w 1810"/>
                <a:gd name="T33" fmla="*/ 13 h 2678"/>
                <a:gd name="T34" fmla="*/ 898 w 1810"/>
                <a:gd name="T35" fmla="*/ 0 h 2678"/>
                <a:gd name="T36" fmla="*/ 570 w 1810"/>
                <a:gd name="T37" fmla="*/ 31 h 2678"/>
                <a:gd name="T38" fmla="*/ 275 w 1810"/>
                <a:gd name="T39" fmla="*/ 156 h 2678"/>
                <a:gd name="T40" fmla="*/ 86 w 1810"/>
                <a:gd name="T41" fmla="*/ 336 h 2678"/>
                <a:gd name="T42" fmla="*/ 2 w 1810"/>
                <a:gd name="T43" fmla="*/ 529 h 2678"/>
                <a:gd name="T44" fmla="*/ 13 w 1810"/>
                <a:gd name="T45" fmla="*/ 667 h 2678"/>
                <a:gd name="T46" fmla="*/ 65 w 1810"/>
                <a:gd name="T47" fmla="*/ 771 h 2678"/>
                <a:gd name="T48" fmla="*/ 165 w 1810"/>
                <a:gd name="T49" fmla="*/ 847 h 2678"/>
                <a:gd name="T50" fmla="*/ 304 w 1810"/>
                <a:gd name="T51" fmla="*/ 883 h 2678"/>
                <a:gd name="T52" fmla="*/ 480 w 1810"/>
                <a:gd name="T53" fmla="*/ 865 h 2678"/>
                <a:gd name="T54" fmla="*/ 622 w 1810"/>
                <a:gd name="T55" fmla="*/ 745 h 2678"/>
                <a:gd name="T56" fmla="*/ 720 w 1810"/>
                <a:gd name="T57" fmla="*/ 628 h 2678"/>
                <a:gd name="T58" fmla="*/ 825 w 1810"/>
                <a:gd name="T59" fmla="*/ 586 h 2678"/>
                <a:gd name="T60" fmla="*/ 904 w 1810"/>
                <a:gd name="T61" fmla="*/ 589 h 2678"/>
                <a:gd name="T62" fmla="*/ 951 w 1810"/>
                <a:gd name="T63" fmla="*/ 607 h 2678"/>
                <a:gd name="T64" fmla="*/ 972 w 1810"/>
                <a:gd name="T65" fmla="*/ 641 h 2678"/>
                <a:gd name="T66" fmla="*/ 964 w 1810"/>
                <a:gd name="T67" fmla="*/ 724 h 2678"/>
                <a:gd name="T68" fmla="*/ 851 w 1810"/>
                <a:gd name="T69" fmla="*/ 810 h 2678"/>
                <a:gd name="T70" fmla="*/ 636 w 1810"/>
                <a:gd name="T71" fmla="*/ 940 h 2678"/>
                <a:gd name="T72" fmla="*/ 488 w 1810"/>
                <a:gd name="T73" fmla="*/ 1172 h 2678"/>
                <a:gd name="T74" fmla="*/ 494 w 1810"/>
                <a:gd name="T75" fmla="*/ 1349 h 2678"/>
                <a:gd name="T76" fmla="*/ 544 w 1810"/>
                <a:gd name="T77" fmla="*/ 1456 h 2678"/>
                <a:gd name="T78" fmla="*/ 591 w 1810"/>
                <a:gd name="T79" fmla="*/ 1500 h 2678"/>
                <a:gd name="T80" fmla="*/ 636 w 1810"/>
                <a:gd name="T81" fmla="*/ 1526 h 2678"/>
                <a:gd name="T82" fmla="*/ 520 w 1810"/>
                <a:gd name="T83" fmla="*/ 1633 h 2678"/>
                <a:gd name="T84" fmla="*/ 431 w 1810"/>
                <a:gd name="T85" fmla="*/ 1831 h 2678"/>
                <a:gd name="T86" fmla="*/ 452 w 1810"/>
                <a:gd name="T87" fmla="*/ 2026 h 2678"/>
                <a:gd name="T88" fmla="*/ 620 w 1810"/>
                <a:gd name="T89" fmla="*/ 2678 h 2678"/>
                <a:gd name="T90" fmla="*/ 675 w 1810"/>
                <a:gd name="T91" fmla="*/ 2662 h 2678"/>
                <a:gd name="T92" fmla="*/ 704 w 1810"/>
                <a:gd name="T93" fmla="*/ 2594 h 2678"/>
                <a:gd name="T94" fmla="*/ 402 w 1810"/>
                <a:gd name="T95" fmla="*/ 2456 h 2678"/>
                <a:gd name="T96" fmla="*/ 659 w 1810"/>
                <a:gd name="T97" fmla="*/ 2250 h 2678"/>
                <a:gd name="T98" fmla="*/ 793 w 1810"/>
                <a:gd name="T99" fmla="*/ 2284 h 2678"/>
                <a:gd name="T100" fmla="*/ 925 w 1810"/>
                <a:gd name="T101" fmla="*/ 2274 h 2678"/>
                <a:gd name="T102" fmla="*/ 1045 w 1810"/>
                <a:gd name="T103" fmla="*/ 2222 h 2678"/>
                <a:gd name="T104" fmla="*/ 1639 w 1810"/>
                <a:gd name="T105" fmla="*/ 2469 h 2678"/>
                <a:gd name="T106" fmla="*/ 1674 w 1810"/>
                <a:gd name="T107" fmla="*/ 2368 h 2678"/>
                <a:gd name="T108" fmla="*/ 1626 w 1810"/>
                <a:gd name="T109" fmla="*/ 2329 h 2678"/>
                <a:gd name="T110" fmla="*/ 1568 w 1810"/>
                <a:gd name="T111" fmla="*/ 2334 h 2678"/>
                <a:gd name="T112" fmla="*/ 1219 w 1810"/>
                <a:gd name="T113" fmla="*/ 1980 h 2678"/>
                <a:gd name="T114" fmla="*/ 1222 w 1810"/>
                <a:gd name="T115" fmla="*/ 1810 h 2678"/>
                <a:gd name="T116" fmla="*/ 1161 w 1810"/>
                <a:gd name="T117" fmla="*/ 1667 h 2678"/>
                <a:gd name="T118" fmla="*/ 1082 w 1810"/>
                <a:gd name="T119" fmla="*/ 1581 h 2678"/>
                <a:gd name="T120" fmla="*/ 1019 w 1810"/>
                <a:gd name="T121" fmla="*/ 1539 h 2678"/>
                <a:gd name="T122" fmla="*/ 1027 w 1810"/>
                <a:gd name="T123" fmla="*/ 1498 h 2678"/>
                <a:gd name="T124" fmla="*/ 1095 w 1810"/>
                <a:gd name="T125" fmla="*/ 1422 h 26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10"/>
                <a:gd name="T190" fmla="*/ 0 h 2678"/>
                <a:gd name="T191" fmla="*/ 1810 w 1810"/>
                <a:gd name="T192" fmla="*/ 2678 h 26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10" h="2678">
                  <a:moveTo>
                    <a:pt x="1124" y="1370"/>
                  </a:moveTo>
                  <a:lnTo>
                    <a:pt x="1135" y="1354"/>
                  </a:lnTo>
                  <a:lnTo>
                    <a:pt x="1151" y="1336"/>
                  </a:lnTo>
                  <a:lnTo>
                    <a:pt x="1169" y="1321"/>
                  </a:lnTo>
                  <a:lnTo>
                    <a:pt x="1193" y="1305"/>
                  </a:lnTo>
                  <a:lnTo>
                    <a:pt x="1219" y="1289"/>
                  </a:lnTo>
                  <a:lnTo>
                    <a:pt x="1245" y="1274"/>
                  </a:lnTo>
                  <a:lnTo>
                    <a:pt x="1274" y="1258"/>
                  </a:lnTo>
                  <a:lnTo>
                    <a:pt x="1306" y="1242"/>
                  </a:lnTo>
                  <a:lnTo>
                    <a:pt x="1342" y="1224"/>
                  </a:lnTo>
                  <a:lnTo>
                    <a:pt x="1379" y="1203"/>
                  </a:lnTo>
                  <a:lnTo>
                    <a:pt x="1416" y="1183"/>
                  </a:lnTo>
                  <a:lnTo>
                    <a:pt x="1453" y="1162"/>
                  </a:lnTo>
                  <a:lnTo>
                    <a:pt x="1490" y="1136"/>
                  </a:lnTo>
                  <a:lnTo>
                    <a:pt x="1526" y="1110"/>
                  </a:lnTo>
                  <a:lnTo>
                    <a:pt x="1561" y="1081"/>
                  </a:lnTo>
                  <a:lnTo>
                    <a:pt x="1595" y="1047"/>
                  </a:lnTo>
                  <a:lnTo>
                    <a:pt x="1626" y="1013"/>
                  </a:lnTo>
                  <a:lnTo>
                    <a:pt x="1655" y="974"/>
                  </a:lnTo>
                  <a:lnTo>
                    <a:pt x="1681" y="932"/>
                  </a:lnTo>
                  <a:lnTo>
                    <a:pt x="1702" y="886"/>
                  </a:lnTo>
                  <a:lnTo>
                    <a:pt x="1721" y="836"/>
                  </a:lnTo>
                  <a:lnTo>
                    <a:pt x="1734" y="781"/>
                  </a:lnTo>
                  <a:lnTo>
                    <a:pt x="1742" y="721"/>
                  </a:lnTo>
                  <a:lnTo>
                    <a:pt x="1745" y="656"/>
                  </a:lnTo>
                  <a:lnTo>
                    <a:pt x="1742" y="615"/>
                  </a:lnTo>
                  <a:lnTo>
                    <a:pt x="1739" y="570"/>
                  </a:lnTo>
                  <a:lnTo>
                    <a:pt x="1731" y="529"/>
                  </a:lnTo>
                  <a:lnTo>
                    <a:pt x="1721" y="490"/>
                  </a:lnTo>
                  <a:lnTo>
                    <a:pt x="1726" y="484"/>
                  </a:lnTo>
                  <a:lnTo>
                    <a:pt x="1734" y="479"/>
                  </a:lnTo>
                  <a:lnTo>
                    <a:pt x="1739" y="474"/>
                  </a:lnTo>
                  <a:lnTo>
                    <a:pt x="1745" y="469"/>
                  </a:lnTo>
                  <a:lnTo>
                    <a:pt x="1773" y="435"/>
                  </a:lnTo>
                  <a:lnTo>
                    <a:pt x="1794" y="396"/>
                  </a:lnTo>
                  <a:lnTo>
                    <a:pt x="1805" y="354"/>
                  </a:lnTo>
                  <a:lnTo>
                    <a:pt x="1810" y="310"/>
                  </a:lnTo>
                  <a:lnTo>
                    <a:pt x="1805" y="268"/>
                  </a:lnTo>
                  <a:lnTo>
                    <a:pt x="1794" y="227"/>
                  </a:lnTo>
                  <a:lnTo>
                    <a:pt x="1773" y="188"/>
                  </a:lnTo>
                  <a:lnTo>
                    <a:pt x="1745" y="154"/>
                  </a:lnTo>
                  <a:lnTo>
                    <a:pt x="1726" y="138"/>
                  </a:lnTo>
                  <a:lnTo>
                    <a:pt x="1708" y="125"/>
                  </a:lnTo>
                  <a:lnTo>
                    <a:pt x="1689" y="112"/>
                  </a:lnTo>
                  <a:lnTo>
                    <a:pt x="1668" y="104"/>
                  </a:lnTo>
                  <a:lnTo>
                    <a:pt x="1647" y="96"/>
                  </a:lnTo>
                  <a:lnTo>
                    <a:pt x="1624" y="91"/>
                  </a:lnTo>
                  <a:lnTo>
                    <a:pt x="1600" y="86"/>
                  </a:lnTo>
                  <a:lnTo>
                    <a:pt x="1576" y="86"/>
                  </a:lnTo>
                  <a:lnTo>
                    <a:pt x="1555" y="86"/>
                  </a:lnTo>
                  <a:lnTo>
                    <a:pt x="1537" y="89"/>
                  </a:lnTo>
                  <a:lnTo>
                    <a:pt x="1516" y="94"/>
                  </a:lnTo>
                  <a:lnTo>
                    <a:pt x="1497" y="99"/>
                  </a:lnTo>
                  <a:lnTo>
                    <a:pt x="1479" y="107"/>
                  </a:lnTo>
                  <a:lnTo>
                    <a:pt x="1463" y="115"/>
                  </a:lnTo>
                  <a:lnTo>
                    <a:pt x="1448" y="125"/>
                  </a:lnTo>
                  <a:lnTo>
                    <a:pt x="1432" y="135"/>
                  </a:lnTo>
                  <a:lnTo>
                    <a:pt x="1403" y="120"/>
                  </a:lnTo>
                  <a:lnTo>
                    <a:pt x="1371" y="104"/>
                  </a:lnTo>
                  <a:lnTo>
                    <a:pt x="1342" y="91"/>
                  </a:lnTo>
                  <a:lnTo>
                    <a:pt x="1308" y="78"/>
                  </a:lnTo>
                  <a:lnTo>
                    <a:pt x="1277" y="65"/>
                  </a:lnTo>
                  <a:lnTo>
                    <a:pt x="1243" y="55"/>
                  </a:lnTo>
                  <a:lnTo>
                    <a:pt x="1208" y="44"/>
                  </a:lnTo>
                  <a:lnTo>
                    <a:pt x="1172" y="34"/>
                  </a:lnTo>
                  <a:lnTo>
                    <a:pt x="1135" y="26"/>
                  </a:lnTo>
                  <a:lnTo>
                    <a:pt x="1098" y="18"/>
                  </a:lnTo>
                  <a:lnTo>
                    <a:pt x="1059" y="13"/>
                  </a:lnTo>
                  <a:lnTo>
                    <a:pt x="1019" y="8"/>
                  </a:lnTo>
                  <a:lnTo>
                    <a:pt x="980" y="5"/>
                  </a:lnTo>
                  <a:lnTo>
                    <a:pt x="940" y="3"/>
                  </a:lnTo>
                  <a:lnTo>
                    <a:pt x="898" y="0"/>
                  </a:lnTo>
                  <a:lnTo>
                    <a:pt x="856" y="0"/>
                  </a:lnTo>
                  <a:lnTo>
                    <a:pt x="754" y="3"/>
                  </a:lnTo>
                  <a:lnTo>
                    <a:pt x="659" y="16"/>
                  </a:lnTo>
                  <a:lnTo>
                    <a:pt x="570" y="31"/>
                  </a:lnTo>
                  <a:lnTo>
                    <a:pt x="486" y="55"/>
                  </a:lnTo>
                  <a:lnTo>
                    <a:pt x="410" y="86"/>
                  </a:lnTo>
                  <a:lnTo>
                    <a:pt x="339" y="117"/>
                  </a:lnTo>
                  <a:lnTo>
                    <a:pt x="275" y="156"/>
                  </a:lnTo>
                  <a:lnTo>
                    <a:pt x="218" y="198"/>
                  </a:lnTo>
                  <a:lnTo>
                    <a:pt x="168" y="240"/>
                  </a:lnTo>
                  <a:lnTo>
                    <a:pt x="123" y="287"/>
                  </a:lnTo>
                  <a:lnTo>
                    <a:pt x="86" y="336"/>
                  </a:lnTo>
                  <a:lnTo>
                    <a:pt x="55" y="383"/>
                  </a:lnTo>
                  <a:lnTo>
                    <a:pt x="31" y="432"/>
                  </a:lnTo>
                  <a:lnTo>
                    <a:pt x="13" y="482"/>
                  </a:lnTo>
                  <a:lnTo>
                    <a:pt x="2" y="529"/>
                  </a:lnTo>
                  <a:lnTo>
                    <a:pt x="0" y="576"/>
                  </a:lnTo>
                  <a:lnTo>
                    <a:pt x="2" y="607"/>
                  </a:lnTo>
                  <a:lnTo>
                    <a:pt x="5" y="638"/>
                  </a:lnTo>
                  <a:lnTo>
                    <a:pt x="13" y="667"/>
                  </a:lnTo>
                  <a:lnTo>
                    <a:pt x="21" y="695"/>
                  </a:lnTo>
                  <a:lnTo>
                    <a:pt x="34" y="721"/>
                  </a:lnTo>
                  <a:lnTo>
                    <a:pt x="47" y="748"/>
                  </a:lnTo>
                  <a:lnTo>
                    <a:pt x="65" y="771"/>
                  </a:lnTo>
                  <a:lnTo>
                    <a:pt x="84" y="792"/>
                  </a:lnTo>
                  <a:lnTo>
                    <a:pt x="107" y="813"/>
                  </a:lnTo>
                  <a:lnTo>
                    <a:pt x="134" y="831"/>
                  </a:lnTo>
                  <a:lnTo>
                    <a:pt x="165" y="847"/>
                  </a:lnTo>
                  <a:lnTo>
                    <a:pt x="197" y="862"/>
                  </a:lnTo>
                  <a:lnTo>
                    <a:pt x="231" y="873"/>
                  </a:lnTo>
                  <a:lnTo>
                    <a:pt x="265" y="880"/>
                  </a:lnTo>
                  <a:lnTo>
                    <a:pt x="304" y="883"/>
                  </a:lnTo>
                  <a:lnTo>
                    <a:pt x="344" y="886"/>
                  </a:lnTo>
                  <a:lnTo>
                    <a:pt x="394" y="883"/>
                  </a:lnTo>
                  <a:lnTo>
                    <a:pt x="441" y="875"/>
                  </a:lnTo>
                  <a:lnTo>
                    <a:pt x="480" y="865"/>
                  </a:lnTo>
                  <a:lnTo>
                    <a:pt x="517" y="844"/>
                  </a:lnTo>
                  <a:lnTo>
                    <a:pt x="554" y="820"/>
                  </a:lnTo>
                  <a:lnTo>
                    <a:pt x="588" y="787"/>
                  </a:lnTo>
                  <a:lnTo>
                    <a:pt x="622" y="745"/>
                  </a:lnTo>
                  <a:lnTo>
                    <a:pt x="657" y="695"/>
                  </a:lnTo>
                  <a:lnTo>
                    <a:pt x="678" y="669"/>
                  </a:lnTo>
                  <a:lnTo>
                    <a:pt x="699" y="646"/>
                  </a:lnTo>
                  <a:lnTo>
                    <a:pt x="720" y="628"/>
                  </a:lnTo>
                  <a:lnTo>
                    <a:pt x="743" y="612"/>
                  </a:lnTo>
                  <a:lnTo>
                    <a:pt x="770" y="599"/>
                  </a:lnTo>
                  <a:lnTo>
                    <a:pt x="796" y="591"/>
                  </a:lnTo>
                  <a:lnTo>
                    <a:pt x="825" y="586"/>
                  </a:lnTo>
                  <a:lnTo>
                    <a:pt x="854" y="583"/>
                  </a:lnTo>
                  <a:lnTo>
                    <a:pt x="872" y="583"/>
                  </a:lnTo>
                  <a:lnTo>
                    <a:pt x="888" y="586"/>
                  </a:lnTo>
                  <a:lnTo>
                    <a:pt x="904" y="589"/>
                  </a:lnTo>
                  <a:lnTo>
                    <a:pt x="919" y="591"/>
                  </a:lnTo>
                  <a:lnTo>
                    <a:pt x="930" y="594"/>
                  </a:lnTo>
                  <a:lnTo>
                    <a:pt x="940" y="599"/>
                  </a:lnTo>
                  <a:lnTo>
                    <a:pt x="951" y="607"/>
                  </a:lnTo>
                  <a:lnTo>
                    <a:pt x="959" y="612"/>
                  </a:lnTo>
                  <a:lnTo>
                    <a:pt x="964" y="617"/>
                  </a:lnTo>
                  <a:lnTo>
                    <a:pt x="969" y="625"/>
                  </a:lnTo>
                  <a:lnTo>
                    <a:pt x="972" y="641"/>
                  </a:lnTo>
                  <a:lnTo>
                    <a:pt x="975" y="664"/>
                  </a:lnTo>
                  <a:lnTo>
                    <a:pt x="975" y="685"/>
                  </a:lnTo>
                  <a:lnTo>
                    <a:pt x="972" y="706"/>
                  </a:lnTo>
                  <a:lnTo>
                    <a:pt x="964" y="724"/>
                  </a:lnTo>
                  <a:lnTo>
                    <a:pt x="951" y="740"/>
                  </a:lnTo>
                  <a:lnTo>
                    <a:pt x="930" y="761"/>
                  </a:lnTo>
                  <a:lnTo>
                    <a:pt x="896" y="784"/>
                  </a:lnTo>
                  <a:lnTo>
                    <a:pt x="851" y="810"/>
                  </a:lnTo>
                  <a:lnTo>
                    <a:pt x="791" y="841"/>
                  </a:lnTo>
                  <a:lnTo>
                    <a:pt x="741" y="870"/>
                  </a:lnTo>
                  <a:lnTo>
                    <a:pt x="685" y="901"/>
                  </a:lnTo>
                  <a:lnTo>
                    <a:pt x="636" y="940"/>
                  </a:lnTo>
                  <a:lnTo>
                    <a:pt x="586" y="987"/>
                  </a:lnTo>
                  <a:lnTo>
                    <a:pt x="544" y="1039"/>
                  </a:lnTo>
                  <a:lnTo>
                    <a:pt x="509" y="1102"/>
                  </a:lnTo>
                  <a:lnTo>
                    <a:pt x="488" y="1172"/>
                  </a:lnTo>
                  <a:lnTo>
                    <a:pt x="480" y="1253"/>
                  </a:lnTo>
                  <a:lnTo>
                    <a:pt x="483" y="1287"/>
                  </a:lnTo>
                  <a:lnTo>
                    <a:pt x="486" y="1321"/>
                  </a:lnTo>
                  <a:lnTo>
                    <a:pt x="494" y="1349"/>
                  </a:lnTo>
                  <a:lnTo>
                    <a:pt x="501" y="1380"/>
                  </a:lnTo>
                  <a:lnTo>
                    <a:pt x="512" y="1407"/>
                  </a:lnTo>
                  <a:lnTo>
                    <a:pt x="528" y="1433"/>
                  </a:lnTo>
                  <a:lnTo>
                    <a:pt x="544" y="1456"/>
                  </a:lnTo>
                  <a:lnTo>
                    <a:pt x="562" y="1477"/>
                  </a:lnTo>
                  <a:lnTo>
                    <a:pt x="570" y="1485"/>
                  </a:lnTo>
                  <a:lnTo>
                    <a:pt x="580" y="1492"/>
                  </a:lnTo>
                  <a:lnTo>
                    <a:pt x="591" y="1500"/>
                  </a:lnTo>
                  <a:lnTo>
                    <a:pt x="601" y="1508"/>
                  </a:lnTo>
                  <a:lnTo>
                    <a:pt x="612" y="1516"/>
                  </a:lnTo>
                  <a:lnTo>
                    <a:pt x="625" y="1521"/>
                  </a:lnTo>
                  <a:lnTo>
                    <a:pt x="636" y="1526"/>
                  </a:lnTo>
                  <a:lnTo>
                    <a:pt x="649" y="1532"/>
                  </a:lnTo>
                  <a:lnTo>
                    <a:pt x="601" y="1560"/>
                  </a:lnTo>
                  <a:lnTo>
                    <a:pt x="559" y="1594"/>
                  </a:lnTo>
                  <a:lnTo>
                    <a:pt x="520" y="1633"/>
                  </a:lnTo>
                  <a:lnTo>
                    <a:pt x="488" y="1675"/>
                  </a:lnTo>
                  <a:lnTo>
                    <a:pt x="462" y="1724"/>
                  </a:lnTo>
                  <a:lnTo>
                    <a:pt x="441" y="1776"/>
                  </a:lnTo>
                  <a:lnTo>
                    <a:pt x="431" y="1831"/>
                  </a:lnTo>
                  <a:lnTo>
                    <a:pt x="425" y="1888"/>
                  </a:lnTo>
                  <a:lnTo>
                    <a:pt x="428" y="1935"/>
                  </a:lnTo>
                  <a:lnTo>
                    <a:pt x="436" y="1982"/>
                  </a:lnTo>
                  <a:lnTo>
                    <a:pt x="452" y="2026"/>
                  </a:lnTo>
                  <a:lnTo>
                    <a:pt x="470" y="2071"/>
                  </a:lnTo>
                  <a:lnTo>
                    <a:pt x="157" y="2545"/>
                  </a:lnTo>
                  <a:lnTo>
                    <a:pt x="604" y="2675"/>
                  </a:lnTo>
                  <a:lnTo>
                    <a:pt x="620" y="2678"/>
                  </a:lnTo>
                  <a:lnTo>
                    <a:pt x="636" y="2678"/>
                  </a:lnTo>
                  <a:lnTo>
                    <a:pt x="649" y="2675"/>
                  </a:lnTo>
                  <a:lnTo>
                    <a:pt x="664" y="2670"/>
                  </a:lnTo>
                  <a:lnTo>
                    <a:pt x="675" y="2662"/>
                  </a:lnTo>
                  <a:lnTo>
                    <a:pt x="685" y="2652"/>
                  </a:lnTo>
                  <a:lnTo>
                    <a:pt x="696" y="2639"/>
                  </a:lnTo>
                  <a:lnTo>
                    <a:pt x="701" y="2625"/>
                  </a:lnTo>
                  <a:lnTo>
                    <a:pt x="704" y="2594"/>
                  </a:lnTo>
                  <a:lnTo>
                    <a:pt x="696" y="2566"/>
                  </a:lnTo>
                  <a:lnTo>
                    <a:pt x="675" y="2545"/>
                  </a:lnTo>
                  <a:lnTo>
                    <a:pt x="649" y="2529"/>
                  </a:lnTo>
                  <a:lnTo>
                    <a:pt x="402" y="2456"/>
                  </a:lnTo>
                  <a:lnTo>
                    <a:pt x="572" y="2196"/>
                  </a:lnTo>
                  <a:lnTo>
                    <a:pt x="599" y="2217"/>
                  </a:lnTo>
                  <a:lnTo>
                    <a:pt x="628" y="2235"/>
                  </a:lnTo>
                  <a:lnTo>
                    <a:pt x="659" y="2250"/>
                  </a:lnTo>
                  <a:lnTo>
                    <a:pt x="691" y="2263"/>
                  </a:lnTo>
                  <a:lnTo>
                    <a:pt x="725" y="2274"/>
                  </a:lnTo>
                  <a:lnTo>
                    <a:pt x="756" y="2282"/>
                  </a:lnTo>
                  <a:lnTo>
                    <a:pt x="793" y="2284"/>
                  </a:lnTo>
                  <a:lnTo>
                    <a:pt x="827" y="2287"/>
                  </a:lnTo>
                  <a:lnTo>
                    <a:pt x="862" y="2284"/>
                  </a:lnTo>
                  <a:lnTo>
                    <a:pt x="893" y="2282"/>
                  </a:lnTo>
                  <a:lnTo>
                    <a:pt x="925" y="2274"/>
                  </a:lnTo>
                  <a:lnTo>
                    <a:pt x="956" y="2263"/>
                  </a:lnTo>
                  <a:lnTo>
                    <a:pt x="988" y="2253"/>
                  </a:lnTo>
                  <a:lnTo>
                    <a:pt x="1017" y="2237"/>
                  </a:lnTo>
                  <a:lnTo>
                    <a:pt x="1045" y="2222"/>
                  </a:lnTo>
                  <a:lnTo>
                    <a:pt x="1072" y="2204"/>
                  </a:lnTo>
                  <a:lnTo>
                    <a:pt x="1237" y="2678"/>
                  </a:lnTo>
                  <a:lnTo>
                    <a:pt x="1639" y="2469"/>
                  </a:lnTo>
                  <a:lnTo>
                    <a:pt x="1663" y="2451"/>
                  </a:lnTo>
                  <a:lnTo>
                    <a:pt x="1676" y="2425"/>
                  </a:lnTo>
                  <a:lnTo>
                    <a:pt x="1681" y="2396"/>
                  </a:lnTo>
                  <a:lnTo>
                    <a:pt x="1674" y="2368"/>
                  </a:lnTo>
                  <a:lnTo>
                    <a:pt x="1666" y="2355"/>
                  </a:lnTo>
                  <a:lnTo>
                    <a:pt x="1653" y="2344"/>
                  </a:lnTo>
                  <a:lnTo>
                    <a:pt x="1642" y="2334"/>
                  </a:lnTo>
                  <a:lnTo>
                    <a:pt x="1626" y="2329"/>
                  </a:lnTo>
                  <a:lnTo>
                    <a:pt x="1613" y="2326"/>
                  </a:lnTo>
                  <a:lnTo>
                    <a:pt x="1597" y="2326"/>
                  </a:lnTo>
                  <a:lnTo>
                    <a:pt x="1582" y="2329"/>
                  </a:lnTo>
                  <a:lnTo>
                    <a:pt x="1568" y="2334"/>
                  </a:lnTo>
                  <a:lnTo>
                    <a:pt x="1324" y="2459"/>
                  </a:lnTo>
                  <a:lnTo>
                    <a:pt x="1187" y="2065"/>
                  </a:lnTo>
                  <a:lnTo>
                    <a:pt x="1206" y="2024"/>
                  </a:lnTo>
                  <a:lnTo>
                    <a:pt x="1219" y="1980"/>
                  </a:lnTo>
                  <a:lnTo>
                    <a:pt x="1227" y="1935"/>
                  </a:lnTo>
                  <a:lnTo>
                    <a:pt x="1229" y="1888"/>
                  </a:lnTo>
                  <a:lnTo>
                    <a:pt x="1227" y="1849"/>
                  </a:lnTo>
                  <a:lnTo>
                    <a:pt x="1222" y="1810"/>
                  </a:lnTo>
                  <a:lnTo>
                    <a:pt x="1211" y="1771"/>
                  </a:lnTo>
                  <a:lnTo>
                    <a:pt x="1198" y="1735"/>
                  </a:lnTo>
                  <a:lnTo>
                    <a:pt x="1182" y="1701"/>
                  </a:lnTo>
                  <a:lnTo>
                    <a:pt x="1161" y="1667"/>
                  </a:lnTo>
                  <a:lnTo>
                    <a:pt x="1137" y="1636"/>
                  </a:lnTo>
                  <a:lnTo>
                    <a:pt x="1111" y="1607"/>
                  </a:lnTo>
                  <a:lnTo>
                    <a:pt x="1098" y="1594"/>
                  </a:lnTo>
                  <a:lnTo>
                    <a:pt x="1082" y="1581"/>
                  </a:lnTo>
                  <a:lnTo>
                    <a:pt x="1067" y="1571"/>
                  </a:lnTo>
                  <a:lnTo>
                    <a:pt x="1053" y="1558"/>
                  </a:lnTo>
                  <a:lnTo>
                    <a:pt x="1035" y="1547"/>
                  </a:lnTo>
                  <a:lnTo>
                    <a:pt x="1019" y="1539"/>
                  </a:lnTo>
                  <a:lnTo>
                    <a:pt x="1003" y="1529"/>
                  </a:lnTo>
                  <a:lnTo>
                    <a:pt x="985" y="1521"/>
                  </a:lnTo>
                  <a:lnTo>
                    <a:pt x="1006" y="1511"/>
                  </a:lnTo>
                  <a:lnTo>
                    <a:pt x="1027" y="1498"/>
                  </a:lnTo>
                  <a:lnTo>
                    <a:pt x="1045" y="1482"/>
                  </a:lnTo>
                  <a:lnTo>
                    <a:pt x="1064" y="1464"/>
                  </a:lnTo>
                  <a:lnTo>
                    <a:pt x="1080" y="1446"/>
                  </a:lnTo>
                  <a:lnTo>
                    <a:pt x="1095" y="1422"/>
                  </a:lnTo>
                  <a:lnTo>
                    <a:pt x="1111" y="1399"/>
                  </a:lnTo>
                  <a:lnTo>
                    <a:pt x="1124" y="13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47" name="Freeform 9">
              <a:extLst>
                <a:ext uri="{FF2B5EF4-FFF2-40B4-BE49-F238E27FC236}">
                  <a16:creationId xmlns:a16="http://schemas.microsoft.com/office/drawing/2014/main" id="{8F4FB238-174A-BF42-828D-2373549C71F8}"/>
                </a:ext>
              </a:extLst>
            </p:cNvPr>
            <p:cNvSpPr>
              <a:spLocks/>
            </p:cNvSpPr>
            <p:nvPr/>
          </p:nvSpPr>
          <p:spPr bwMode="auto">
            <a:xfrm>
              <a:off x="3497" y="806"/>
              <a:ext cx="271" cy="258"/>
            </a:xfrm>
            <a:custGeom>
              <a:avLst/>
              <a:gdLst>
                <a:gd name="T0" fmla="*/ 134 w 271"/>
                <a:gd name="T1" fmla="*/ 0 h 258"/>
                <a:gd name="T2" fmla="*/ 150 w 271"/>
                <a:gd name="T3" fmla="*/ 0 h 258"/>
                <a:gd name="T4" fmla="*/ 163 w 271"/>
                <a:gd name="T5" fmla="*/ 3 h 258"/>
                <a:gd name="T6" fmla="*/ 176 w 271"/>
                <a:gd name="T7" fmla="*/ 6 h 258"/>
                <a:gd name="T8" fmla="*/ 190 w 271"/>
                <a:gd name="T9" fmla="*/ 11 h 258"/>
                <a:gd name="T10" fmla="*/ 203 w 271"/>
                <a:gd name="T11" fmla="*/ 16 h 258"/>
                <a:gd name="T12" fmla="*/ 213 w 271"/>
                <a:gd name="T13" fmla="*/ 21 h 258"/>
                <a:gd name="T14" fmla="*/ 224 w 271"/>
                <a:gd name="T15" fmla="*/ 29 h 258"/>
                <a:gd name="T16" fmla="*/ 234 w 271"/>
                <a:gd name="T17" fmla="*/ 39 h 258"/>
                <a:gd name="T18" fmla="*/ 250 w 271"/>
                <a:gd name="T19" fmla="*/ 58 h 258"/>
                <a:gd name="T20" fmla="*/ 260 w 271"/>
                <a:gd name="T21" fmla="*/ 81 h 258"/>
                <a:gd name="T22" fmla="*/ 268 w 271"/>
                <a:gd name="T23" fmla="*/ 105 h 258"/>
                <a:gd name="T24" fmla="*/ 271 w 271"/>
                <a:gd name="T25" fmla="*/ 128 h 258"/>
                <a:gd name="T26" fmla="*/ 268 w 271"/>
                <a:gd name="T27" fmla="*/ 154 h 258"/>
                <a:gd name="T28" fmla="*/ 260 w 271"/>
                <a:gd name="T29" fmla="*/ 180 h 258"/>
                <a:gd name="T30" fmla="*/ 247 w 271"/>
                <a:gd name="T31" fmla="*/ 201 h 258"/>
                <a:gd name="T32" fmla="*/ 232 w 271"/>
                <a:gd name="T33" fmla="*/ 219 h 258"/>
                <a:gd name="T34" fmla="*/ 211 w 271"/>
                <a:gd name="T35" fmla="*/ 237 h 258"/>
                <a:gd name="T36" fmla="*/ 187 w 271"/>
                <a:gd name="T37" fmla="*/ 248 h 258"/>
                <a:gd name="T38" fmla="*/ 163 w 271"/>
                <a:gd name="T39" fmla="*/ 256 h 258"/>
                <a:gd name="T40" fmla="*/ 134 w 271"/>
                <a:gd name="T41" fmla="*/ 258 h 258"/>
                <a:gd name="T42" fmla="*/ 121 w 271"/>
                <a:gd name="T43" fmla="*/ 258 h 258"/>
                <a:gd name="T44" fmla="*/ 108 w 271"/>
                <a:gd name="T45" fmla="*/ 256 h 258"/>
                <a:gd name="T46" fmla="*/ 95 w 271"/>
                <a:gd name="T47" fmla="*/ 253 h 258"/>
                <a:gd name="T48" fmla="*/ 82 w 271"/>
                <a:gd name="T49" fmla="*/ 248 h 258"/>
                <a:gd name="T50" fmla="*/ 69 w 271"/>
                <a:gd name="T51" fmla="*/ 243 h 258"/>
                <a:gd name="T52" fmla="*/ 58 w 271"/>
                <a:gd name="T53" fmla="*/ 235 h 258"/>
                <a:gd name="T54" fmla="*/ 48 w 271"/>
                <a:gd name="T55" fmla="*/ 227 h 258"/>
                <a:gd name="T56" fmla="*/ 37 w 271"/>
                <a:gd name="T57" fmla="*/ 219 h 258"/>
                <a:gd name="T58" fmla="*/ 21 w 271"/>
                <a:gd name="T59" fmla="*/ 198 h 258"/>
                <a:gd name="T60" fmla="*/ 11 w 271"/>
                <a:gd name="T61" fmla="*/ 177 h 258"/>
                <a:gd name="T62" fmla="*/ 3 w 271"/>
                <a:gd name="T63" fmla="*/ 154 h 258"/>
                <a:gd name="T64" fmla="*/ 0 w 271"/>
                <a:gd name="T65" fmla="*/ 128 h 258"/>
                <a:gd name="T66" fmla="*/ 3 w 271"/>
                <a:gd name="T67" fmla="*/ 105 h 258"/>
                <a:gd name="T68" fmla="*/ 11 w 271"/>
                <a:gd name="T69" fmla="*/ 81 h 258"/>
                <a:gd name="T70" fmla="*/ 21 w 271"/>
                <a:gd name="T71" fmla="*/ 58 h 258"/>
                <a:gd name="T72" fmla="*/ 37 w 271"/>
                <a:gd name="T73" fmla="*/ 39 h 258"/>
                <a:gd name="T74" fmla="*/ 48 w 271"/>
                <a:gd name="T75" fmla="*/ 29 h 258"/>
                <a:gd name="T76" fmla="*/ 58 w 271"/>
                <a:gd name="T77" fmla="*/ 21 h 258"/>
                <a:gd name="T78" fmla="*/ 69 w 271"/>
                <a:gd name="T79" fmla="*/ 16 h 258"/>
                <a:gd name="T80" fmla="*/ 82 w 271"/>
                <a:gd name="T81" fmla="*/ 11 h 258"/>
                <a:gd name="T82" fmla="*/ 95 w 271"/>
                <a:gd name="T83" fmla="*/ 6 h 258"/>
                <a:gd name="T84" fmla="*/ 108 w 271"/>
                <a:gd name="T85" fmla="*/ 3 h 258"/>
                <a:gd name="T86" fmla="*/ 121 w 271"/>
                <a:gd name="T87" fmla="*/ 0 h 258"/>
                <a:gd name="T88" fmla="*/ 134 w 271"/>
                <a:gd name="T89" fmla="*/ 0 h 25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1"/>
                <a:gd name="T136" fmla="*/ 0 h 258"/>
                <a:gd name="T137" fmla="*/ 271 w 271"/>
                <a:gd name="T138" fmla="*/ 258 h 25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1" h="258">
                  <a:moveTo>
                    <a:pt x="134" y="0"/>
                  </a:moveTo>
                  <a:lnTo>
                    <a:pt x="150" y="0"/>
                  </a:lnTo>
                  <a:lnTo>
                    <a:pt x="163" y="3"/>
                  </a:lnTo>
                  <a:lnTo>
                    <a:pt x="176" y="6"/>
                  </a:lnTo>
                  <a:lnTo>
                    <a:pt x="190" y="11"/>
                  </a:lnTo>
                  <a:lnTo>
                    <a:pt x="203" y="16"/>
                  </a:lnTo>
                  <a:lnTo>
                    <a:pt x="213" y="21"/>
                  </a:lnTo>
                  <a:lnTo>
                    <a:pt x="224" y="29"/>
                  </a:lnTo>
                  <a:lnTo>
                    <a:pt x="234" y="39"/>
                  </a:lnTo>
                  <a:lnTo>
                    <a:pt x="250" y="58"/>
                  </a:lnTo>
                  <a:lnTo>
                    <a:pt x="260" y="81"/>
                  </a:lnTo>
                  <a:lnTo>
                    <a:pt x="268" y="105"/>
                  </a:lnTo>
                  <a:lnTo>
                    <a:pt x="271" y="128"/>
                  </a:lnTo>
                  <a:lnTo>
                    <a:pt x="268" y="154"/>
                  </a:lnTo>
                  <a:lnTo>
                    <a:pt x="260" y="180"/>
                  </a:lnTo>
                  <a:lnTo>
                    <a:pt x="247" y="201"/>
                  </a:lnTo>
                  <a:lnTo>
                    <a:pt x="232" y="219"/>
                  </a:lnTo>
                  <a:lnTo>
                    <a:pt x="211" y="237"/>
                  </a:lnTo>
                  <a:lnTo>
                    <a:pt x="187" y="248"/>
                  </a:lnTo>
                  <a:lnTo>
                    <a:pt x="163" y="256"/>
                  </a:lnTo>
                  <a:lnTo>
                    <a:pt x="134" y="258"/>
                  </a:lnTo>
                  <a:lnTo>
                    <a:pt x="121" y="258"/>
                  </a:lnTo>
                  <a:lnTo>
                    <a:pt x="108" y="256"/>
                  </a:lnTo>
                  <a:lnTo>
                    <a:pt x="95" y="253"/>
                  </a:lnTo>
                  <a:lnTo>
                    <a:pt x="82" y="248"/>
                  </a:lnTo>
                  <a:lnTo>
                    <a:pt x="69" y="243"/>
                  </a:lnTo>
                  <a:lnTo>
                    <a:pt x="58" y="235"/>
                  </a:lnTo>
                  <a:lnTo>
                    <a:pt x="48" y="227"/>
                  </a:lnTo>
                  <a:lnTo>
                    <a:pt x="37" y="219"/>
                  </a:lnTo>
                  <a:lnTo>
                    <a:pt x="21" y="198"/>
                  </a:lnTo>
                  <a:lnTo>
                    <a:pt x="11" y="177"/>
                  </a:lnTo>
                  <a:lnTo>
                    <a:pt x="3" y="154"/>
                  </a:lnTo>
                  <a:lnTo>
                    <a:pt x="0" y="128"/>
                  </a:lnTo>
                  <a:lnTo>
                    <a:pt x="3" y="105"/>
                  </a:lnTo>
                  <a:lnTo>
                    <a:pt x="11" y="81"/>
                  </a:lnTo>
                  <a:lnTo>
                    <a:pt x="21" y="58"/>
                  </a:lnTo>
                  <a:lnTo>
                    <a:pt x="37" y="39"/>
                  </a:lnTo>
                  <a:lnTo>
                    <a:pt x="48" y="29"/>
                  </a:lnTo>
                  <a:lnTo>
                    <a:pt x="58" y="21"/>
                  </a:lnTo>
                  <a:lnTo>
                    <a:pt x="69" y="16"/>
                  </a:lnTo>
                  <a:lnTo>
                    <a:pt x="82" y="11"/>
                  </a:lnTo>
                  <a:lnTo>
                    <a:pt x="95" y="6"/>
                  </a:lnTo>
                  <a:lnTo>
                    <a:pt x="108" y="3"/>
                  </a:lnTo>
                  <a:lnTo>
                    <a:pt x="121" y="0"/>
                  </a:lnTo>
                  <a:lnTo>
                    <a:pt x="1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48" name="Freeform 10">
              <a:extLst>
                <a:ext uri="{FF2B5EF4-FFF2-40B4-BE49-F238E27FC236}">
                  <a16:creationId xmlns:a16="http://schemas.microsoft.com/office/drawing/2014/main" id="{139A8BA4-1C2C-7740-A66A-903EA5311628}"/>
                </a:ext>
              </a:extLst>
            </p:cNvPr>
            <p:cNvSpPr>
              <a:spLocks/>
            </p:cNvSpPr>
            <p:nvPr/>
          </p:nvSpPr>
          <p:spPr bwMode="auto">
            <a:xfrm>
              <a:off x="2635" y="2268"/>
              <a:ext cx="494" cy="489"/>
            </a:xfrm>
            <a:custGeom>
              <a:avLst/>
              <a:gdLst>
                <a:gd name="T0" fmla="*/ 494 w 494"/>
                <a:gd name="T1" fmla="*/ 244 h 489"/>
                <a:gd name="T2" fmla="*/ 492 w 494"/>
                <a:gd name="T3" fmla="*/ 276 h 489"/>
                <a:gd name="T4" fmla="*/ 487 w 494"/>
                <a:gd name="T5" fmla="*/ 307 h 489"/>
                <a:gd name="T6" fmla="*/ 476 w 494"/>
                <a:gd name="T7" fmla="*/ 336 h 489"/>
                <a:gd name="T8" fmla="*/ 463 w 494"/>
                <a:gd name="T9" fmla="*/ 364 h 489"/>
                <a:gd name="T10" fmla="*/ 460 w 494"/>
                <a:gd name="T11" fmla="*/ 369 h 489"/>
                <a:gd name="T12" fmla="*/ 458 w 494"/>
                <a:gd name="T13" fmla="*/ 372 h 489"/>
                <a:gd name="T14" fmla="*/ 452 w 494"/>
                <a:gd name="T15" fmla="*/ 377 h 489"/>
                <a:gd name="T16" fmla="*/ 450 w 494"/>
                <a:gd name="T17" fmla="*/ 382 h 489"/>
                <a:gd name="T18" fmla="*/ 431 w 494"/>
                <a:gd name="T19" fmla="*/ 406 h 489"/>
                <a:gd name="T20" fmla="*/ 410 w 494"/>
                <a:gd name="T21" fmla="*/ 427 h 489"/>
                <a:gd name="T22" fmla="*/ 389 w 494"/>
                <a:gd name="T23" fmla="*/ 445 h 489"/>
                <a:gd name="T24" fmla="*/ 363 w 494"/>
                <a:gd name="T25" fmla="*/ 461 h 489"/>
                <a:gd name="T26" fmla="*/ 337 w 494"/>
                <a:gd name="T27" fmla="*/ 474 h 489"/>
                <a:gd name="T28" fmla="*/ 308 w 494"/>
                <a:gd name="T29" fmla="*/ 481 h 489"/>
                <a:gd name="T30" fmla="*/ 279 w 494"/>
                <a:gd name="T31" fmla="*/ 487 h 489"/>
                <a:gd name="T32" fmla="*/ 247 w 494"/>
                <a:gd name="T33" fmla="*/ 489 h 489"/>
                <a:gd name="T34" fmla="*/ 224 w 494"/>
                <a:gd name="T35" fmla="*/ 489 h 489"/>
                <a:gd name="T36" fmla="*/ 200 w 494"/>
                <a:gd name="T37" fmla="*/ 484 h 489"/>
                <a:gd name="T38" fmla="*/ 176 w 494"/>
                <a:gd name="T39" fmla="*/ 479 h 489"/>
                <a:gd name="T40" fmla="*/ 153 w 494"/>
                <a:gd name="T41" fmla="*/ 471 h 489"/>
                <a:gd name="T42" fmla="*/ 132 w 494"/>
                <a:gd name="T43" fmla="*/ 461 h 489"/>
                <a:gd name="T44" fmla="*/ 111 w 494"/>
                <a:gd name="T45" fmla="*/ 448 h 489"/>
                <a:gd name="T46" fmla="*/ 90 w 494"/>
                <a:gd name="T47" fmla="*/ 432 h 489"/>
                <a:gd name="T48" fmla="*/ 71 w 494"/>
                <a:gd name="T49" fmla="*/ 416 h 489"/>
                <a:gd name="T50" fmla="*/ 42 w 494"/>
                <a:gd name="T51" fmla="*/ 380 h 489"/>
                <a:gd name="T52" fmla="*/ 19 w 494"/>
                <a:gd name="T53" fmla="*/ 338 h 489"/>
                <a:gd name="T54" fmla="*/ 6 w 494"/>
                <a:gd name="T55" fmla="*/ 291 h 489"/>
                <a:gd name="T56" fmla="*/ 0 w 494"/>
                <a:gd name="T57" fmla="*/ 244 h 489"/>
                <a:gd name="T58" fmla="*/ 6 w 494"/>
                <a:gd name="T59" fmla="*/ 197 h 489"/>
                <a:gd name="T60" fmla="*/ 19 w 494"/>
                <a:gd name="T61" fmla="*/ 151 h 489"/>
                <a:gd name="T62" fmla="*/ 42 w 494"/>
                <a:gd name="T63" fmla="*/ 109 h 489"/>
                <a:gd name="T64" fmla="*/ 71 w 494"/>
                <a:gd name="T65" fmla="*/ 70 h 489"/>
                <a:gd name="T66" fmla="*/ 90 w 494"/>
                <a:gd name="T67" fmla="*/ 54 h 489"/>
                <a:gd name="T68" fmla="*/ 111 w 494"/>
                <a:gd name="T69" fmla="*/ 39 h 489"/>
                <a:gd name="T70" fmla="*/ 132 w 494"/>
                <a:gd name="T71" fmla="*/ 28 h 489"/>
                <a:gd name="T72" fmla="*/ 153 w 494"/>
                <a:gd name="T73" fmla="*/ 18 h 489"/>
                <a:gd name="T74" fmla="*/ 176 w 494"/>
                <a:gd name="T75" fmla="*/ 10 h 489"/>
                <a:gd name="T76" fmla="*/ 200 w 494"/>
                <a:gd name="T77" fmla="*/ 5 h 489"/>
                <a:gd name="T78" fmla="*/ 224 w 494"/>
                <a:gd name="T79" fmla="*/ 0 h 489"/>
                <a:gd name="T80" fmla="*/ 247 w 494"/>
                <a:gd name="T81" fmla="*/ 0 h 489"/>
                <a:gd name="T82" fmla="*/ 271 w 494"/>
                <a:gd name="T83" fmla="*/ 0 h 489"/>
                <a:gd name="T84" fmla="*/ 295 w 494"/>
                <a:gd name="T85" fmla="*/ 5 h 489"/>
                <a:gd name="T86" fmla="*/ 318 w 494"/>
                <a:gd name="T87" fmla="*/ 10 h 489"/>
                <a:gd name="T88" fmla="*/ 342 w 494"/>
                <a:gd name="T89" fmla="*/ 18 h 489"/>
                <a:gd name="T90" fmla="*/ 363 w 494"/>
                <a:gd name="T91" fmla="*/ 28 h 489"/>
                <a:gd name="T92" fmla="*/ 384 w 494"/>
                <a:gd name="T93" fmla="*/ 39 h 489"/>
                <a:gd name="T94" fmla="*/ 402 w 494"/>
                <a:gd name="T95" fmla="*/ 54 h 489"/>
                <a:gd name="T96" fmla="*/ 421 w 494"/>
                <a:gd name="T97" fmla="*/ 70 h 489"/>
                <a:gd name="T98" fmla="*/ 452 w 494"/>
                <a:gd name="T99" fmla="*/ 109 h 489"/>
                <a:gd name="T100" fmla="*/ 476 w 494"/>
                <a:gd name="T101" fmla="*/ 151 h 489"/>
                <a:gd name="T102" fmla="*/ 489 w 494"/>
                <a:gd name="T103" fmla="*/ 197 h 489"/>
                <a:gd name="T104" fmla="*/ 494 w 494"/>
                <a:gd name="T105" fmla="*/ 244 h 48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94"/>
                <a:gd name="T160" fmla="*/ 0 h 489"/>
                <a:gd name="T161" fmla="*/ 494 w 494"/>
                <a:gd name="T162" fmla="*/ 489 h 48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94" h="489">
                  <a:moveTo>
                    <a:pt x="494" y="244"/>
                  </a:moveTo>
                  <a:lnTo>
                    <a:pt x="492" y="276"/>
                  </a:lnTo>
                  <a:lnTo>
                    <a:pt x="487" y="307"/>
                  </a:lnTo>
                  <a:lnTo>
                    <a:pt x="476" y="336"/>
                  </a:lnTo>
                  <a:lnTo>
                    <a:pt x="463" y="364"/>
                  </a:lnTo>
                  <a:lnTo>
                    <a:pt x="460" y="369"/>
                  </a:lnTo>
                  <a:lnTo>
                    <a:pt x="458" y="372"/>
                  </a:lnTo>
                  <a:lnTo>
                    <a:pt x="452" y="377"/>
                  </a:lnTo>
                  <a:lnTo>
                    <a:pt x="450" y="382"/>
                  </a:lnTo>
                  <a:lnTo>
                    <a:pt x="431" y="406"/>
                  </a:lnTo>
                  <a:lnTo>
                    <a:pt x="410" y="427"/>
                  </a:lnTo>
                  <a:lnTo>
                    <a:pt x="389" y="445"/>
                  </a:lnTo>
                  <a:lnTo>
                    <a:pt x="363" y="461"/>
                  </a:lnTo>
                  <a:lnTo>
                    <a:pt x="337" y="474"/>
                  </a:lnTo>
                  <a:lnTo>
                    <a:pt x="308" y="481"/>
                  </a:lnTo>
                  <a:lnTo>
                    <a:pt x="279" y="487"/>
                  </a:lnTo>
                  <a:lnTo>
                    <a:pt x="247" y="489"/>
                  </a:lnTo>
                  <a:lnTo>
                    <a:pt x="224" y="489"/>
                  </a:lnTo>
                  <a:lnTo>
                    <a:pt x="200" y="484"/>
                  </a:lnTo>
                  <a:lnTo>
                    <a:pt x="176" y="479"/>
                  </a:lnTo>
                  <a:lnTo>
                    <a:pt x="153" y="471"/>
                  </a:lnTo>
                  <a:lnTo>
                    <a:pt x="132" y="461"/>
                  </a:lnTo>
                  <a:lnTo>
                    <a:pt x="111" y="448"/>
                  </a:lnTo>
                  <a:lnTo>
                    <a:pt x="90" y="432"/>
                  </a:lnTo>
                  <a:lnTo>
                    <a:pt x="71" y="416"/>
                  </a:lnTo>
                  <a:lnTo>
                    <a:pt x="42" y="380"/>
                  </a:lnTo>
                  <a:lnTo>
                    <a:pt x="19" y="338"/>
                  </a:lnTo>
                  <a:lnTo>
                    <a:pt x="6" y="291"/>
                  </a:lnTo>
                  <a:lnTo>
                    <a:pt x="0" y="244"/>
                  </a:lnTo>
                  <a:lnTo>
                    <a:pt x="6" y="197"/>
                  </a:lnTo>
                  <a:lnTo>
                    <a:pt x="19" y="151"/>
                  </a:lnTo>
                  <a:lnTo>
                    <a:pt x="42" y="109"/>
                  </a:lnTo>
                  <a:lnTo>
                    <a:pt x="71" y="70"/>
                  </a:lnTo>
                  <a:lnTo>
                    <a:pt x="90" y="54"/>
                  </a:lnTo>
                  <a:lnTo>
                    <a:pt x="111" y="39"/>
                  </a:lnTo>
                  <a:lnTo>
                    <a:pt x="132" y="28"/>
                  </a:lnTo>
                  <a:lnTo>
                    <a:pt x="153" y="18"/>
                  </a:lnTo>
                  <a:lnTo>
                    <a:pt x="176" y="10"/>
                  </a:lnTo>
                  <a:lnTo>
                    <a:pt x="200" y="5"/>
                  </a:lnTo>
                  <a:lnTo>
                    <a:pt x="224" y="0"/>
                  </a:lnTo>
                  <a:lnTo>
                    <a:pt x="247" y="0"/>
                  </a:lnTo>
                  <a:lnTo>
                    <a:pt x="271" y="0"/>
                  </a:lnTo>
                  <a:lnTo>
                    <a:pt x="295" y="5"/>
                  </a:lnTo>
                  <a:lnTo>
                    <a:pt x="318" y="10"/>
                  </a:lnTo>
                  <a:lnTo>
                    <a:pt x="342" y="18"/>
                  </a:lnTo>
                  <a:lnTo>
                    <a:pt x="363" y="28"/>
                  </a:lnTo>
                  <a:lnTo>
                    <a:pt x="384" y="39"/>
                  </a:lnTo>
                  <a:lnTo>
                    <a:pt x="402" y="54"/>
                  </a:lnTo>
                  <a:lnTo>
                    <a:pt x="421" y="70"/>
                  </a:lnTo>
                  <a:lnTo>
                    <a:pt x="452" y="109"/>
                  </a:lnTo>
                  <a:lnTo>
                    <a:pt x="476" y="151"/>
                  </a:lnTo>
                  <a:lnTo>
                    <a:pt x="489" y="197"/>
                  </a:lnTo>
                  <a:lnTo>
                    <a:pt x="494" y="24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49" name="Freeform 11">
              <a:extLst>
                <a:ext uri="{FF2B5EF4-FFF2-40B4-BE49-F238E27FC236}">
                  <a16:creationId xmlns:a16="http://schemas.microsoft.com/office/drawing/2014/main" id="{8C10AF05-981D-EF4D-B4C0-CDFE5F17B66E}"/>
                </a:ext>
              </a:extLst>
            </p:cNvPr>
            <p:cNvSpPr>
              <a:spLocks/>
            </p:cNvSpPr>
            <p:nvPr/>
          </p:nvSpPr>
          <p:spPr bwMode="auto">
            <a:xfrm>
              <a:off x="2210" y="778"/>
              <a:ext cx="1434" cy="1250"/>
            </a:xfrm>
            <a:custGeom>
              <a:avLst/>
              <a:gdLst>
                <a:gd name="T0" fmla="*/ 785 w 1434"/>
                <a:gd name="T1" fmla="*/ 1216 h 1250"/>
                <a:gd name="T2" fmla="*/ 675 w 1434"/>
                <a:gd name="T3" fmla="*/ 1250 h 1250"/>
                <a:gd name="T4" fmla="*/ 578 w 1434"/>
                <a:gd name="T5" fmla="*/ 1245 h 1250"/>
                <a:gd name="T6" fmla="*/ 528 w 1434"/>
                <a:gd name="T7" fmla="*/ 1221 h 1250"/>
                <a:gd name="T8" fmla="*/ 483 w 1434"/>
                <a:gd name="T9" fmla="*/ 1127 h 1250"/>
                <a:gd name="T10" fmla="*/ 509 w 1434"/>
                <a:gd name="T11" fmla="*/ 984 h 1250"/>
                <a:gd name="T12" fmla="*/ 651 w 1434"/>
                <a:gd name="T13" fmla="*/ 854 h 1250"/>
                <a:gd name="T14" fmla="*/ 875 w 1434"/>
                <a:gd name="T15" fmla="*/ 724 h 1250"/>
                <a:gd name="T16" fmla="*/ 972 w 1434"/>
                <a:gd name="T17" fmla="*/ 565 h 1250"/>
                <a:gd name="T18" fmla="*/ 935 w 1434"/>
                <a:gd name="T19" fmla="*/ 375 h 1250"/>
                <a:gd name="T20" fmla="*/ 848 w 1434"/>
                <a:gd name="T21" fmla="*/ 304 h 1250"/>
                <a:gd name="T22" fmla="*/ 733 w 1434"/>
                <a:gd name="T23" fmla="*/ 276 h 1250"/>
                <a:gd name="T24" fmla="*/ 583 w 1434"/>
                <a:gd name="T25" fmla="*/ 294 h 1250"/>
                <a:gd name="T26" fmla="*/ 412 w 1434"/>
                <a:gd name="T27" fmla="*/ 406 h 1250"/>
                <a:gd name="T28" fmla="*/ 299 w 1434"/>
                <a:gd name="T29" fmla="*/ 549 h 1250"/>
                <a:gd name="T30" fmla="*/ 215 w 1434"/>
                <a:gd name="T31" fmla="*/ 578 h 1250"/>
                <a:gd name="T32" fmla="*/ 120 w 1434"/>
                <a:gd name="T33" fmla="*/ 570 h 1250"/>
                <a:gd name="T34" fmla="*/ 50 w 1434"/>
                <a:gd name="T35" fmla="*/ 539 h 1250"/>
                <a:gd name="T36" fmla="*/ 2 w 1434"/>
                <a:gd name="T37" fmla="*/ 455 h 1250"/>
                <a:gd name="T38" fmla="*/ 13 w 1434"/>
                <a:gd name="T39" fmla="*/ 351 h 1250"/>
                <a:gd name="T40" fmla="*/ 84 w 1434"/>
                <a:gd name="T41" fmla="*/ 234 h 1250"/>
                <a:gd name="T42" fmla="*/ 168 w 1434"/>
                <a:gd name="T43" fmla="*/ 156 h 1250"/>
                <a:gd name="T44" fmla="*/ 276 w 1434"/>
                <a:gd name="T45" fmla="*/ 88 h 1250"/>
                <a:gd name="T46" fmla="*/ 433 w 1434"/>
                <a:gd name="T47" fmla="*/ 31 h 1250"/>
                <a:gd name="T48" fmla="*/ 641 w 1434"/>
                <a:gd name="T49" fmla="*/ 2 h 1250"/>
                <a:gd name="T50" fmla="*/ 809 w 1434"/>
                <a:gd name="T51" fmla="*/ 5 h 1250"/>
                <a:gd name="T52" fmla="*/ 943 w 1434"/>
                <a:gd name="T53" fmla="*/ 21 h 1250"/>
                <a:gd name="T54" fmla="*/ 1064 w 1434"/>
                <a:gd name="T55" fmla="*/ 54 h 1250"/>
                <a:gd name="T56" fmla="*/ 1172 w 1434"/>
                <a:gd name="T57" fmla="*/ 99 h 1250"/>
                <a:gd name="T58" fmla="*/ 1190 w 1434"/>
                <a:gd name="T59" fmla="*/ 146 h 1250"/>
                <a:gd name="T60" fmla="*/ 1227 w 1434"/>
                <a:gd name="T61" fmla="*/ 281 h 1250"/>
                <a:gd name="T62" fmla="*/ 1308 w 1434"/>
                <a:gd name="T63" fmla="*/ 354 h 1250"/>
                <a:gd name="T64" fmla="*/ 1395 w 1434"/>
                <a:gd name="T65" fmla="*/ 380 h 1250"/>
                <a:gd name="T66" fmla="*/ 1434 w 1434"/>
                <a:gd name="T67" fmla="*/ 471 h 1250"/>
                <a:gd name="T68" fmla="*/ 1434 w 1434"/>
                <a:gd name="T69" fmla="*/ 502 h 1250"/>
                <a:gd name="T70" fmla="*/ 1406 w 1434"/>
                <a:gd name="T71" fmla="*/ 505 h 1250"/>
                <a:gd name="T72" fmla="*/ 1287 w 1434"/>
                <a:gd name="T73" fmla="*/ 502 h 1250"/>
                <a:gd name="T74" fmla="*/ 1156 w 1434"/>
                <a:gd name="T75" fmla="*/ 479 h 1250"/>
                <a:gd name="T76" fmla="*/ 1109 w 1434"/>
                <a:gd name="T77" fmla="*/ 466 h 1250"/>
                <a:gd name="T78" fmla="*/ 1053 w 1434"/>
                <a:gd name="T79" fmla="*/ 482 h 1250"/>
                <a:gd name="T80" fmla="*/ 1019 w 1434"/>
                <a:gd name="T81" fmla="*/ 534 h 1250"/>
                <a:gd name="T82" fmla="*/ 1053 w 1434"/>
                <a:gd name="T83" fmla="*/ 620 h 1250"/>
                <a:gd name="T84" fmla="*/ 1148 w 1434"/>
                <a:gd name="T85" fmla="*/ 651 h 1250"/>
                <a:gd name="T86" fmla="*/ 1300 w 1434"/>
                <a:gd name="T87" fmla="*/ 672 h 1250"/>
                <a:gd name="T88" fmla="*/ 1392 w 1434"/>
                <a:gd name="T89" fmla="*/ 672 h 1250"/>
                <a:gd name="T90" fmla="*/ 1348 w 1434"/>
                <a:gd name="T91" fmla="*/ 765 h 1250"/>
                <a:gd name="T92" fmla="*/ 1177 w 1434"/>
                <a:gd name="T93" fmla="*/ 898 h 1250"/>
                <a:gd name="T94" fmla="*/ 1001 w 1434"/>
                <a:gd name="T95" fmla="*/ 992 h 1250"/>
                <a:gd name="T96" fmla="*/ 869 w 1434"/>
                <a:gd name="T97" fmla="*/ 1091 h 12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34"/>
                <a:gd name="T148" fmla="*/ 0 h 1250"/>
                <a:gd name="T149" fmla="*/ 1434 w 1434"/>
                <a:gd name="T150" fmla="*/ 1250 h 12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34" h="1250">
                  <a:moveTo>
                    <a:pt x="827" y="1154"/>
                  </a:moveTo>
                  <a:lnTo>
                    <a:pt x="814" y="1177"/>
                  </a:lnTo>
                  <a:lnTo>
                    <a:pt x="801" y="1198"/>
                  </a:lnTo>
                  <a:lnTo>
                    <a:pt x="785" y="1216"/>
                  </a:lnTo>
                  <a:lnTo>
                    <a:pt x="767" y="1229"/>
                  </a:lnTo>
                  <a:lnTo>
                    <a:pt x="743" y="1237"/>
                  </a:lnTo>
                  <a:lnTo>
                    <a:pt x="712" y="1245"/>
                  </a:lnTo>
                  <a:lnTo>
                    <a:pt x="675" y="1250"/>
                  </a:lnTo>
                  <a:lnTo>
                    <a:pt x="630" y="1250"/>
                  </a:lnTo>
                  <a:lnTo>
                    <a:pt x="612" y="1250"/>
                  </a:lnTo>
                  <a:lnTo>
                    <a:pt x="594" y="1247"/>
                  </a:lnTo>
                  <a:lnTo>
                    <a:pt x="578" y="1245"/>
                  </a:lnTo>
                  <a:lnTo>
                    <a:pt x="562" y="1239"/>
                  </a:lnTo>
                  <a:lnTo>
                    <a:pt x="549" y="1234"/>
                  </a:lnTo>
                  <a:lnTo>
                    <a:pt x="538" y="1229"/>
                  </a:lnTo>
                  <a:lnTo>
                    <a:pt x="528" y="1221"/>
                  </a:lnTo>
                  <a:lnTo>
                    <a:pt x="517" y="1213"/>
                  </a:lnTo>
                  <a:lnTo>
                    <a:pt x="499" y="1187"/>
                  </a:lnTo>
                  <a:lnTo>
                    <a:pt x="488" y="1159"/>
                  </a:lnTo>
                  <a:lnTo>
                    <a:pt x="483" y="1127"/>
                  </a:lnTo>
                  <a:lnTo>
                    <a:pt x="481" y="1099"/>
                  </a:lnTo>
                  <a:lnTo>
                    <a:pt x="483" y="1057"/>
                  </a:lnTo>
                  <a:lnTo>
                    <a:pt x="494" y="1021"/>
                  </a:lnTo>
                  <a:lnTo>
                    <a:pt x="509" y="984"/>
                  </a:lnTo>
                  <a:lnTo>
                    <a:pt x="536" y="948"/>
                  </a:lnTo>
                  <a:lnTo>
                    <a:pt x="565" y="917"/>
                  </a:lnTo>
                  <a:lnTo>
                    <a:pt x="604" y="885"/>
                  </a:lnTo>
                  <a:lnTo>
                    <a:pt x="651" y="854"/>
                  </a:lnTo>
                  <a:lnTo>
                    <a:pt x="707" y="823"/>
                  </a:lnTo>
                  <a:lnTo>
                    <a:pt x="772" y="789"/>
                  </a:lnTo>
                  <a:lnTo>
                    <a:pt x="830" y="755"/>
                  </a:lnTo>
                  <a:lnTo>
                    <a:pt x="875" y="724"/>
                  </a:lnTo>
                  <a:lnTo>
                    <a:pt x="912" y="690"/>
                  </a:lnTo>
                  <a:lnTo>
                    <a:pt x="940" y="653"/>
                  </a:lnTo>
                  <a:lnTo>
                    <a:pt x="959" y="612"/>
                  </a:lnTo>
                  <a:lnTo>
                    <a:pt x="972" y="565"/>
                  </a:lnTo>
                  <a:lnTo>
                    <a:pt x="975" y="510"/>
                  </a:lnTo>
                  <a:lnTo>
                    <a:pt x="969" y="453"/>
                  </a:lnTo>
                  <a:lnTo>
                    <a:pt x="954" y="409"/>
                  </a:lnTo>
                  <a:lnTo>
                    <a:pt x="935" y="375"/>
                  </a:lnTo>
                  <a:lnTo>
                    <a:pt x="914" y="349"/>
                  </a:lnTo>
                  <a:lnTo>
                    <a:pt x="893" y="333"/>
                  </a:lnTo>
                  <a:lnTo>
                    <a:pt x="872" y="317"/>
                  </a:lnTo>
                  <a:lnTo>
                    <a:pt x="848" y="304"/>
                  </a:lnTo>
                  <a:lnTo>
                    <a:pt x="822" y="294"/>
                  </a:lnTo>
                  <a:lnTo>
                    <a:pt x="793" y="286"/>
                  </a:lnTo>
                  <a:lnTo>
                    <a:pt x="764" y="281"/>
                  </a:lnTo>
                  <a:lnTo>
                    <a:pt x="733" y="276"/>
                  </a:lnTo>
                  <a:lnTo>
                    <a:pt x="699" y="276"/>
                  </a:lnTo>
                  <a:lnTo>
                    <a:pt x="662" y="278"/>
                  </a:lnTo>
                  <a:lnTo>
                    <a:pt x="622" y="284"/>
                  </a:lnTo>
                  <a:lnTo>
                    <a:pt x="583" y="294"/>
                  </a:lnTo>
                  <a:lnTo>
                    <a:pt x="541" y="310"/>
                  </a:lnTo>
                  <a:lnTo>
                    <a:pt x="496" y="333"/>
                  </a:lnTo>
                  <a:lnTo>
                    <a:pt x="454" y="364"/>
                  </a:lnTo>
                  <a:lnTo>
                    <a:pt x="412" y="406"/>
                  </a:lnTo>
                  <a:lnTo>
                    <a:pt x="373" y="455"/>
                  </a:lnTo>
                  <a:lnTo>
                    <a:pt x="344" y="497"/>
                  </a:lnTo>
                  <a:lnTo>
                    <a:pt x="320" y="526"/>
                  </a:lnTo>
                  <a:lnTo>
                    <a:pt x="299" y="549"/>
                  </a:lnTo>
                  <a:lnTo>
                    <a:pt x="278" y="562"/>
                  </a:lnTo>
                  <a:lnTo>
                    <a:pt x="260" y="573"/>
                  </a:lnTo>
                  <a:lnTo>
                    <a:pt x="239" y="575"/>
                  </a:lnTo>
                  <a:lnTo>
                    <a:pt x="215" y="578"/>
                  </a:lnTo>
                  <a:lnTo>
                    <a:pt x="189" y="578"/>
                  </a:lnTo>
                  <a:lnTo>
                    <a:pt x="165" y="578"/>
                  </a:lnTo>
                  <a:lnTo>
                    <a:pt x="142" y="575"/>
                  </a:lnTo>
                  <a:lnTo>
                    <a:pt x="120" y="570"/>
                  </a:lnTo>
                  <a:lnTo>
                    <a:pt x="99" y="565"/>
                  </a:lnTo>
                  <a:lnTo>
                    <a:pt x="81" y="557"/>
                  </a:lnTo>
                  <a:lnTo>
                    <a:pt x="65" y="549"/>
                  </a:lnTo>
                  <a:lnTo>
                    <a:pt x="50" y="539"/>
                  </a:lnTo>
                  <a:lnTo>
                    <a:pt x="36" y="528"/>
                  </a:lnTo>
                  <a:lnTo>
                    <a:pt x="21" y="508"/>
                  </a:lnTo>
                  <a:lnTo>
                    <a:pt x="10" y="482"/>
                  </a:lnTo>
                  <a:lnTo>
                    <a:pt x="2" y="455"/>
                  </a:lnTo>
                  <a:lnTo>
                    <a:pt x="0" y="422"/>
                  </a:lnTo>
                  <a:lnTo>
                    <a:pt x="2" y="401"/>
                  </a:lnTo>
                  <a:lnTo>
                    <a:pt x="5" y="377"/>
                  </a:lnTo>
                  <a:lnTo>
                    <a:pt x="13" y="351"/>
                  </a:lnTo>
                  <a:lnTo>
                    <a:pt x="26" y="323"/>
                  </a:lnTo>
                  <a:lnTo>
                    <a:pt x="39" y="294"/>
                  </a:lnTo>
                  <a:lnTo>
                    <a:pt x="60" y="265"/>
                  </a:lnTo>
                  <a:lnTo>
                    <a:pt x="84" y="234"/>
                  </a:lnTo>
                  <a:lnTo>
                    <a:pt x="113" y="203"/>
                  </a:lnTo>
                  <a:lnTo>
                    <a:pt x="128" y="187"/>
                  </a:lnTo>
                  <a:lnTo>
                    <a:pt x="147" y="172"/>
                  </a:lnTo>
                  <a:lnTo>
                    <a:pt x="168" y="156"/>
                  </a:lnTo>
                  <a:lnTo>
                    <a:pt x="189" y="140"/>
                  </a:lnTo>
                  <a:lnTo>
                    <a:pt x="215" y="122"/>
                  </a:lnTo>
                  <a:lnTo>
                    <a:pt x="244" y="106"/>
                  </a:lnTo>
                  <a:lnTo>
                    <a:pt x="276" y="88"/>
                  </a:lnTo>
                  <a:lnTo>
                    <a:pt x="310" y="73"/>
                  </a:lnTo>
                  <a:lnTo>
                    <a:pt x="349" y="57"/>
                  </a:lnTo>
                  <a:lnTo>
                    <a:pt x="389" y="44"/>
                  </a:lnTo>
                  <a:lnTo>
                    <a:pt x="433" y="31"/>
                  </a:lnTo>
                  <a:lnTo>
                    <a:pt x="481" y="21"/>
                  </a:lnTo>
                  <a:lnTo>
                    <a:pt x="530" y="13"/>
                  </a:lnTo>
                  <a:lnTo>
                    <a:pt x="583" y="5"/>
                  </a:lnTo>
                  <a:lnTo>
                    <a:pt x="641" y="2"/>
                  </a:lnTo>
                  <a:lnTo>
                    <a:pt x="701" y="0"/>
                  </a:lnTo>
                  <a:lnTo>
                    <a:pt x="738" y="0"/>
                  </a:lnTo>
                  <a:lnTo>
                    <a:pt x="775" y="2"/>
                  </a:lnTo>
                  <a:lnTo>
                    <a:pt x="809" y="5"/>
                  </a:lnTo>
                  <a:lnTo>
                    <a:pt x="843" y="7"/>
                  </a:lnTo>
                  <a:lnTo>
                    <a:pt x="877" y="10"/>
                  </a:lnTo>
                  <a:lnTo>
                    <a:pt x="912" y="15"/>
                  </a:lnTo>
                  <a:lnTo>
                    <a:pt x="943" y="21"/>
                  </a:lnTo>
                  <a:lnTo>
                    <a:pt x="975" y="28"/>
                  </a:lnTo>
                  <a:lnTo>
                    <a:pt x="1003" y="36"/>
                  </a:lnTo>
                  <a:lnTo>
                    <a:pt x="1035" y="44"/>
                  </a:lnTo>
                  <a:lnTo>
                    <a:pt x="1064" y="54"/>
                  </a:lnTo>
                  <a:lnTo>
                    <a:pt x="1093" y="62"/>
                  </a:lnTo>
                  <a:lnTo>
                    <a:pt x="1119" y="75"/>
                  </a:lnTo>
                  <a:lnTo>
                    <a:pt x="1145" y="86"/>
                  </a:lnTo>
                  <a:lnTo>
                    <a:pt x="1172" y="99"/>
                  </a:lnTo>
                  <a:lnTo>
                    <a:pt x="1195" y="112"/>
                  </a:lnTo>
                  <a:lnTo>
                    <a:pt x="1193" y="122"/>
                  </a:lnTo>
                  <a:lnTo>
                    <a:pt x="1190" y="133"/>
                  </a:lnTo>
                  <a:lnTo>
                    <a:pt x="1190" y="146"/>
                  </a:lnTo>
                  <a:lnTo>
                    <a:pt x="1190" y="156"/>
                  </a:lnTo>
                  <a:lnTo>
                    <a:pt x="1195" y="200"/>
                  </a:lnTo>
                  <a:lnTo>
                    <a:pt x="1208" y="242"/>
                  </a:lnTo>
                  <a:lnTo>
                    <a:pt x="1227" y="281"/>
                  </a:lnTo>
                  <a:lnTo>
                    <a:pt x="1256" y="315"/>
                  </a:lnTo>
                  <a:lnTo>
                    <a:pt x="1272" y="330"/>
                  </a:lnTo>
                  <a:lnTo>
                    <a:pt x="1290" y="343"/>
                  </a:lnTo>
                  <a:lnTo>
                    <a:pt x="1308" y="354"/>
                  </a:lnTo>
                  <a:lnTo>
                    <a:pt x="1329" y="364"/>
                  </a:lnTo>
                  <a:lnTo>
                    <a:pt x="1350" y="372"/>
                  </a:lnTo>
                  <a:lnTo>
                    <a:pt x="1371" y="377"/>
                  </a:lnTo>
                  <a:lnTo>
                    <a:pt x="1395" y="380"/>
                  </a:lnTo>
                  <a:lnTo>
                    <a:pt x="1419" y="383"/>
                  </a:lnTo>
                  <a:lnTo>
                    <a:pt x="1427" y="411"/>
                  </a:lnTo>
                  <a:lnTo>
                    <a:pt x="1432" y="440"/>
                  </a:lnTo>
                  <a:lnTo>
                    <a:pt x="1434" y="471"/>
                  </a:lnTo>
                  <a:lnTo>
                    <a:pt x="1434" y="502"/>
                  </a:lnTo>
                  <a:lnTo>
                    <a:pt x="1424" y="505"/>
                  </a:lnTo>
                  <a:lnTo>
                    <a:pt x="1416" y="505"/>
                  </a:lnTo>
                  <a:lnTo>
                    <a:pt x="1406" y="505"/>
                  </a:lnTo>
                  <a:lnTo>
                    <a:pt x="1398" y="505"/>
                  </a:lnTo>
                  <a:lnTo>
                    <a:pt x="1361" y="505"/>
                  </a:lnTo>
                  <a:lnTo>
                    <a:pt x="1324" y="505"/>
                  </a:lnTo>
                  <a:lnTo>
                    <a:pt x="1287" y="502"/>
                  </a:lnTo>
                  <a:lnTo>
                    <a:pt x="1253" y="497"/>
                  </a:lnTo>
                  <a:lnTo>
                    <a:pt x="1219" y="492"/>
                  </a:lnTo>
                  <a:lnTo>
                    <a:pt x="1187" y="487"/>
                  </a:lnTo>
                  <a:lnTo>
                    <a:pt x="1156" y="479"/>
                  </a:lnTo>
                  <a:lnTo>
                    <a:pt x="1127" y="469"/>
                  </a:lnTo>
                  <a:lnTo>
                    <a:pt x="1122" y="466"/>
                  </a:lnTo>
                  <a:lnTo>
                    <a:pt x="1114" y="466"/>
                  </a:lnTo>
                  <a:lnTo>
                    <a:pt x="1109" y="466"/>
                  </a:lnTo>
                  <a:lnTo>
                    <a:pt x="1101" y="466"/>
                  </a:lnTo>
                  <a:lnTo>
                    <a:pt x="1082" y="469"/>
                  </a:lnTo>
                  <a:lnTo>
                    <a:pt x="1067" y="474"/>
                  </a:lnTo>
                  <a:lnTo>
                    <a:pt x="1053" y="482"/>
                  </a:lnTo>
                  <a:lnTo>
                    <a:pt x="1040" y="492"/>
                  </a:lnTo>
                  <a:lnTo>
                    <a:pt x="1030" y="505"/>
                  </a:lnTo>
                  <a:lnTo>
                    <a:pt x="1022" y="518"/>
                  </a:lnTo>
                  <a:lnTo>
                    <a:pt x="1019" y="534"/>
                  </a:lnTo>
                  <a:lnTo>
                    <a:pt x="1017" y="552"/>
                  </a:lnTo>
                  <a:lnTo>
                    <a:pt x="1022" y="578"/>
                  </a:lnTo>
                  <a:lnTo>
                    <a:pt x="1035" y="601"/>
                  </a:lnTo>
                  <a:lnTo>
                    <a:pt x="1053" y="620"/>
                  </a:lnTo>
                  <a:lnTo>
                    <a:pt x="1077" y="630"/>
                  </a:lnTo>
                  <a:lnTo>
                    <a:pt x="1080" y="633"/>
                  </a:lnTo>
                  <a:lnTo>
                    <a:pt x="1114" y="643"/>
                  </a:lnTo>
                  <a:lnTo>
                    <a:pt x="1148" y="651"/>
                  </a:lnTo>
                  <a:lnTo>
                    <a:pt x="1185" y="656"/>
                  </a:lnTo>
                  <a:lnTo>
                    <a:pt x="1222" y="664"/>
                  </a:lnTo>
                  <a:lnTo>
                    <a:pt x="1261" y="669"/>
                  </a:lnTo>
                  <a:lnTo>
                    <a:pt x="1300" y="672"/>
                  </a:lnTo>
                  <a:lnTo>
                    <a:pt x="1340" y="674"/>
                  </a:lnTo>
                  <a:lnTo>
                    <a:pt x="1382" y="674"/>
                  </a:lnTo>
                  <a:lnTo>
                    <a:pt x="1387" y="672"/>
                  </a:lnTo>
                  <a:lnTo>
                    <a:pt x="1392" y="672"/>
                  </a:lnTo>
                  <a:lnTo>
                    <a:pt x="1398" y="672"/>
                  </a:lnTo>
                  <a:lnTo>
                    <a:pt x="1403" y="672"/>
                  </a:lnTo>
                  <a:lnTo>
                    <a:pt x="1377" y="721"/>
                  </a:lnTo>
                  <a:lnTo>
                    <a:pt x="1348" y="765"/>
                  </a:lnTo>
                  <a:lnTo>
                    <a:pt x="1311" y="805"/>
                  </a:lnTo>
                  <a:lnTo>
                    <a:pt x="1269" y="838"/>
                  </a:lnTo>
                  <a:lnTo>
                    <a:pt x="1224" y="870"/>
                  </a:lnTo>
                  <a:lnTo>
                    <a:pt x="1177" y="898"/>
                  </a:lnTo>
                  <a:lnTo>
                    <a:pt x="1130" y="924"/>
                  </a:lnTo>
                  <a:lnTo>
                    <a:pt x="1080" y="950"/>
                  </a:lnTo>
                  <a:lnTo>
                    <a:pt x="1040" y="971"/>
                  </a:lnTo>
                  <a:lnTo>
                    <a:pt x="1001" y="992"/>
                  </a:lnTo>
                  <a:lnTo>
                    <a:pt x="964" y="1015"/>
                  </a:lnTo>
                  <a:lnTo>
                    <a:pt x="930" y="1039"/>
                  </a:lnTo>
                  <a:lnTo>
                    <a:pt x="898" y="1062"/>
                  </a:lnTo>
                  <a:lnTo>
                    <a:pt x="869" y="1091"/>
                  </a:lnTo>
                  <a:lnTo>
                    <a:pt x="846" y="1120"/>
                  </a:lnTo>
                  <a:lnTo>
                    <a:pt x="827" y="1154"/>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50" name="Freeform 12">
              <a:extLst>
                <a:ext uri="{FF2B5EF4-FFF2-40B4-BE49-F238E27FC236}">
                  <a16:creationId xmlns:a16="http://schemas.microsoft.com/office/drawing/2014/main" id="{1D1F11AC-5D7F-1846-9CFC-45CE69A7CF3E}"/>
                </a:ext>
              </a:extLst>
            </p:cNvPr>
            <p:cNvSpPr>
              <a:spLocks/>
            </p:cNvSpPr>
            <p:nvPr/>
          </p:nvSpPr>
          <p:spPr bwMode="auto">
            <a:xfrm>
              <a:off x="3158" y="884"/>
              <a:ext cx="100" cy="102"/>
            </a:xfrm>
            <a:custGeom>
              <a:avLst/>
              <a:gdLst>
                <a:gd name="T0" fmla="*/ 50 w 100"/>
                <a:gd name="T1" fmla="*/ 0 h 102"/>
                <a:gd name="T2" fmla="*/ 71 w 100"/>
                <a:gd name="T3" fmla="*/ 6 h 102"/>
                <a:gd name="T4" fmla="*/ 87 w 100"/>
                <a:gd name="T5" fmla="*/ 16 h 102"/>
                <a:gd name="T6" fmla="*/ 98 w 100"/>
                <a:gd name="T7" fmla="*/ 32 h 102"/>
                <a:gd name="T8" fmla="*/ 100 w 100"/>
                <a:gd name="T9" fmla="*/ 50 h 102"/>
                <a:gd name="T10" fmla="*/ 98 w 100"/>
                <a:gd name="T11" fmla="*/ 71 h 102"/>
                <a:gd name="T12" fmla="*/ 87 w 100"/>
                <a:gd name="T13" fmla="*/ 86 h 102"/>
                <a:gd name="T14" fmla="*/ 71 w 100"/>
                <a:gd name="T15" fmla="*/ 97 h 102"/>
                <a:gd name="T16" fmla="*/ 50 w 100"/>
                <a:gd name="T17" fmla="*/ 102 h 102"/>
                <a:gd name="T18" fmla="*/ 29 w 100"/>
                <a:gd name="T19" fmla="*/ 97 h 102"/>
                <a:gd name="T20" fmla="*/ 13 w 100"/>
                <a:gd name="T21" fmla="*/ 86 h 102"/>
                <a:gd name="T22" fmla="*/ 3 w 100"/>
                <a:gd name="T23" fmla="*/ 71 h 102"/>
                <a:gd name="T24" fmla="*/ 0 w 100"/>
                <a:gd name="T25" fmla="*/ 50 h 102"/>
                <a:gd name="T26" fmla="*/ 3 w 100"/>
                <a:gd name="T27" fmla="*/ 32 h 102"/>
                <a:gd name="T28" fmla="*/ 13 w 100"/>
                <a:gd name="T29" fmla="*/ 16 h 102"/>
                <a:gd name="T30" fmla="*/ 29 w 100"/>
                <a:gd name="T31" fmla="*/ 6 h 102"/>
                <a:gd name="T32" fmla="*/ 50 w 100"/>
                <a:gd name="T33" fmla="*/ 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0"/>
                <a:gd name="T52" fmla="*/ 0 h 102"/>
                <a:gd name="T53" fmla="*/ 100 w 100"/>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0" h="102">
                  <a:moveTo>
                    <a:pt x="50" y="0"/>
                  </a:moveTo>
                  <a:lnTo>
                    <a:pt x="71" y="6"/>
                  </a:lnTo>
                  <a:lnTo>
                    <a:pt x="87" y="16"/>
                  </a:lnTo>
                  <a:lnTo>
                    <a:pt x="98" y="32"/>
                  </a:lnTo>
                  <a:lnTo>
                    <a:pt x="100" y="50"/>
                  </a:lnTo>
                  <a:lnTo>
                    <a:pt x="98" y="71"/>
                  </a:lnTo>
                  <a:lnTo>
                    <a:pt x="87" y="86"/>
                  </a:lnTo>
                  <a:lnTo>
                    <a:pt x="71" y="97"/>
                  </a:lnTo>
                  <a:lnTo>
                    <a:pt x="50" y="102"/>
                  </a:lnTo>
                  <a:lnTo>
                    <a:pt x="29" y="97"/>
                  </a:lnTo>
                  <a:lnTo>
                    <a:pt x="13" y="86"/>
                  </a:lnTo>
                  <a:lnTo>
                    <a:pt x="3" y="71"/>
                  </a:lnTo>
                  <a:lnTo>
                    <a:pt x="0" y="50"/>
                  </a:lnTo>
                  <a:lnTo>
                    <a:pt x="3" y="32"/>
                  </a:lnTo>
                  <a:lnTo>
                    <a:pt x="13" y="16"/>
                  </a:lnTo>
                  <a:lnTo>
                    <a:pt x="29" y="6"/>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51" name="Freeform 13">
              <a:extLst>
                <a:ext uri="{FF2B5EF4-FFF2-40B4-BE49-F238E27FC236}">
                  <a16:creationId xmlns:a16="http://schemas.microsoft.com/office/drawing/2014/main" id="{0B0197B4-0F58-634F-8640-8EE93AA851AA}"/>
                </a:ext>
              </a:extLst>
            </p:cNvPr>
            <p:cNvSpPr>
              <a:spLocks/>
            </p:cNvSpPr>
            <p:nvPr/>
          </p:nvSpPr>
          <p:spPr bwMode="auto">
            <a:xfrm>
              <a:off x="3581" y="884"/>
              <a:ext cx="103" cy="102"/>
            </a:xfrm>
            <a:custGeom>
              <a:avLst/>
              <a:gdLst>
                <a:gd name="T0" fmla="*/ 50 w 103"/>
                <a:gd name="T1" fmla="*/ 0 h 102"/>
                <a:gd name="T2" fmla="*/ 71 w 103"/>
                <a:gd name="T3" fmla="*/ 6 h 102"/>
                <a:gd name="T4" fmla="*/ 87 w 103"/>
                <a:gd name="T5" fmla="*/ 16 h 102"/>
                <a:gd name="T6" fmla="*/ 98 w 103"/>
                <a:gd name="T7" fmla="*/ 32 h 102"/>
                <a:gd name="T8" fmla="*/ 103 w 103"/>
                <a:gd name="T9" fmla="*/ 50 h 102"/>
                <a:gd name="T10" fmla="*/ 98 w 103"/>
                <a:gd name="T11" fmla="*/ 71 h 102"/>
                <a:gd name="T12" fmla="*/ 87 w 103"/>
                <a:gd name="T13" fmla="*/ 86 h 102"/>
                <a:gd name="T14" fmla="*/ 71 w 103"/>
                <a:gd name="T15" fmla="*/ 97 h 102"/>
                <a:gd name="T16" fmla="*/ 50 w 103"/>
                <a:gd name="T17" fmla="*/ 102 h 102"/>
                <a:gd name="T18" fmla="*/ 32 w 103"/>
                <a:gd name="T19" fmla="*/ 97 h 102"/>
                <a:gd name="T20" fmla="*/ 16 w 103"/>
                <a:gd name="T21" fmla="*/ 86 h 102"/>
                <a:gd name="T22" fmla="*/ 6 w 103"/>
                <a:gd name="T23" fmla="*/ 71 h 102"/>
                <a:gd name="T24" fmla="*/ 0 w 103"/>
                <a:gd name="T25" fmla="*/ 50 h 102"/>
                <a:gd name="T26" fmla="*/ 6 w 103"/>
                <a:gd name="T27" fmla="*/ 32 h 102"/>
                <a:gd name="T28" fmla="*/ 16 w 103"/>
                <a:gd name="T29" fmla="*/ 16 h 102"/>
                <a:gd name="T30" fmla="*/ 32 w 103"/>
                <a:gd name="T31" fmla="*/ 6 h 102"/>
                <a:gd name="T32" fmla="*/ 50 w 103"/>
                <a:gd name="T33" fmla="*/ 0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2"/>
                <a:gd name="T53" fmla="*/ 103 w 103"/>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2">
                  <a:moveTo>
                    <a:pt x="50" y="0"/>
                  </a:moveTo>
                  <a:lnTo>
                    <a:pt x="71" y="6"/>
                  </a:lnTo>
                  <a:lnTo>
                    <a:pt x="87" y="16"/>
                  </a:lnTo>
                  <a:lnTo>
                    <a:pt x="98" y="32"/>
                  </a:lnTo>
                  <a:lnTo>
                    <a:pt x="103" y="50"/>
                  </a:lnTo>
                  <a:lnTo>
                    <a:pt x="98" y="71"/>
                  </a:lnTo>
                  <a:lnTo>
                    <a:pt x="87" y="86"/>
                  </a:lnTo>
                  <a:lnTo>
                    <a:pt x="71" y="97"/>
                  </a:lnTo>
                  <a:lnTo>
                    <a:pt x="50" y="102"/>
                  </a:lnTo>
                  <a:lnTo>
                    <a:pt x="32" y="97"/>
                  </a:lnTo>
                  <a:lnTo>
                    <a:pt x="16" y="86"/>
                  </a:lnTo>
                  <a:lnTo>
                    <a:pt x="6" y="71"/>
                  </a:lnTo>
                  <a:lnTo>
                    <a:pt x="0" y="50"/>
                  </a:lnTo>
                  <a:lnTo>
                    <a:pt x="6" y="32"/>
                  </a:lnTo>
                  <a:lnTo>
                    <a:pt x="16" y="16"/>
                  </a:lnTo>
                  <a:lnTo>
                    <a:pt x="32" y="6"/>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 name="Slide Number Placeholder 2">
            <a:extLst>
              <a:ext uri="{FF2B5EF4-FFF2-40B4-BE49-F238E27FC236}">
                <a16:creationId xmlns:a16="http://schemas.microsoft.com/office/drawing/2014/main" id="{BF4887D1-258F-4273-AD94-AF25376C0CA9}"/>
              </a:ext>
            </a:extLst>
          </p:cNvPr>
          <p:cNvSpPr>
            <a:spLocks noGrp="1"/>
          </p:cNvSpPr>
          <p:nvPr>
            <p:ph type="sldNum" sz="quarter" idx="12"/>
          </p:nvPr>
        </p:nvSpPr>
        <p:spPr/>
        <p:txBody>
          <a:bodyPr/>
          <a:lstStyle/>
          <a:p>
            <a:fld id="{11F88B7E-86B8-4862-842E-2DB840C1EC76}" type="slidenum">
              <a:rPr lang="zh-CN" altLang="en-US" smtClean="0"/>
              <a:t>66</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06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C7C9-3CF2-C846-9F85-AA6168277B98}"/>
              </a:ext>
            </a:extLst>
          </p:cNvPr>
          <p:cNvSpPr>
            <a:spLocks noGrp="1"/>
          </p:cNvSpPr>
          <p:nvPr>
            <p:ph type="title"/>
          </p:nvPr>
        </p:nvSpPr>
        <p:spPr/>
        <p:txBody>
          <a:bodyPr/>
          <a:lstStyle/>
          <a:p>
            <a:pPr eaLnBrk="1" hangingPunct="1">
              <a:defRPr/>
            </a:pPr>
            <a:r>
              <a:rPr lang="en-US">
                <a:cs typeface="Arial" charset="0"/>
              </a:rPr>
              <a:t>Biểu đồ E-R</a:t>
            </a:r>
          </a:p>
        </p:txBody>
      </p:sp>
      <p:sp>
        <p:nvSpPr>
          <p:cNvPr id="24578" name="Content Placeholder 2">
            <a:extLst>
              <a:ext uri="{FF2B5EF4-FFF2-40B4-BE49-F238E27FC236}">
                <a16:creationId xmlns:a16="http://schemas.microsoft.com/office/drawing/2014/main" id="{73353EFB-09A3-6A4D-BDC7-0074BC5BC40B}"/>
              </a:ext>
            </a:extLst>
          </p:cNvPr>
          <p:cNvSpPr>
            <a:spLocks noGrp="1"/>
          </p:cNvSpPr>
          <p:nvPr>
            <p:ph idx="1"/>
          </p:nvPr>
        </p:nvSpPr>
        <p:spPr/>
        <p:txBody>
          <a:bodyPr/>
          <a:lstStyle/>
          <a:p>
            <a:pPr eaLnBrk="1" hangingPunct="1"/>
            <a:r>
              <a:rPr lang="en-US" altLang="en-US" sz="3200">
                <a:ea typeface="ＭＳ Ｐゴシック" panose="020B0600070205080204" pitchFamily="34" charset="-128"/>
                <a:cs typeface="Arial" panose="020B0604020202020204" pitchFamily="34" charset="0"/>
              </a:rPr>
              <a:t>Ba thành phần</a:t>
            </a:r>
          </a:p>
          <a:p>
            <a:pPr lvl="1" eaLnBrk="1" hangingPunct="1"/>
            <a:r>
              <a:rPr lang="en-US" altLang="en-US" sz="2800">
                <a:ea typeface="ＭＳ Ｐゴシック" panose="020B0600070205080204" pitchFamily="34" charset="-128"/>
                <a:cs typeface="Arial" panose="020B0604020202020204" pitchFamily="34" charset="0"/>
              </a:rPr>
              <a:t>Các thực thể (Entities)</a:t>
            </a:r>
          </a:p>
          <a:p>
            <a:pPr lvl="1" eaLnBrk="1" hangingPunct="1"/>
            <a:r>
              <a:rPr lang="en-US" altLang="en-US" sz="2800">
                <a:ea typeface="ＭＳ Ｐゴシック" panose="020B0600070205080204" pitchFamily="34" charset="-128"/>
                <a:cs typeface="Arial" panose="020B0604020202020204" pitchFamily="34" charset="0"/>
              </a:rPr>
              <a:t>Các mối quan hệ (Relationships)</a:t>
            </a:r>
          </a:p>
          <a:p>
            <a:pPr lvl="1" eaLnBrk="1" hangingPunct="1"/>
            <a:r>
              <a:rPr lang="en-US" altLang="en-US" sz="2800">
                <a:ea typeface="ＭＳ Ｐゴシック" panose="020B0600070205080204" pitchFamily="34" charset="-128"/>
                <a:cs typeface="Arial" panose="020B0604020202020204" pitchFamily="34" charset="0"/>
              </a:rPr>
              <a:t>Các thuộc tính (Attributes)</a:t>
            </a:r>
          </a:p>
        </p:txBody>
      </p:sp>
      <p:pic>
        <p:nvPicPr>
          <p:cNvPr id="24579" name="Picture 2">
            <a:extLst>
              <a:ext uri="{FF2B5EF4-FFF2-40B4-BE49-F238E27FC236}">
                <a16:creationId xmlns:a16="http://schemas.microsoft.com/office/drawing/2014/main" id="{546E3BEA-D7D0-DB4A-8E69-ED6843EFF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56" y="3038061"/>
            <a:ext cx="88280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7939ABE-31E1-424A-9E75-AC2D180116B5}"/>
              </a:ext>
            </a:extLst>
          </p:cNvPr>
          <p:cNvSpPr>
            <a:spLocks noGrp="1"/>
          </p:cNvSpPr>
          <p:nvPr>
            <p:ph type="sldNum" sz="quarter" idx="12"/>
          </p:nvPr>
        </p:nvSpPr>
        <p:spPr/>
        <p:txBody>
          <a:bodyPr/>
          <a:lstStyle/>
          <a:p>
            <a:fld id="{11F88B7E-86B8-4862-842E-2DB840C1EC76}" type="slidenum">
              <a:rPr lang="zh-CN" altLang="en-US" smtClean="0"/>
              <a:t>7</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5119-71A2-894B-898C-C5A6EFE7AAE7}"/>
              </a:ext>
            </a:extLst>
          </p:cNvPr>
          <p:cNvSpPr>
            <a:spLocks noGrp="1"/>
          </p:cNvSpPr>
          <p:nvPr>
            <p:ph type="title"/>
          </p:nvPr>
        </p:nvSpPr>
        <p:spPr/>
        <p:txBody>
          <a:bodyPr/>
          <a:lstStyle/>
          <a:p>
            <a:pPr eaLnBrk="1" hangingPunct="1">
              <a:defRPr/>
            </a:pPr>
            <a:r>
              <a:rPr lang="en-US">
                <a:cs typeface="Arial" charset="0"/>
              </a:rPr>
              <a:t>1.2. Mô hình dữ liệu logic</a:t>
            </a:r>
          </a:p>
        </p:txBody>
      </p:sp>
      <p:sp>
        <p:nvSpPr>
          <p:cNvPr id="25602" name="Content Placeholder 2">
            <a:extLst>
              <a:ext uri="{FF2B5EF4-FFF2-40B4-BE49-F238E27FC236}">
                <a16:creationId xmlns:a16="http://schemas.microsoft.com/office/drawing/2014/main" id="{31E31372-026D-1A41-B5B8-93A26EFA1508}"/>
              </a:ext>
            </a:extLst>
          </p:cNvPr>
          <p:cNvSpPr>
            <a:spLocks noGrp="1"/>
          </p:cNvSpPr>
          <p:nvPr>
            <p:ph idx="1"/>
          </p:nvPr>
        </p:nvSpPr>
        <p:spPr/>
        <p:txBody>
          <a:bodyPr/>
          <a:lstStyle/>
          <a:p>
            <a:pPr eaLnBrk="1" hangingPunct="1"/>
            <a:r>
              <a:rPr lang="en-US" altLang="en-US" sz="3600">
                <a:ea typeface="ＭＳ Ｐゴシック" panose="020B0600070205080204" pitchFamily="34" charset="-128"/>
                <a:cs typeface="Arial" panose="020B0604020202020204" pitchFamily="34" charset="0"/>
              </a:rPr>
              <a:t>3 loại</a:t>
            </a:r>
          </a:p>
          <a:p>
            <a:pPr lvl="1" eaLnBrk="1" hangingPunct="1"/>
            <a:r>
              <a:rPr lang="en-US" altLang="en-US" sz="3200">
                <a:ea typeface="ＭＳ Ｐゴシック" panose="020B0600070205080204" pitchFamily="34" charset="-128"/>
                <a:cs typeface="Arial" panose="020B0604020202020204" pitchFamily="34" charset="0"/>
              </a:rPr>
              <a:t>Mô hình quan hệ (relational model), </a:t>
            </a:r>
          </a:p>
          <a:p>
            <a:pPr lvl="1" eaLnBrk="1" hangingPunct="1"/>
            <a:r>
              <a:rPr lang="en-US" altLang="en-US" sz="3200">
                <a:ea typeface="ＭＳ Ｐゴシック" panose="020B0600070205080204" pitchFamily="34" charset="-128"/>
                <a:cs typeface="Arial" panose="020B0604020202020204" pitchFamily="34" charset="0"/>
              </a:rPr>
              <a:t>Mô hình mạng (network model), </a:t>
            </a:r>
          </a:p>
          <a:p>
            <a:pPr lvl="1" eaLnBrk="1" hangingPunct="1"/>
            <a:r>
              <a:rPr lang="en-US" altLang="en-US" sz="3200">
                <a:ea typeface="ＭＳ Ｐゴシック" panose="020B0600070205080204" pitchFamily="34" charset="-128"/>
                <a:cs typeface="Arial" panose="020B0604020202020204" pitchFamily="34" charset="0"/>
              </a:rPr>
              <a:t>Và mô hình phân cấp (hierarchical model)</a:t>
            </a:r>
          </a:p>
        </p:txBody>
      </p:sp>
      <p:sp>
        <p:nvSpPr>
          <p:cNvPr id="3" name="Slide Number Placeholder 2">
            <a:extLst>
              <a:ext uri="{FF2B5EF4-FFF2-40B4-BE49-F238E27FC236}">
                <a16:creationId xmlns:a16="http://schemas.microsoft.com/office/drawing/2014/main" id="{54C91A22-E5C8-4038-B3D9-13890F33338D}"/>
              </a:ext>
            </a:extLst>
          </p:cNvPr>
          <p:cNvSpPr>
            <a:spLocks noGrp="1"/>
          </p:cNvSpPr>
          <p:nvPr>
            <p:ph type="sldNum" sz="quarter" idx="12"/>
          </p:nvPr>
        </p:nvSpPr>
        <p:spPr/>
        <p:txBody>
          <a:bodyPr/>
          <a:lstStyle/>
          <a:p>
            <a:fld id="{11F88B7E-86B8-4862-842E-2DB840C1EC76}" type="slidenum">
              <a:rPr lang="zh-CN" altLang="en-US" smtClean="0"/>
              <a:t>8</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88BA-0E57-0646-8799-6B3144F12E18}"/>
              </a:ext>
            </a:extLst>
          </p:cNvPr>
          <p:cNvSpPr>
            <a:spLocks noGrp="1"/>
          </p:cNvSpPr>
          <p:nvPr>
            <p:ph type="title"/>
          </p:nvPr>
        </p:nvSpPr>
        <p:spPr/>
        <p:txBody>
          <a:bodyPr/>
          <a:lstStyle/>
          <a:p>
            <a:pPr eaLnBrk="1" hangingPunct="1">
              <a:defRPr/>
            </a:pPr>
            <a:r>
              <a:rPr lang="en-US">
                <a:cs typeface="Arial" charset="0"/>
              </a:rPr>
              <a:t>1.3. Mô hình dữ liệu vật lý</a:t>
            </a:r>
          </a:p>
        </p:txBody>
      </p:sp>
      <p:sp>
        <p:nvSpPr>
          <p:cNvPr id="26626" name="Content Placeholder 2">
            <a:extLst>
              <a:ext uri="{FF2B5EF4-FFF2-40B4-BE49-F238E27FC236}">
                <a16:creationId xmlns:a16="http://schemas.microsoft.com/office/drawing/2014/main" id="{5403499A-6944-BC48-8414-1789882C5559}"/>
              </a:ext>
            </a:extLst>
          </p:cNvPr>
          <p:cNvSpPr>
            <a:spLocks noGrp="1"/>
          </p:cNvSpPr>
          <p:nvPr>
            <p:ph idx="1"/>
          </p:nvPr>
        </p:nvSpPr>
        <p:spPr/>
        <p:txBody>
          <a:bodyPr/>
          <a:lstStyle/>
          <a:p>
            <a:pPr eaLnBrk="1" hangingPunct="1"/>
            <a:r>
              <a:rPr lang="vi-VN" altLang="en-US" sz="2800">
                <a:latin typeface="Calibri (Body)"/>
                <a:ea typeface="ＭＳ Ｐゴシック" panose="020B0600070205080204" pitchFamily="34" charset="-128"/>
                <a:cs typeface="Arial" panose="020B0604020202020204" pitchFamily="34" charset="0"/>
              </a:rPr>
              <a:t>Các mô hình dữ liệu logic, khi chúng được triển khai, sẽ trở thành mô hình dữ liệu vật lý:</a:t>
            </a:r>
            <a:endParaRPr lang="en-US" altLang="en-US" sz="2800">
              <a:latin typeface="Calibri (Body)"/>
              <a:ea typeface="ＭＳ Ｐゴシック" panose="020B0600070205080204" pitchFamily="34" charset="-128"/>
              <a:cs typeface="Arial" panose="020B0604020202020204" pitchFamily="34" charset="0"/>
            </a:endParaRPr>
          </a:p>
          <a:p>
            <a:pPr lvl="1" eaLnBrk="1" hangingPunct="1"/>
            <a:r>
              <a:rPr lang="en-US" altLang="en-US" sz="2400">
                <a:ea typeface="ＭＳ Ｐゴシック" panose="020B0600070205080204" pitchFamily="34" charset="-128"/>
                <a:cs typeface="Arial" panose="020B0604020202020204" pitchFamily="34" charset="0"/>
              </a:rPr>
              <a:t>Các cơ sở dữ liệu quan hệ (relational databases), </a:t>
            </a:r>
          </a:p>
          <a:p>
            <a:pPr lvl="1" eaLnBrk="1" hangingPunct="1"/>
            <a:r>
              <a:rPr lang="en-US" altLang="en-US" sz="2400">
                <a:ea typeface="ＭＳ Ｐゴシック" panose="020B0600070205080204" pitchFamily="34" charset="-128"/>
                <a:cs typeface="Arial" panose="020B0604020202020204" pitchFamily="34" charset="0"/>
              </a:rPr>
              <a:t>Các cơ sở dữ liệu mạng (network databases), </a:t>
            </a:r>
          </a:p>
          <a:p>
            <a:pPr lvl="1" eaLnBrk="1" hangingPunct="1"/>
            <a:r>
              <a:rPr lang="en-US" altLang="en-US" sz="2400">
                <a:ea typeface="ＭＳ Ｐゴシック" panose="020B0600070205080204" pitchFamily="34" charset="-128"/>
                <a:cs typeface="Arial" panose="020B0604020202020204" pitchFamily="34" charset="0"/>
              </a:rPr>
              <a:t>Hoặc các cơ sở dữ liệu phân cấp (hierarchical databases)</a:t>
            </a:r>
          </a:p>
        </p:txBody>
      </p:sp>
      <p:sp>
        <p:nvSpPr>
          <p:cNvPr id="3" name="Slide Number Placeholder 2">
            <a:extLst>
              <a:ext uri="{FF2B5EF4-FFF2-40B4-BE49-F238E27FC236}">
                <a16:creationId xmlns:a16="http://schemas.microsoft.com/office/drawing/2014/main" id="{27F95901-B73D-44B2-943E-6115A1F5CCD5}"/>
              </a:ext>
            </a:extLst>
          </p:cNvPr>
          <p:cNvSpPr>
            <a:spLocks noGrp="1"/>
          </p:cNvSpPr>
          <p:nvPr>
            <p:ph type="sldNum" sz="quarter" idx="12"/>
          </p:nvPr>
        </p:nvSpPr>
        <p:spPr/>
        <p:txBody>
          <a:bodyPr/>
          <a:lstStyle/>
          <a:p>
            <a:fld id="{11F88B7E-86B8-4862-842E-2DB840C1EC76}" type="slidenum">
              <a:rPr lang="zh-CN" altLang="en-US" smtClean="0"/>
              <a:t>9</a:t>
            </a:fld>
            <a:endParaRPr lang="zh-CN" alt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5719</Words>
  <Application>Microsoft Office PowerPoint</Application>
  <PresentationFormat>On-screen Show (4:3)</PresentationFormat>
  <Paragraphs>893</Paragraphs>
  <Slides>67</Slides>
  <Notes>29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Arial</vt:lpstr>
      <vt:lpstr>Calibri</vt:lpstr>
      <vt:lpstr>Calibri (Body)</vt:lpstr>
      <vt:lpstr>Calibri Light</vt:lpstr>
      <vt:lpstr>Linh AvantGarde</vt:lpstr>
      <vt:lpstr>Lydian</vt:lpstr>
      <vt:lpstr>Segoe UI</vt:lpstr>
      <vt:lpstr>Tahoma</vt:lpstr>
      <vt:lpstr>Times New Roman</vt:lpstr>
      <vt:lpstr>Verdana</vt:lpstr>
      <vt:lpstr>Wingdings</vt:lpstr>
      <vt:lpstr>ZapfHumnst BT</vt:lpstr>
      <vt:lpstr>Office Theme</vt:lpstr>
      <vt:lpstr>IT4490 – Thiết kế và  xây dựng phần mềm</vt:lpstr>
      <vt:lpstr>Tổng quan về mô hình hoá dữ liệu</vt:lpstr>
      <vt:lpstr>Nội dung</vt:lpstr>
      <vt:lpstr>1. Các mô hình dữ liệu</vt:lpstr>
      <vt:lpstr>1. Các mô hình dữ liệu (2)</vt:lpstr>
      <vt:lpstr>1.1. Mô hình dữ liệu khái niệm</vt:lpstr>
      <vt:lpstr>Biểu đồ E-R</vt:lpstr>
      <vt:lpstr>1.2. Mô hình dữ liệu logic</vt:lpstr>
      <vt:lpstr>1.3. Mô hình dữ liệu vật lý</vt:lpstr>
      <vt:lpstr>1.3.1. Cơ sở dữ liệu phân cấp  (Cơ sở dữ liệu cấu trúc cây)</vt:lpstr>
      <vt:lpstr>1.3.2. Cơ sở dữ liệu mạng</vt:lpstr>
      <vt:lpstr>1.3.3. Cơ sở dữ liệu quan hệ</vt:lpstr>
      <vt:lpstr>NoSQL Databases</vt:lpstr>
      <vt:lpstr>Cơ sở dữ liệu NoSQL là gì?</vt:lpstr>
      <vt:lpstr>Cơ sở dữ liệu Quan hệ và NoSQL</vt:lpstr>
      <vt:lpstr>Mô hình Quan hệ và NoSQL</vt:lpstr>
      <vt:lpstr>Chuẩn hoá (Normalization) vs. Tập hợp (Aggregation)</vt:lpstr>
      <vt:lpstr>Kết hợp (Aggregates) vs. Kết nối (Joins)</vt:lpstr>
      <vt:lpstr>Atomic Aggregates</vt:lpstr>
      <vt:lpstr>1.3.4. Lược đồ ba lớp (3-layer schema)</vt:lpstr>
      <vt:lpstr>Nội dung</vt:lpstr>
      <vt:lpstr>2.1. Cơ sở dữ liệu quan hệ và HĐT (OO)</vt:lpstr>
      <vt:lpstr>2.2. Mô hình đối tượng (Object Model)</vt:lpstr>
      <vt:lpstr>2.3. Mô hình dữ liệu quan hệ</vt:lpstr>
      <vt:lpstr>2.3.1. Thực thể/Bảng (Entities/Tables)</vt:lpstr>
      <vt:lpstr>2.3.2. Quan hệ (Relations/Relationships)</vt:lpstr>
      <vt:lpstr>Các mối quan hệ phụ thuộc</vt:lpstr>
      <vt:lpstr>Các mối quan hệ độc lập</vt:lpstr>
      <vt:lpstr>Nội dung</vt:lpstr>
      <vt:lpstr>3. Ánh xạ sơ đồ lớp sang sơ đồ E-R</vt:lpstr>
      <vt:lpstr>3.1. Ánh xạ các lớp thiết kế lưu trữ với các thực thể</vt:lpstr>
      <vt:lpstr>3.2. Ánh xạ các liên kết (associations) giữa các Persistent Objects</vt:lpstr>
      <vt:lpstr>3.3. Ánh xạ kết tập (aggregation) vào mô hình dữ liệu</vt:lpstr>
      <vt:lpstr>3.3. Ánh xạ kết tập (aggregation) vào mô hình dữ liệu (2)</vt:lpstr>
      <vt:lpstr>Các ví dụ khác trong Course Registration</vt:lpstr>
      <vt:lpstr>3.4. Mô hình hoá kế thừa (inheritance) trong mô hình dữ liệu</vt:lpstr>
      <vt:lpstr>Dữ liệu được chuẩn hoá</vt:lpstr>
      <vt:lpstr>Dữ liệu không chuẩn hoá</vt:lpstr>
      <vt:lpstr>3.5. Ánh xạ liên kết many-to-many</vt:lpstr>
      <vt:lpstr>Ví dụ trong Course Registration CS</vt:lpstr>
      <vt:lpstr>Biểu đồ E-R (E-R diagram)</vt:lpstr>
      <vt:lpstr>Nội dung</vt:lpstr>
      <vt:lpstr>4.1. Tổng quan về chuẩn hoá</vt:lpstr>
      <vt:lpstr>4.1. Tổng quan về chuẩn hoá (2)</vt:lpstr>
      <vt:lpstr>4.2. Lịch sử</vt:lpstr>
      <vt:lpstr>4.3. Các dạng chuẩn (Normal Forms)</vt:lpstr>
      <vt:lpstr>Functionally determines</vt:lpstr>
      <vt:lpstr>Các dạng chuẩn phổ biến…</vt:lpstr>
      <vt:lpstr>Ví dụ về dạng chuẩn</vt:lpstr>
      <vt:lpstr>Các phụ thuộc hàm</vt:lpstr>
      <vt:lpstr>Ví dụ – Biểu đồ phụ thuộc hàm (FD Diagram)</vt:lpstr>
      <vt:lpstr>Chuẩn hoá về 2NF</vt:lpstr>
      <vt:lpstr>Chuẩn hoá về 2NF</vt:lpstr>
      <vt:lpstr>Chuẩn hoá về 2NF</vt:lpstr>
      <vt:lpstr>Chuẩn hoá về 2NF</vt:lpstr>
      <vt:lpstr>Hãy tiếp tục đến dạng chuẩn 3NF…</vt:lpstr>
      <vt:lpstr>Vì vậy, cắt nhiều hơn…</vt:lpstr>
      <vt:lpstr>Hãy tổng kết lại:</vt:lpstr>
      <vt:lpstr>Từ ban đầu…</vt:lpstr>
      <vt:lpstr>Đã trở thành…</vt:lpstr>
      <vt:lpstr>“Register for course” use case</vt:lpstr>
      <vt:lpstr>PowerPoint Presentation</vt:lpstr>
      <vt:lpstr>PowerPoint Presentation</vt:lpstr>
      <vt:lpstr>PowerPoint Presentation</vt:lpstr>
      <vt:lpstr>PowerPoint Presentation</vt:lpstr>
      <vt:lpstr>Question?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IT4490 – Thiết kế và  xây dựng phần mềm</dc:title>
  <dc:creator>Nguyen Manh Tuan</dc:creator>
  <cp:lastModifiedBy>Nguyen Manh Tuan</cp:lastModifiedBy>
  <cp:revision>18</cp:revision>
  <dcterms:created xsi:type="dcterms:W3CDTF">2021-01-11T15:12:47Z</dcterms:created>
  <dcterms:modified xsi:type="dcterms:W3CDTF">2021-01-11T16:26:43Z</dcterms:modified>
</cp:coreProperties>
</file>